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07"/>
  </p:notesMasterIdLst>
  <p:handoutMasterIdLst>
    <p:handoutMasterId r:id="rId308"/>
  </p:handoutMasterIdLst>
  <p:sldIdLst>
    <p:sldId id="259" r:id="rId3"/>
    <p:sldId id="314" r:id="rId4"/>
    <p:sldId id="315" r:id="rId5"/>
    <p:sldId id="348" r:id="rId6"/>
    <p:sldId id="316" r:id="rId7"/>
    <p:sldId id="317" r:id="rId8"/>
    <p:sldId id="325" r:id="rId9"/>
    <p:sldId id="363" r:id="rId10"/>
    <p:sldId id="349" r:id="rId11"/>
    <p:sldId id="362" r:id="rId12"/>
    <p:sldId id="361" r:id="rId13"/>
    <p:sldId id="350" r:id="rId14"/>
    <p:sldId id="352" r:id="rId15"/>
    <p:sldId id="353" r:id="rId16"/>
    <p:sldId id="351" r:id="rId17"/>
    <p:sldId id="318" r:id="rId18"/>
    <p:sldId id="319" r:id="rId19"/>
    <p:sldId id="320" r:id="rId20"/>
    <p:sldId id="321" r:id="rId21"/>
    <p:sldId id="322" r:id="rId22"/>
    <p:sldId id="323" r:id="rId23"/>
    <p:sldId id="324" r:id="rId24"/>
    <p:sldId id="364" r:id="rId25"/>
    <p:sldId id="326" r:id="rId26"/>
    <p:sldId id="365" r:id="rId27"/>
    <p:sldId id="366" r:id="rId28"/>
    <p:sldId id="367" r:id="rId29"/>
    <p:sldId id="327" r:id="rId30"/>
    <p:sldId id="354" r:id="rId31"/>
    <p:sldId id="328" r:id="rId32"/>
    <p:sldId id="329" r:id="rId33"/>
    <p:sldId id="330" r:id="rId34"/>
    <p:sldId id="368" r:id="rId35"/>
    <p:sldId id="369" r:id="rId36"/>
    <p:sldId id="331" r:id="rId37"/>
    <p:sldId id="332" r:id="rId38"/>
    <p:sldId id="333" r:id="rId39"/>
    <p:sldId id="340" r:id="rId40"/>
    <p:sldId id="341" r:id="rId41"/>
    <p:sldId id="371" r:id="rId42"/>
    <p:sldId id="373" r:id="rId43"/>
    <p:sldId id="372" r:id="rId44"/>
    <p:sldId id="374" r:id="rId45"/>
    <p:sldId id="375" r:id="rId46"/>
    <p:sldId id="377" r:id="rId47"/>
    <p:sldId id="378" r:id="rId48"/>
    <p:sldId id="379" r:id="rId49"/>
    <p:sldId id="339" r:id="rId50"/>
    <p:sldId id="343" r:id="rId51"/>
    <p:sldId id="342" r:id="rId52"/>
    <p:sldId id="380" r:id="rId53"/>
    <p:sldId id="381" r:id="rId54"/>
    <p:sldId id="382" r:id="rId55"/>
    <p:sldId id="383" r:id="rId56"/>
    <p:sldId id="384" r:id="rId57"/>
    <p:sldId id="385" r:id="rId58"/>
    <p:sldId id="386"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 id="409" r:id="rId82"/>
    <p:sldId id="410" r:id="rId83"/>
    <p:sldId id="411" r:id="rId84"/>
    <p:sldId id="412" r:id="rId85"/>
    <p:sldId id="413" r:id="rId86"/>
    <p:sldId id="414" r:id="rId87"/>
    <p:sldId id="415" r:id="rId88"/>
    <p:sldId id="416" r:id="rId89"/>
    <p:sldId id="417" r:id="rId90"/>
    <p:sldId id="418" r:id="rId91"/>
    <p:sldId id="419" r:id="rId92"/>
    <p:sldId id="420" r:id="rId93"/>
    <p:sldId id="421" r:id="rId94"/>
    <p:sldId id="422" r:id="rId95"/>
    <p:sldId id="423" r:id="rId96"/>
    <p:sldId id="424" r:id="rId97"/>
    <p:sldId id="425" r:id="rId98"/>
    <p:sldId id="426" r:id="rId99"/>
    <p:sldId id="427" r:id="rId100"/>
    <p:sldId id="428" r:id="rId101"/>
    <p:sldId id="429" r:id="rId102"/>
    <p:sldId id="430" r:id="rId103"/>
    <p:sldId id="431" r:id="rId104"/>
    <p:sldId id="432" r:id="rId105"/>
    <p:sldId id="433" r:id="rId106"/>
    <p:sldId id="434" r:id="rId107"/>
    <p:sldId id="435" r:id="rId108"/>
    <p:sldId id="436" r:id="rId109"/>
    <p:sldId id="437" r:id="rId110"/>
    <p:sldId id="438" r:id="rId111"/>
    <p:sldId id="439" r:id="rId112"/>
    <p:sldId id="440" r:id="rId113"/>
    <p:sldId id="441" r:id="rId114"/>
    <p:sldId id="636" r:id="rId115"/>
    <p:sldId id="443" r:id="rId116"/>
    <p:sldId id="633" r:id="rId117"/>
    <p:sldId id="637" r:id="rId118"/>
    <p:sldId id="445" r:id="rId119"/>
    <p:sldId id="446" r:id="rId120"/>
    <p:sldId id="447" r:id="rId121"/>
    <p:sldId id="448" r:id="rId122"/>
    <p:sldId id="449" r:id="rId123"/>
    <p:sldId id="450" r:id="rId124"/>
    <p:sldId id="451" r:id="rId125"/>
    <p:sldId id="452" r:id="rId126"/>
    <p:sldId id="453" r:id="rId127"/>
    <p:sldId id="454" r:id="rId128"/>
    <p:sldId id="455" r:id="rId129"/>
    <p:sldId id="456" r:id="rId130"/>
    <p:sldId id="457" r:id="rId131"/>
    <p:sldId id="458" r:id="rId132"/>
    <p:sldId id="459" r:id="rId133"/>
    <p:sldId id="460" r:id="rId134"/>
    <p:sldId id="461" r:id="rId135"/>
    <p:sldId id="462" r:id="rId136"/>
    <p:sldId id="463" r:id="rId137"/>
    <p:sldId id="464" r:id="rId138"/>
    <p:sldId id="465" r:id="rId139"/>
    <p:sldId id="466" r:id="rId140"/>
    <p:sldId id="467" r:id="rId141"/>
    <p:sldId id="468" r:id="rId142"/>
    <p:sldId id="469" r:id="rId143"/>
    <p:sldId id="470" r:id="rId144"/>
    <p:sldId id="471" r:id="rId145"/>
    <p:sldId id="472" r:id="rId146"/>
    <p:sldId id="473" r:id="rId147"/>
    <p:sldId id="474" r:id="rId148"/>
    <p:sldId id="475" r:id="rId149"/>
    <p:sldId id="476" r:id="rId150"/>
    <p:sldId id="477" r:id="rId151"/>
    <p:sldId id="478" r:id="rId152"/>
    <p:sldId id="479" r:id="rId153"/>
    <p:sldId id="480" r:id="rId154"/>
    <p:sldId id="481" r:id="rId155"/>
    <p:sldId id="482" r:id="rId156"/>
    <p:sldId id="483" r:id="rId157"/>
    <p:sldId id="484" r:id="rId158"/>
    <p:sldId id="485" r:id="rId159"/>
    <p:sldId id="486" r:id="rId160"/>
    <p:sldId id="487" r:id="rId161"/>
    <p:sldId id="488" r:id="rId162"/>
    <p:sldId id="489" r:id="rId163"/>
    <p:sldId id="490" r:id="rId164"/>
    <p:sldId id="491" r:id="rId165"/>
    <p:sldId id="492" r:id="rId166"/>
    <p:sldId id="493" r:id="rId167"/>
    <p:sldId id="494" r:id="rId168"/>
    <p:sldId id="495" r:id="rId169"/>
    <p:sldId id="496" r:id="rId170"/>
    <p:sldId id="497" r:id="rId171"/>
    <p:sldId id="498" r:id="rId172"/>
    <p:sldId id="499" r:id="rId173"/>
    <p:sldId id="500" r:id="rId174"/>
    <p:sldId id="501" r:id="rId175"/>
    <p:sldId id="502" r:id="rId176"/>
    <p:sldId id="503" r:id="rId177"/>
    <p:sldId id="504" r:id="rId178"/>
    <p:sldId id="505" r:id="rId179"/>
    <p:sldId id="506" r:id="rId180"/>
    <p:sldId id="507" r:id="rId181"/>
    <p:sldId id="508" r:id="rId182"/>
    <p:sldId id="509" r:id="rId183"/>
    <p:sldId id="510" r:id="rId184"/>
    <p:sldId id="511" r:id="rId185"/>
    <p:sldId id="512" r:id="rId186"/>
    <p:sldId id="513" r:id="rId187"/>
    <p:sldId id="514" r:id="rId188"/>
    <p:sldId id="515" r:id="rId189"/>
    <p:sldId id="516" r:id="rId190"/>
    <p:sldId id="517" r:id="rId191"/>
    <p:sldId id="518" r:id="rId192"/>
    <p:sldId id="519" r:id="rId193"/>
    <p:sldId id="520" r:id="rId194"/>
    <p:sldId id="521" r:id="rId195"/>
    <p:sldId id="522" r:id="rId196"/>
    <p:sldId id="523" r:id="rId197"/>
    <p:sldId id="524" r:id="rId198"/>
    <p:sldId id="525" r:id="rId199"/>
    <p:sldId id="526" r:id="rId200"/>
    <p:sldId id="527" r:id="rId201"/>
    <p:sldId id="528" r:id="rId202"/>
    <p:sldId id="529" r:id="rId203"/>
    <p:sldId id="530" r:id="rId204"/>
    <p:sldId id="531" r:id="rId205"/>
    <p:sldId id="532" r:id="rId206"/>
    <p:sldId id="533" r:id="rId207"/>
    <p:sldId id="534" r:id="rId208"/>
    <p:sldId id="535" r:id="rId209"/>
    <p:sldId id="536" r:id="rId210"/>
    <p:sldId id="537" r:id="rId211"/>
    <p:sldId id="538" r:id="rId212"/>
    <p:sldId id="539" r:id="rId213"/>
    <p:sldId id="540" r:id="rId214"/>
    <p:sldId id="541" r:id="rId215"/>
    <p:sldId id="542" r:id="rId216"/>
    <p:sldId id="543" r:id="rId217"/>
    <p:sldId id="544" r:id="rId218"/>
    <p:sldId id="545" r:id="rId219"/>
    <p:sldId id="546" r:id="rId220"/>
    <p:sldId id="547" r:id="rId221"/>
    <p:sldId id="548" r:id="rId222"/>
    <p:sldId id="549" r:id="rId223"/>
    <p:sldId id="550" r:id="rId224"/>
    <p:sldId id="551" r:id="rId225"/>
    <p:sldId id="552" r:id="rId226"/>
    <p:sldId id="553" r:id="rId227"/>
    <p:sldId id="554" r:id="rId228"/>
    <p:sldId id="555" r:id="rId229"/>
    <p:sldId id="556" r:id="rId230"/>
    <p:sldId id="557" r:id="rId231"/>
    <p:sldId id="558" r:id="rId232"/>
    <p:sldId id="559" r:id="rId233"/>
    <p:sldId id="560" r:id="rId234"/>
    <p:sldId id="561" r:id="rId235"/>
    <p:sldId id="562" r:id="rId236"/>
    <p:sldId id="563" r:id="rId237"/>
    <p:sldId id="564" r:id="rId238"/>
    <p:sldId id="565" r:id="rId239"/>
    <p:sldId id="566" r:id="rId240"/>
    <p:sldId id="567" r:id="rId241"/>
    <p:sldId id="568" r:id="rId242"/>
    <p:sldId id="569" r:id="rId243"/>
    <p:sldId id="570" r:id="rId244"/>
    <p:sldId id="571" r:id="rId245"/>
    <p:sldId id="572" r:id="rId246"/>
    <p:sldId id="573" r:id="rId247"/>
    <p:sldId id="574" r:id="rId248"/>
    <p:sldId id="575" r:id="rId249"/>
    <p:sldId id="576" r:id="rId250"/>
    <p:sldId id="577" r:id="rId251"/>
    <p:sldId id="578" r:id="rId252"/>
    <p:sldId id="579" r:id="rId253"/>
    <p:sldId id="580" r:id="rId254"/>
    <p:sldId id="581" r:id="rId255"/>
    <p:sldId id="582" r:id="rId256"/>
    <p:sldId id="583" r:id="rId257"/>
    <p:sldId id="584" r:id="rId258"/>
    <p:sldId id="585" r:id="rId259"/>
    <p:sldId id="586" r:id="rId260"/>
    <p:sldId id="587" r:id="rId261"/>
    <p:sldId id="588" r:id="rId262"/>
    <p:sldId id="589" r:id="rId263"/>
    <p:sldId id="590" r:id="rId264"/>
    <p:sldId id="591" r:id="rId265"/>
    <p:sldId id="592" r:id="rId266"/>
    <p:sldId id="593" r:id="rId267"/>
    <p:sldId id="594" r:id="rId268"/>
    <p:sldId id="595" r:id="rId269"/>
    <p:sldId id="596" r:id="rId270"/>
    <p:sldId id="597" r:id="rId271"/>
    <p:sldId id="598" r:id="rId272"/>
    <p:sldId id="599" r:id="rId273"/>
    <p:sldId id="600" r:id="rId274"/>
    <p:sldId id="601" r:id="rId275"/>
    <p:sldId id="602" r:id="rId276"/>
    <p:sldId id="603" r:id="rId277"/>
    <p:sldId id="604" r:id="rId278"/>
    <p:sldId id="605" r:id="rId279"/>
    <p:sldId id="606" r:id="rId280"/>
    <p:sldId id="607" r:id="rId281"/>
    <p:sldId id="608" r:id="rId282"/>
    <p:sldId id="609" r:id="rId283"/>
    <p:sldId id="610" r:id="rId284"/>
    <p:sldId id="611" r:id="rId285"/>
    <p:sldId id="612" r:id="rId286"/>
    <p:sldId id="613" r:id="rId287"/>
    <p:sldId id="614" r:id="rId288"/>
    <p:sldId id="615" r:id="rId289"/>
    <p:sldId id="616" r:id="rId290"/>
    <p:sldId id="617" r:id="rId291"/>
    <p:sldId id="618" r:id="rId292"/>
    <p:sldId id="619" r:id="rId293"/>
    <p:sldId id="620" r:id="rId294"/>
    <p:sldId id="621" r:id="rId295"/>
    <p:sldId id="622" r:id="rId296"/>
    <p:sldId id="623" r:id="rId297"/>
    <p:sldId id="624" r:id="rId298"/>
    <p:sldId id="625" r:id="rId299"/>
    <p:sldId id="626" r:id="rId300"/>
    <p:sldId id="627" r:id="rId301"/>
    <p:sldId id="628" r:id="rId302"/>
    <p:sldId id="629" r:id="rId303"/>
    <p:sldId id="630" r:id="rId304"/>
    <p:sldId id="631" r:id="rId305"/>
    <p:sldId id="632" r:id="rId306"/>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403E7"/>
    <a:srgbClr val="0066FF"/>
    <a:srgbClr val="009ED6"/>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94160" autoAdjust="0"/>
  </p:normalViewPr>
  <p:slideViewPr>
    <p:cSldViewPr>
      <p:cViewPr varScale="1">
        <p:scale>
          <a:sx n="101" d="100"/>
          <a:sy n="101" d="100"/>
        </p:scale>
        <p:origin x="942" y="102"/>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2037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handoutMaster" Target="handoutMasters/handoutMaster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presProps" Target="pres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viewProps" Target="viewProps.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customXml" Target="../customXml/item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1.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tableStyles" Target="tableStyles.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latinLnBrk="0">
              <a:spcBef>
                <a:spcPts val="0"/>
              </a:spcBef>
              <a:spcAft>
                <a:spcPts val="0"/>
              </a:spcAft>
              <a:defRPr lang="fr-FR" sz="1200" dirty="0">
                <a:latin typeface="+mn-lt"/>
                <a:cs typeface="+mn-cs"/>
              </a:defRPr>
            </a:lvl1pPr>
          </a:lstStyle>
          <a:p>
            <a:pPr>
              <a:defRPr/>
            </a:pP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latinLnBrk="0">
              <a:spcBef>
                <a:spcPts val="0"/>
              </a:spcBef>
              <a:spcAft>
                <a:spcPts val="0"/>
              </a:spcAft>
              <a:defRPr lang="fr-FR" sz="1200" smtClean="0">
                <a:latin typeface="+mn-lt"/>
                <a:cs typeface="+mn-cs"/>
              </a:defRPr>
            </a:lvl1pPr>
          </a:lstStyle>
          <a:p>
            <a:pPr>
              <a:defRPr/>
            </a:pPr>
            <a:fld id="{70545340-293D-4A86-8B29-ABF4CD17F7BC}" type="datetimeFigureOut">
              <a:rPr lang="fr-FR"/>
              <a:pPr>
                <a:defRPr/>
              </a:pPr>
              <a:t>27/10/2017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latinLnBrk="0">
              <a:spcBef>
                <a:spcPts val="0"/>
              </a:spcBef>
              <a:spcAft>
                <a:spcPts val="0"/>
              </a:spcAft>
              <a:defRPr lang="fr-FR" sz="1200" dirty="0">
                <a:latin typeface="+mn-lt"/>
                <a:cs typeface="+mn-cs"/>
              </a:defRPr>
            </a:lvl1pPr>
          </a:lstStyle>
          <a:p>
            <a:pPr>
              <a:defRPr/>
            </a:pP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latinLnBrk="0">
              <a:spcBef>
                <a:spcPts val="0"/>
              </a:spcBef>
              <a:spcAft>
                <a:spcPts val="0"/>
              </a:spcAft>
              <a:defRPr lang="fr-FR" sz="1200" smtClean="0">
                <a:latin typeface="+mn-lt"/>
                <a:cs typeface="+mn-cs"/>
              </a:defRPr>
            </a:lvl1pPr>
          </a:lstStyle>
          <a:p>
            <a:pPr>
              <a:defRPr/>
            </a:pPr>
            <a:fld id="{B92E9CCB-844C-4828-B13F-CEDE6269841D}" type="slidenum">
              <a:rPr/>
              <a:pPr>
                <a:defRPr/>
              </a:pPr>
              <a:t>‹N°›</a:t>
            </a:fld>
            <a:endParaRPr dirty="0"/>
          </a:p>
        </p:txBody>
      </p:sp>
    </p:spTree>
    <p:extLst>
      <p:ext uri="{BB962C8B-B14F-4D97-AF65-F5344CB8AC3E}">
        <p14:creationId xmlns:p14="http://schemas.microsoft.com/office/powerpoint/2010/main" val="3672809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latinLnBrk="0">
              <a:spcBef>
                <a:spcPts val="0"/>
              </a:spcBef>
              <a:spcAft>
                <a:spcPts val="0"/>
              </a:spcAft>
              <a:defRPr lang="fr-FR" sz="1200">
                <a:latin typeface="+mn-lt"/>
                <a:cs typeface="+mn-cs"/>
              </a:defRPr>
            </a:lvl1pPr>
          </a:lstStyle>
          <a:p>
            <a:pPr>
              <a:defRPr/>
            </a:pPr>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latinLnBrk="0">
              <a:spcBef>
                <a:spcPts val="0"/>
              </a:spcBef>
              <a:spcAft>
                <a:spcPts val="0"/>
              </a:spcAft>
              <a:defRPr lang="fr-FR" sz="1200">
                <a:latin typeface="+mn-lt"/>
                <a:cs typeface="+mn-cs"/>
              </a:defRPr>
            </a:lvl1pPr>
          </a:lstStyle>
          <a:p>
            <a:pPr>
              <a:defRPr/>
            </a:pPr>
            <a:fld id="{95F8F0CE-3A36-4914-A22F-0971B8471107}" type="datetimeFigureOut">
              <a:rPr lang="fr-FR"/>
              <a:pPr>
                <a:defRPr/>
              </a:pPr>
              <a:t>27/10/2017</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noProof="0"/>
              <a:t>Modifiez les styles du texte du masque</a:t>
            </a:r>
          </a:p>
          <a:p>
            <a:pPr lvl="1"/>
            <a:r>
              <a:rPr lang="fr-FR" noProof="0"/>
              <a:t>Niveau 2</a:t>
            </a:r>
          </a:p>
          <a:p>
            <a:pPr lvl="2"/>
            <a:r>
              <a:rPr lang="fr-FR" noProof="0"/>
              <a:t>Niveau 3</a:t>
            </a:r>
          </a:p>
          <a:p>
            <a:pPr lvl="3"/>
            <a:r>
              <a:rPr lang="fr-FR" noProof="0"/>
              <a:t>Niveau 4</a:t>
            </a:r>
          </a:p>
          <a:p>
            <a:pPr lvl="4"/>
            <a:r>
              <a:rPr lang="fr-FR" noProof="0"/>
              <a:t>Niveau 5</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latinLnBrk="0">
              <a:spcBef>
                <a:spcPts val="0"/>
              </a:spcBef>
              <a:spcAft>
                <a:spcPts val="0"/>
              </a:spcAft>
              <a:defRPr lang="fr-FR" sz="1200">
                <a:latin typeface="+mn-lt"/>
                <a:cs typeface="+mn-cs"/>
              </a:defRPr>
            </a:lvl1pPr>
          </a:lstStyle>
          <a:p>
            <a:pPr>
              <a:defRPr/>
            </a:pPr>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latinLnBrk="0">
              <a:spcBef>
                <a:spcPts val="0"/>
              </a:spcBef>
              <a:spcAft>
                <a:spcPts val="0"/>
              </a:spcAft>
              <a:defRPr lang="fr-FR" sz="1200">
                <a:latin typeface="+mn-lt"/>
                <a:cs typeface="+mn-cs"/>
              </a:defRPr>
            </a:lvl1pPr>
          </a:lstStyle>
          <a:p>
            <a:pPr>
              <a:defRPr/>
            </a:pPr>
            <a:fld id="{F38864DE-58DC-4DED-8A05-CAA8CC40930A}" type="slidenum">
              <a:rPr/>
              <a:pPr>
                <a:defRPr/>
              </a:pPr>
              <a:t>‹N°›</a:t>
            </a:fld>
            <a:endParaRPr/>
          </a:p>
        </p:txBody>
      </p:sp>
    </p:spTree>
    <p:extLst>
      <p:ext uri="{BB962C8B-B14F-4D97-AF65-F5344CB8AC3E}">
        <p14:creationId xmlns:p14="http://schemas.microsoft.com/office/powerpoint/2010/main" val="24793752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lang="fr-FR" sz="1200" kern="1200">
        <a:solidFill>
          <a:schemeClr val="tx1"/>
        </a:solidFill>
        <a:latin typeface="+mn-lt"/>
        <a:ea typeface="+mn-ea"/>
        <a:cs typeface="+mn-cs"/>
      </a:defRPr>
    </a:lvl1pPr>
    <a:lvl2pPr marL="457200" algn="l" rtl="0" fontAlgn="base">
      <a:spcBef>
        <a:spcPct val="30000"/>
      </a:spcBef>
      <a:spcAft>
        <a:spcPct val="0"/>
      </a:spcAft>
      <a:defRPr lang="fr-FR" sz="1200" kern="1200">
        <a:solidFill>
          <a:schemeClr val="tx1"/>
        </a:solidFill>
        <a:latin typeface="+mn-lt"/>
        <a:ea typeface="+mn-ea"/>
        <a:cs typeface="+mn-cs"/>
      </a:defRPr>
    </a:lvl2pPr>
    <a:lvl3pPr marL="914400" algn="l" rtl="0" fontAlgn="base">
      <a:spcBef>
        <a:spcPct val="30000"/>
      </a:spcBef>
      <a:spcAft>
        <a:spcPct val="0"/>
      </a:spcAft>
      <a:defRPr lang="fr-FR" sz="1200" kern="1200">
        <a:solidFill>
          <a:schemeClr val="tx1"/>
        </a:solidFill>
        <a:latin typeface="+mn-lt"/>
        <a:ea typeface="+mn-ea"/>
        <a:cs typeface="+mn-cs"/>
      </a:defRPr>
    </a:lvl3pPr>
    <a:lvl4pPr marL="1371600" algn="l" rtl="0" fontAlgn="base">
      <a:spcBef>
        <a:spcPct val="30000"/>
      </a:spcBef>
      <a:spcAft>
        <a:spcPct val="0"/>
      </a:spcAft>
      <a:defRPr lang="fr-FR" sz="1200" kern="1200">
        <a:solidFill>
          <a:schemeClr val="tx1"/>
        </a:solidFill>
        <a:latin typeface="+mn-lt"/>
        <a:ea typeface="+mn-ea"/>
        <a:cs typeface="+mn-cs"/>
      </a:defRPr>
    </a:lvl4pPr>
    <a:lvl5pPr marL="1828800" algn="l" rtl="0" fontAlgn="base">
      <a:spcBef>
        <a:spcPct val="30000"/>
      </a:spcBef>
      <a:spcAft>
        <a:spcPct val="0"/>
      </a:spcAft>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smtClean="0"/>
              <a:t>Ce modèle peut être utilisé comme fichier de démarrage pour présenter des supports de formation à un groupe.</a:t>
            </a:r>
          </a:p>
          <a:p>
            <a:pPr>
              <a:spcBef>
                <a:spcPct val="0"/>
              </a:spcBef>
            </a:pPr>
            <a:endParaRPr smtClean="0"/>
          </a:p>
          <a:p>
            <a:pPr>
              <a:spcBef>
                <a:spcPct val="0"/>
              </a:spcBef>
            </a:pPr>
            <a:r>
              <a:rPr b="1" smtClean="0"/>
              <a:t>Sections</a:t>
            </a:r>
            <a:endParaRPr smtClean="0"/>
          </a:p>
          <a:p>
            <a:pPr>
              <a:spcBef>
                <a:spcPct val="0"/>
              </a:spcBef>
            </a:pPr>
            <a:r>
              <a:rPr smtClean="0"/>
              <a:t>Cliquez avec le bouton droit sur une diapositive pour ajouter des sections. Les sections permettent d’organiser les diapositives et facilitent la collaboration entre plusieurs auteurs.</a:t>
            </a:r>
          </a:p>
          <a:p>
            <a:pPr>
              <a:spcBef>
                <a:spcPct val="0"/>
              </a:spcBef>
            </a:pPr>
            <a:endParaRPr b="1" smtClean="0"/>
          </a:p>
          <a:p>
            <a:pPr>
              <a:spcBef>
                <a:spcPct val="0"/>
              </a:spcBef>
            </a:pPr>
            <a:r>
              <a:rPr b="1" smtClean="0"/>
              <a:t>Notes</a:t>
            </a:r>
          </a:p>
          <a:p>
            <a:pPr>
              <a:spcBef>
                <a:spcPct val="0"/>
              </a:spcBef>
            </a:pPr>
            <a:r>
              <a:rPr smtClean="0"/>
              <a:t>Utilisez la section Notes pour les notes de présentation ou pour fournir des informations  supplémentaires à l’audience. Affichez ces notes en mode Présentation pendant votre présentation. </a:t>
            </a:r>
          </a:p>
          <a:p>
            <a:pPr>
              <a:spcBef>
                <a:spcPct val="0"/>
              </a:spcBef>
            </a:pPr>
            <a:r>
              <a:rPr smtClean="0"/>
              <a:t>N’oubliez pas de tenir compte de la taille de la police (critère important pour l’accessibilité, la visibilité, l’enregistrement vidéo et la production en ligne)</a:t>
            </a:r>
          </a:p>
          <a:p>
            <a:pPr>
              <a:spcBef>
                <a:spcPct val="0"/>
              </a:spcBef>
            </a:pPr>
            <a:endParaRPr smtClean="0"/>
          </a:p>
          <a:p>
            <a:pPr>
              <a:spcBef>
                <a:spcPct val="0"/>
              </a:spcBef>
            </a:pPr>
            <a:r>
              <a:rPr b="1" smtClean="0"/>
              <a:t>Couleurs coordonnées </a:t>
            </a:r>
          </a:p>
          <a:p>
            <a:pPr>
              <a:spcBef>
                <a:spcPct val="0"/>
              </a:spcBef>
            </a:pPr>
            <a:r>
              <a:rPr smtClean="0"/>
              <a:t>Faites tout particulièrement attention aux diagrammes, graphiques et zones de texte. </a:t>
            </a:r>
          </a:p>
          <a:p>
            <a:pPr>
              <a:spcBef>
                <a:spcPct val="0"/>
              </a:spcBef>
            </a:pPr>
            <a:r>
              <a:rPr smtClean="0"/>
              <a:t>Tenez compte du fait que les participants imprimeront la présentation en noir et blanc ou nuances de gris. Effectuez un test d’impression pour vérifier que vos couleurs s’impriment correctement en noir et blanc intégral et nuances de gris.</a:t>
            </a:r>
          </a:p>
          <a:p>
            <a:pPr>
              <a:spcBef>
                <a:spcPct val="0"/>
              </a:spcBef>
            </a:pPr>
            <a:endParaRPr smtClean="0"/>
          </a:p>
          <a:p>
            <a:pPr>
              <a:spcBef>
                <a:spcPct val="0"/>
              </a:spcBef>
            </a:pPr>
            <a:r>
              <a:rPr b="1" smtClean="0"/>
              <a:t>Graphiques, tableaux et diagrammes</a:t>
            </a:r>
          </a:p>
          <a:p>
            <a:pPr>
              <a:spcBef>
                <a:spcPct val="0"/>
              </a:spcBef>
            </a:pPr>
            <a:r>
              <a:rPr smtClean="0"/>
              <a:t>Faites en sorte que votre présentation soit simple : utilisez des styles et des couleurs identiques qui ne soient pas gênants.</a:t>
            </a:r>
          </a:p>
          <a:p>
            <a:pPr>
              <a:spcBef>
                <a:spcPct val="0"/>
              </a:spcBef>
            </a:pPr>
            <a:r>
              <a:rPr smtClean="0"/>
              <a:t>Ajoutez une étiquette à tous les graphiques et tableaux.</a:t>
            </a:r>
          </a:p>
          <a:p>
            <a:pPr>
              <a:spcBef>
                <a:spcPct val="0"/>
              </a:spcBef>
            </a:pPr>
            <a:endParaRPr smtClean="0"/>
          </a:p>
          <a:p>
            <a:pPr>
              <a:spcBef>
                <a:spcPct val="0"/>
              </a:spcBef>
            </a:pPr>
            <a:endParaRPr smtClean="0"/>
          </a:p>
          <a:p>
            <a:pPr>
              <a:spcBef>
                <a:spcPct val="0"/>
              </a:spcBef>
            </a:pPr>
            <a:endParaRPr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3B27E87-E017-464C-9B57-3739136CAFF7}" type="slidenum">
              <a:rPr smtClean="0"/>
              <a:pPr fontAlgn="base">
                <a:spcBef>
                  <a:spcPct val="0"/>
                </a:spcBef>
                <a:spcAft>
                  <a:spcPct val="0"/>
                </a:spcAft>
              </a:pPr>
              <a:t>1</a:t>
            </a:fld>
            <a:endParaRPr smtClean="0"/>
          </a:p>
        </p:txBody>
      </p:sp>
    </p:spTree>
    <p:extLst>
      <p:ext uri="{BB962C8B-B14F-4D97-AF65-F5344CB8AC3E}">
        <p14:creationId xmlns:p14="http://schemas.microsoft.com/office/powerpoint/2010/main" val="224141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300</a:t>
            </a:fld>
            <a:endParaRPr lang="fr-FR"/>
          </a:p>
        </p:txBody>
      </p:sp>
    </p:spTree>
    <p:extLst>
      <p:ext uri="{BB962C8B-B14F-4D97-AF65-F5344CB8AC3E}">
        <p14:creationId xmlns:p14="http://schemas.microsoft.com/office/powerpoint/2010/main" val="3073019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301</a:t>
            </a:fld>
            <a:endParaRPr lang="fr-FR"/>
          </a:p>
        </p:txBody>
      </p:sp>
    </p:spTree>
    <p:extLst>
      <p:ext uri="{BB962C8B-B14F-4D97-AF65-F5344CB8AC3E}">
        <p14:creationId xmlns:p14="http://schemas.microsoft.com/office/powerpoint/2010/main" val="338240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302</a:t>
            </a:fld>
            <a:endParaRPr lang="fr-FR"/>
          </a:p>
        </p:txBody>
      </p:sp>
    </p:spTree>
    <p:extLst>
      <p:ext uri="{BB962C8B-B14F-4D97-AF65-F5344CB8AC3E}">
        <p14:creationId xmlns:p14="http://schemas.microsoft.com/office/powerpoint/2010/main" val="258132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303</a:t>
            </a:fld>
            <a:endParaRPr lang="fr-FR"/>
          </a:p>
        </p:txBody>
      </p:sp>
    </p:spTree>
    <p:extLst>
      <p:ext uri="{BB962C8B-B14F-4D97-AF65-F5344CB8AC3E}">
        <p14:creationId xmlns:p14="http://schemas.microsoft.com/office/powerpoint/2010/main" val="257111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304</a:t>
            </a:fld>
            <a:endParaRPr lang="fr-FR"/>
          </a:p>
        </p:txBody>
      </p:sp>
    </p:spTree>
    <p:extLst>
      <p:ext uri="{BB962C8B-B14F-4D97-AF65-F5344CB8AC3E}">
        <p14:creationId xmlns:p14="http://schemas.microsoft.com/office/powerpoint/2010/main" val="464160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292</a:t>
            </a:fld>
            <a:endParaRPr lang="fr-FR"/>
          </a:p>
        </p:txBody>
      </p:sp>
    </p:spTree>
    <p:extLst>
      <p:ext uri="{BB962C8B-B14F-4D97-AF65-F5344CB8AC3E}">
        <p14:creationId xmlns:p14="http://schemas.microsoft.com/office/powerpoint/2010/main" val="419077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293</a:t>
            </a:fld>
            <a:endParaRPr lang="fr-FR"/>
          </a:p>
        </p:txBody>
      </p:sp>
    </p:spTree>
    <p:extLst>
      <p:ext uri="{BB962C8B-B14F-4D97-AF65-F5344CB8AC3E}">
        <p14:creationId xmlns:p14="http://schemas.microsoft.com/office/powerpoint/2010/main" val="6830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294</a:t>
            </a:fld>
            <a:endParaRPr lang="fr-FR"/>
          </a:p>
        </p:txBody>
      </p:sp>
    </p:spTree>
    <p:extLst>
      <p:ext uri="{BB962C8B-B14F-4D97-AF65-F5344CB8AC3E}">
        <p14:creationId xmlns:p14="http://schemas.microsoft.com/office/powerpoint/2010/main" val="417068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295</a:t>
            </a:fld>
            <a:endParaRPr lang="fr-FR"/>
          </a:p>
        </p:txBody>
      </p:sp>
    </p:spTree>
    <p:extLst>
      <p:ext uri="{BB962C8B-B14F-4D97-AF65-F5344CB8AC3E}">
        <p14:creationId xmlns:p14="http://schemas.microsoft.com/office/powerpoint/2010/main" val="297624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296</a:t>
            </a:fld>
            <a:endParaRPr lang="fr-FR"/>
          </a:p>
        </p:txBody>
      </p:sp>
    </p:spTree>
    <p:extLst>
      <p:ext uri="{BB962C8B-B14F-4D97-AF65-F5344CB8AC3E}">
        <p14:creationId xmlns:p14="http://schemas.microsoft.com/office/powerpoint/2010/main" val="397400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297</a:t>
            </a:fld>
            <a:endParaRPr lang="fr-FR"/>
          </a:p>
        </p:txBody>
      </p:sp>
    </p:spTree>
    <p:extLst>
      <p:ext uri="{BB962C8B-B14F-4D97-AF65-F5344CB8AC3E}">
        <p14:creationId xmlns:p14="http://schemas.microsoft.com/office/powerpoint/2010/main" val="1253015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298</a:t>
            </a:fld>
            <a:endParaRPr lang="fr-FR"/>
          </a:p>
        </p:txBody>
      </p:sp>
    </p:spTree>
    <p:extLst>
      <p:ext uri="{BB962C8B-B14F-4D97-AF65-F5344CB8AC3E}">
        <p14:creationId xmlns:p14="http://schemas.microsoft.com/office/powerpoint/2010/main" val="152344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299</a:t>
            </a:fld>
            <a:endParaRPr lang="fr-FR"/>
          </a:p>
        </p:txBody>
      </p:sp>
    </p:spTree>
    <p:extLst>
      <p:ext uri="{BB962C8B-B14F-4D97-AF65-F5344CB8AC3E}">
        <p14:creationId xmlns:p14="http://schemas.microsoft.com/office/powerpoint/2010/main" val="1553074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101137"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588"/>
            <a:ext cx="3721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590800" y="2286000"/>
            <a:ext cx="6180224" cy="1470025"/>
          </a:xfrm>
        </p:spPr>
        <p:txBody>
          <a:bodyPr anchor="t"/>
          <a:lstStyle>
            <a:lvl1pPr algn="r" eaLnBrk="1" latinLnBrk="0" hangingPunct="1">
              <a:defRPr kumimoji="0" lang="fr-FR" b="1" cap="small" baseline="0">
                <a:solidFill>
                  <a:srgbClr val="003300"/>
                </a:solidFill>
              </a:defRPr>
            </a:lvl1pPr>
          </a:lstStyle>
          <a:p>
            <a:r>
              <a:rPr lang="fr-FR" smtClean="0"/>
              <a:t>Modifiez le style du titre</a:t>
            </a:r>
            <a:endParaRPr lang="fr-F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fr-FR" sz="2000" b="0">
                <a:solidFill>
                  <a:schemeClr val="tx1"/>
                </a:solidFill>
                <a:latin typeface="Georgia" pitchFamily="18" charset="0"/>
              </a:defRPr>
            </a:lvl1pPr>
            <a:lvl2pPr marL="457200" indent="0" algn="ctr" eaLnBrk="1" latinLnBrk="0" hangingPunct="1">
              <a:buNone/>
              <a:defRPr kumimoji="0" lang="fr-FR">
                <a:solidFill>
                  <a:schemeClr val="tx1">
                    <a:tint val="75000"/>
                  </a:schemeClr>
                </a:solidFill>
              </a:defRPr>
            </a:lvl2pPr>
            <a:lvl3pPr marL="914400" indent="0" algn="ctr" eaLnBrk="1" latinLnBrk="0" hangingPunct="1">
              <a:buNone/>
              <a:defRPr kumimoji="0" lang="fr-FR">
                <a:solidFill>
                  <a:schemeClr val="tx1">
                    <a:tint val="75000"/>
                  </a:schemeClr>
                </a:solidFill>
              </a:defRPr>
            </a:lvl3pPr>
            <a:lvl4pPr marL="1371600" indent="0" algn="ctr" eaLnBrk="1" latinLnBrk="0" hangingPunct="1">
              <a:buNone/>
              <a:defRPr kumimoji="0" lang="fr-FR">
                <a:solidFill>
                  <a:schemeClr val="tx1">
                    <a:tint val="75000"/>
                  </a:schemeClr>
                </a:solidFill>
              </a:defRPr>
            </a:lvl4pPr>
            <a:lvl5pPr marL="1828800" indent="0" algn="ctr" eaLnBrk="1" latinLnBrk="0" hangingPunct="1">
              <a:buNone/>
              <a:defRPr kumimoji="0" lang="fr-FR">
                <a:solidFill>
                  <a:schemeClr val="tx1">
                    <a:tint val="75000"/>
                  </a:schemeClr>
                </a:solidFill>
              </a:defRPr>
            </a:lvl5pPr>
            <a:lvl6pPr marL="2286000" indent="0" algn="ctr" eaLnBrk="1" latinLnBrk="0" hangingPunct="1">
              <a:buNone/>
              <a:defRPr kumimoji="0" lang="fr-FR">
                <a:solidFill>
                  <a:schemeClr val="tx1">
                    <a:tint val="75000"/>
                  </a:schemeClr>
                </a:solidFill>
              </a:defRPr>
            </a:lvl6pPr>
            <a:lvl7pPr marL="2743200" indent="0" algn="ctr" eaLnBrk="1" latinLnBrk="0" hangingPunct="1">
              <a:buNone/>
              <a:defRPr kumimoji="0" lang="fr-FR">
                <a:solidFill>
                  <a:schemeClr val="tx1">
                    <a:tint val="75000"/>
                  </a:schemeClr>
                </a:solidFill>
              </a:defRPr>
            </a:lvl7pPr>
            <a:lvl8pPr marL="3200400" indent="0" algn="ctr" eaLnBrk="1" latinLnBrk="0" hangingPunct="1">
              <a:buNone/>
              <a:defRPr kumimoji="0" lang="fr-FR">
                <a:solidFill>
                  <a:schemeClr val="tx1">
                    <a:tint val="75000"/>
                  </a:schemeClr>
                </a:solidFill>
              </a:defRPr>
            </a:lvl8pPr>
            <a:lvl9pPr marL="3657600" indent="0" algn="ctr" eaLnBrk="1" latinLnBrk="0" hangingPunct="1">
              <a:buNone/>
              <a:defRPr kumimoji="0" lang="fr-FR">
                <a:solidFill>
                  <a:schemeClr val="tx1">
                    <a:tint val="75000"/>
                  </a:schemeClr>
                </a:solidFill>
              </a:defRPr>
            </a:lvl9pPr>
          </a:lstStyle>
          <a:p>
            <a:r>
              <a:rPr lang="fr-FR" smtClean="0"/>
              <a:t>Modifiez le style des sous-titres du masque</a:t>
            </a:r>
            <a:endParaRPr/>
          </a:p>
        </p:txBody>
      </p:sp>
      <p:sp>
        <p:nvSpPr>
          <p:cNvPr id="10" name="Picture Placeholder 9"/>
          <p:cNvSpPr>
            <a:spLocks noGrp="1"/>
          </p:cNvSpPr>
          <p:nvPr>
            <p:ph type="pic" sz="quarter" idx="13"/>
          </p:nvPr>
        </p:nvSpPr>
        <p:spPr>
          <a:xfrm>
            <a:off x="6858000" y="5105400"/>
            <a:ext cx="1828800" cy="990600"/>
          </a:xfrm>
        </p:spPr>
        <p:txBody>
          <a:bodyPr rtlCol="0">
            <a:normAutofit/>
          </a:bodyPr>
          <a:lstStyle>
            <a:lvl1pPr marL="0" indent="0" algn="ctr" eaLnBrk="1" latinLnBrk="0" hangingPunct="1">
              <a:buNone/>
              <a:defRPr kumimoji="0" lang="fr-FR" sz="2000" baseline="0"/>
            </a:lvl1pPr>
          </a:lstStyle>
          <a:p>
            <a:pPr lvl="0"/>
            <a:r>
              <a:rPr lang="fr-FR" noProof="0" smtClean="0"/>
              <a:t>Cliquez sur l'icône pour ajouter une image</a:t>
            </a:r>
            <a:endParaRPr lang="fr-FR" noProof="0"/>
          </a:p>
        </p:txBody>
      </p:sp>
    </p:spTree>
    <p:extLst>
      <p:ext uri="{BB962C8B-B14F-4D97-AF65-F5344CB8AC3E}">
        <p14:creationId xmlns:p14="http://schemas.microsoft.com/office/powerpoint/2010/main" val="7483024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a:p>
        </p:txBody>
      </p:sp>
      <p:sp>
        <p:nvSpPr>
          <p:cNvPr id="3" name="Date Placeholder 3"/>
          <p:cNvSpPr>
            <a:spLocks noGrp="1"/>
          </p:cNvSpPr>
          <p:nvPr>
            <p:ph type="dt" sz="half" idx="10"/>
          </p:nvPr>
        </p:nvSpPr>
        <p:spPr/>
        <p:txBody>
          <a:bodyPr/>
          <a:lstStyle>
            <a:lvl1pPr>
              <a:defRPr/>
            </a:lvl1pPr>
          </a:lstStyle>
          <a:p>
            <a:pPr>
              <a:defRPr/>
            </a:pPr>
            <a:fld id="{C95EB430-94D4-4945-8738-68315A918D38}" type="datetimeFigureOut">
              <a:rPr lang="fr-FR"/>
              <a:pPr>
                <a:defRPr/>
              </a:pPr>
              <a:t>27/10/2017</a:t>
            </a:fld>
            <a:endParaRPr/>
          </a:p>
        </p:txBody>
      </p:sp>
      <p:sp>
        <p:nvSpPr>
          <p:cNvPr id="4" name="Footer Placeholder 4"/>
          <p:cNvSpPr>
            <a:spLocks noGrp="1"/>
          </p:cNvSpPr>
          <p:nvPr>
            <p:ph type="ftr" sz="quarter" idx="11"/>
          </p:nvPr>
        </p:nvSpPr>
        <p:spPr/>
        <p:txBody>
          <a:bodyPr/>
          <a:lstStyle>
            <a:lvl1pPr>
              <a:defRPr/>
            </a:lvl1pPr>
          </a:lstStyle>
          <a:p>
            <a:pPr>
              <a:defRPr/>
            </a:pPr>
            <a:endParaRPr/>
          </a:p>
        </p:txBody>
      </p:sp>
      <p:sp>
        <p:nvSpPr>
          <p:cNvPr id="5" name="Slide Number Placeholder 5"/>
          <p:cNvSpPr>
            <a:spLocks noGrp="1"/>
          </p:cNvSpPr>
          <p:nvPr>
            <p:ph type="sldNum" sz="quarter" idx="12"/>
          </p:nvPr>
        </p:nvSpPr>
        <p:spPr/>
        <p:txBody>
          <a:bodyPr/>
          <a:lstStyle>
            <a:lvl1pPr>
              <a:defRPr/>
            </a:lvl1pPr>
          </a:lstStyle>
          <a:p>
            <a:pPr>
              <a:defRPr/>
            </a:pPr>
            <a:fld id="{64281A2E-FDA4-462E-BFA1-D8713CF37B9F}" type="slidenum">
              <a:rPr/>
              <a:pPr>
                <a:defRPr/>
              </a:pPr>
              <a:t>‹N°›</a:t>
            </a:fld>
            <a:endParaRPr/>
          </a:p>
        </p:txBody>
      </p:sp>
    </p:spTree>
    <p:extLst>
      <p:ext uri="{BB962C8B-B14F-4D97-AF65-F5344CB8AC3E}">
        <p14:creationId xmlns:p14="http://schemas.microsoft.com/office/powerpoint/2010/main" val="4269188862"/>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E722EC7-1E28-4891-A14D-C2534DB875AC}" type="datetimeFigureOut">
              <a:rPr lang="fr-FR"/>
              <a:pPr>
                <a:defRPr/>
              </a:pPr>
              <a:t>27/10/2017</a:t>
            </a:fld>
            <a:endParaRPr/>
          </a:p>
        </p:txBody>
      </p:sp>
      <p:sp>
        <p:nvSpPr>
          <p:cNvPr id="3" name="Footer Placeholder 4"/>
          <p:cNvSpPr>
            <a:spLocks noGrp="1"/>
          </p:cNvSpPr>
          <p:nvPr>
            <p:ph type="ftr" sz="quarter" idx="11"/>
          </p:nvPr>
        </p:nvSpPr>
        <p:spPr/>
        <p:txBody>
          <a:bodyPr/>
          <a:lstStyle>
            <a:lvl1pPr>
              <a:defRPr/>
            </a:lvl1pPr>
          </a:lstStyle>
          <a:p>
            <a:pPr>
              <a:defRPr/>
            </a:pPr>
            <a:endParaRPr/>
          </a:p>
        </p:txBody>
      </p:sp>
      <p:sp>
        <p:nvSpPr>
          <p:cNvPr id="4" name="Slide Number Placeholder 5"/>
          <p:cNvSpPr>
            <a:spLocks noGrp="1"/>
          </p:cNvSpPr>
          <p:nvPr>
            <p:ph type="sldNum" sz="quarter" idx="12"/>
          </p:nvPr>
        </p:nvSpPr>
        <p:spPr/>
        <p:txBody>
          <a:bodyPr/>
          <a:lstStyle>
            <a:lvl1pPr>
              <a:defRPr/>
            </a:lvl1pPr>
          </a:lstStyle>
          <a:p>
            <a:pPr>
              <a:defRPr/>
            </a:pPr>
            <a:fld id="{B0E1668A-EE4B-4F05-B200-0A8F5571CC8D}" type="slidenum">
              <a:rPr/>
              <a:pPr>
                <a:defRPr/>
              </a:pPr>
              <a:t>‹N°›</a:t>
            </a:fld>
            <a:endParaRPr/>
          </a:p>
        </p:txBody>
      </p:sp>
    </p:spTree>
    <p:extLst>
      <p:ext uri="{BB962C8B-B14F-4D97-AF65-F5344CB8AC3E}">
        <p14:creationId xmlns:p14="http://schemas.microsoft.com/office/powerpoint/2010/main" val="3800914325"/>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rrière-plan uniquem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101137"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p:cNvSpPr>
            <a:spLocks noGrp="1"/>
          </p:cNvSpPr>
          <p:nvPr>
            <p:ph type="dt" sz="half" idx="10"/>
          </p:nvPr>
        </p:nvSpPr>
        <p:spPr/>
        <p:txBody>
          <a:bodyPr/>
          <a:lstStyle>
            <a:lvl1pPr>
              <a:defRPr/>
            </a:lvl1pPr>
          </a:lstStyle>
          <a:p>
            <a:pPr>
              <a:defRPr/>
            </a:pPr>
            <a:fld id="{D4859475-8B55-4A50-973A-9957B42840C9}" type="datetimeFigureOut">
              <a:rPr lang="fr-FR"/>
              <a:pPr>
                <a:defRPr/>
              </a:pPr>
              <a:t>27/10/2017</a:t>
            </a:fld>
            <a:endParaRPr/>
          </a:p>
        </p:txBody>
      </p:sp>
      <p:sp>
        <p:nvSpPr>
          <p:cNvPr id="4" name="Footer Placeholder 4"/>
          <p:cNvSpPr>
            <a:spLocks noGrp="1"/>
          </p:cNvSpPr>
          <p:nvPr>
            <p:ph type="ftr" sz="quarter" idx="11"/>
          </p:nvPr>
        </p:nvSpPr>
        <p:spPr/>
        <p:txBody>
          <a:bodyPr/>
          <a:lstStyle>
            <a:lvl1pPr>
              <a:defRPr/>
            </a:lvl1pPr>
          </a:lstStyle>
          <a:p>
            <a:pPr>
              <a:defRPr/>
            </a:pPr>
            <a:endParaRPr/>
          </a:p>
        </p:txBody>
      </p:sp>
      <p:sp>
        <p:nvSpPr>
          <p:cNvPr id="5" name="Slide Number Placeholder 5"/>
          <p:cNvSpPr>
            <a:spLocks noGrp="1"/>
          </p:cNvSpPr>
          <p:nvPr>
            <p:ph type="sldNum" sz="quarter" idx="12"/>
          </p:nvPr>
        </p:nvSpPr>
        <p:spPr/>
        <p:txBody>
          <a:bodyPr/>
          <a:lstStyle>
            <a:lvl1pPr>
              <a:defRPr/>
            </a:lvl1pPr>
          </a:lstStyle>
          <a:p>
            <a:pPr>
              <a:defRPr/>
            </a:pPr>
            <a:fld id="{FF762E62-6FFD-435E-B3B8-F0F3048389A1}" type="slidenum">
              <a:rPr/>
              <a:pPr>
                <a:defRPr/>
              </a:pPr>
              <a:t>‹N°›</a:t>
            </a:fld>
            <a:endParaRPr/>
          </a:p>
        </p:txBody>
      </p:sp>
    </p:spTree>
    <p:extLst>
      <p:ext uri="{BB962C8B-B14F-4D97-AF65-F5344CB8AC3E}">
        <p14:creationId xmlns:p14="http://schemas.microsoft.com/office/powerpoint/2010/main" val="3511355577"/>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3" y="0"/>
            <a:ext cx="9101137"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75" y="0"/>
            <a:ext cx="91725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0" y="3048000"/>
            <a:ext cx="4343400" cy="1362075"/>
          </a:xfrm>
        </p:spPr>
        <p:txBody>
          <a:bodyPr anchor="b"/>
          <a:lstStyle>
            <a:lvl1pPr algn="l" eaLnBrk="1" latinLnBrk="0" hangingPunct="1">
              <a:defRPr kumimoji="0" lang="fr-FR" sz="4000" b="1" cap="small" baseline="0">
                <a:solidFill>
                  <a:srgbClr val="003300"/>
                </a:solidFill>
              </a:defRPr>
            </a:lvl1pPr>
          </a:lstStyle>
          <a:p>
            <a:r>
              <a:rPr lang="fr-FR" smtClean="0"/>
              <a:t>Modifiez le style du titre</a:t>
            </a:r>
            <a:endParaRPr lang="fr-FR"/>
          </a:p>
        </p:txBody>
      </p:sp>
      <p:sp>
        <p:nvSpPr>
          <p:cNvPr id="10" name="Picture Placeholder 9"/>
          <p:cNvSpPr>
            <a:spLocks noGrp="1"/>
          </p:cNvSpPr>
          <p:nvPr>
            <p:ph type="pic" sz="quarter" idx="13"/>
          </p:nvPr>
        </p:nvSpPr>
        <p:spPr>
          <a:xfrm>
            <a:off x="6781800" y="5334000"/>
            <a:ext cx="2133600" cy="990600"/>
          </a:xfrm>
        </p:spPr>
        <p:txBody>
          <a:bodyPr rtlCol="0">
            <a:normAutofit/>
          </a:bodyPr>
          <a:lstStyle>
            <a:lvl1pPr marL="0" indent="0" algn="ctr" eaLnBrk="1" latinLnBrk="0" hangingPunct="1">
              <a:buNone/>
              <a:defRPr kumimoji="0" lang="fr-FR" sz="1800"/>
            </a:lvl1pPr>
          </a:lstStyle>
          <a:p>
            <a:pPr lvl="0"/>
            <a:r>
              <a:rPr lang="fr-FR" noProof="0" smtClean="0"/>
              <a:t>Cliquez sur l'icône pour ajouter une image</a:t>
            </a:r>
            <a:endParaRPr lang="fr-FR" noProof="0"/>
          </a:p>
        </p:txBody>
      </p:sp>
      <p:sp>
        <p:nvSpPr>
          <p:cNvPr id="6" name="Date Placeholder 3"/>
          <p:cNvSpPr>
            <a:spLocks noGrp="1"/>
          </p:cNvSpPr>
          <p:nvPr>
            <p:ph type="dt" sz="half" idx="14"/>
          </p:nvPr>
        </p:nvSpPr>
        <p:spPr/>
        <p:txBody>
          <a:bodyPr/>
          <a:lstStyle>
            <a:lvl1pPr>
              <a:defRPr/>
            </a:lvl1pPr>
          </a:lstStyle>
          <a:p>
            <a:pPr>
              <a:defRPr/>
            </a:pPr>
            <a:fld id="{EB9DAEA3-CEBD-4419-9E10-FFF3A88D774B}" type="datetimeFigureOut">
              <a:rPr lang="fr-FR"/>
              <a:pPr>
                <a:defRPr/>
              </a:pPr>
              <a:t>27/10/2017</a:t>
            </a:fld>
            <a:endParaRPr/>
          </a:p>
        </p:txBody>
      </p:sp>
      <p:sp>
        <p:nvSpPr>
          <p:cNvPr id="7" name="Footer Placeholder 4"/>
          <p:cNvSpPr>
            <a:spLocks noGrp="1"/>
          </p:cNvSpPr>
          <p:nvPr>
            <p:ph type="ftr" sz="quarter" idx="15"/>
          </p:nvPr>
        </p:nvSpPr>
        <p:spPr/>
        <p:txBody>
          <a:bodyPr/>
          <a:lstStyle>
            <a:lvl1pPr>
              <a:defRPr/>
            </a:lvl1pPr>
          </a:lstStyle>
          <a:p>
            <a:pPr>
              <a:defRPr/>
            </a:pPr>
            <a:endParaRPr/>
          </a:p>
        </p:txBody>
      </p:sp>
      <p:sp>
        <p:nvSpPr>
          <p:cNvPr id="8" name="Slide Number Placeholder 5"/>
          <p:cNvSpPr>
            <a:spLocks noGrp="1"/>
          </p:cNvSpPr>
          <p:nvPr>
            <p:ph type="sldNum" sz="quarter" idx="16"/>
          </p:nvPr>
        </p:nvSpPr>
        <p:spPr/>
        <p:txBody>
          <a:bodyPr/>
          <a:lstStyle>
            <a:lvl1pPr>
              <a:defRPr/>
            </a:lvl1pPr>
          </a:lstStyle>
          <a:p>
            <a:pPr>
              <a:defRPr/>
            </a:pPr>
            <a:fld id="{ECFBFCCE-D588-402E-BB3C-48CC6A487AA3}" type="slidenum">
              <a:rPr/>
              <a:pPr>
                <a:defRPr/>
              </a:pPr>
              <a:t>‹N°›</a:t>
            </a:fld>
            <a:endParaRPr/>
          </a:p>
        </p:txBody>
      </p:sp>
    </p:spTree>
    <p:extLst>
      <p:ext uri="{BB962C8B-B14F-4D97-AF65-F5344CB8AC3E}">
        <p14:creationId xmlns:p14="http://schemas.microsoft.com/office/powerpoint/2010/main" val="252425033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1143000"/>
          </a:xfrm>
        </p:spPr>
        <p:txBody>
          <a:bodyPr/>
          <a:lstStyle>
            <a:lvl1pPr algn="l" eaLnBrk="1" latinLnBrk="0" hangingPunct="1">
              <a:defRPr kumimoji="0" lang="fr-FR"/>
            </a:lvl1pPr>
          </a:lstStyle>
          <a:p>
            <a:r>
              <a:rPr lang="fr-FR" smtClean="0"/>
              <a:t>Modifiez le style du titre</a:t>
            </a:r>
            <a:endParaRPr lang="fr-FR"/>
          </a:p>
        </p:txBody>
      </p:sp>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fr-FR" sz="3200">
                <a:latin typeface="+mn-lt"/>
              </a:defRPr>
            </a:lvl1pPr>
            <a:lvl2pPr eaLnBrk="1" latinLnBrk="0" hangingPunct="1">
              <a:defRPr kumimoji="0" lang="fr-FR" sz="2800">
                <a:latin typeface="+mn-lt"/>
              </a:defRPr>
            </a:lvl2pPr>
            <a:lvl3pPr eaLnBrk="1" latinLnBrk="0" hangingPunct="1">
              <a:defRPr kumimoji="0" lang="fr-FR" sz="2400">
                <a:latin typeface="+mn-lt"/>
              </a:defRPr>
            </a:lvl3pPr>
            <a:lvl4pPr eaLnBrk="1" latinLnBrk="0" hangingPunct="1">
              <a:defRPr kumimoji="0" lang="fr-FR" sz="2400">
                <a:latin typeface="+mn-lt"/>
              </a:defRPr>
            </a:lvl4pPr>
            <a:lvl5pPr eaLnBrk="1" latinLnBrk="0" hangingPunct="1">
              <a:defRPr kumimoji="0" lang="fr-FR" sz="2400">
                <a:latin typeface="+mn-l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lvl1pPr>
              <a:defRPr/>
            </a:lvl1pPr>
          </a:lstStyle>
          <a:p>
            <a:pPr>
              <a:defRPr/>
            </a:pPr>
            <a:fld id="{BC44676B-3C10-408F-B605-8960979ED0BF}" type="datetimeFigureOut">
              <a:rPr lang="fr-FR"/>
              <a:pPr>
                <a:defRPr/>
              </a:pPr>
              <a:t>27/10/2017</a:t>
            </a:fld>
            <a:endParaRPr/>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83A0A37C-E987-49DD-9CF6-A8DC97E4A43E}" type="slidenum">
              <a:rPr/>
              <a:pPr>
                <a:defRPr/>
              </a:pPr>
              <a:t>‹N°›</a:t>
            </a:fld>
            <a:endParaRPr/>
          </a:p>
        </p:txBody>
      </p:sp>
    </p:spTree>
    <p:extLst>
      <p:ext uri="{BB962C8B-B14F-4D97-AF65-F5344CB8AC3E}">
        <p14:creationId xmlns:p14="http://schemas.microsoft.com/office/powerpoint/2010/main" val="3400887707"/>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a:p>
        </p:txBody>
      </p:sp>
      <p:sp>
        <p:nvSpPr>
          <p:cNvPr id="3" name="Content Placeholder 2"/>
          <p:cNvSpPr>
            <a:spLocks noGrp="1"/>
          </p:cNvSpPr>
          <p:nvPr>
            <p:ph sz="half" idx="1"/>
          </p:nvPr>
        </p:nvSpPr>
        <p:spPr>
          <a:xfrm>
            <a:off x="685800" y="1600200"/>
            <a:ext cx="4038600" cy="4525963"/>
          </a:xfrm>
        </p:spPr>
        <p:txBody>
          <a:bodyPr/>
          <a:lstStyle>
            <a:lvl1pPr eaLnBrk="1" latinLnBrk="0" hangingPunct="1">
              <a:defRPr kumimoji="0" lang="fr-FR" sz="2800"/>
            </a:lvl1pPr>
            <a:lvl2pPr eaLnBrk="1" latinLnBrk="0" hangingPunct="1">
              <a:defRPr kumimoji="0" lang="fr-FR" sz="2400"/>
            </a:lvl2pPr>
            <a:lvl3pPr eaLnBrk="1" latinLnBrk="0" hangingPunct="1">
              <a:defRPr kumimoji="0" lang="fr-FR" sz="2000"/>
            </a:lvl3pPr>
            <a:lvl4pPr eaLnBrk="1" latinLnBrk="0" hangingPunct="1">
              <a:defRPr kumimoji="0" lang="fr-FR" sz="1800"/>
            </a:lvl4pPr>
            <a:lvl5pPr eaLnBrk="1" latinLnBrk="0" hangingPunct="1">
              <a:defRPr kumimoji="0" lang="fr-FR" sz="1800"/>
            </a:lvl5pPr>
            <a:lvl6pPr eaLnBrk="1" latinLnBrk="0" hangingPunct="1">
              <a:defRPr kumimoji="0" lang="fr-FR" sz="1800"/>
            </a:lvl6pPr>
            <a:lvl7pPr eaLnBrk="1" latinLnBrk="0" hangingPunct="1">
              <a:defRPr kumimoji="0" lang="fr-FR" sz="1800"/>
            </a:lvl7pPr>
            <a:lvl8pPr eaLnBrk="1" latinLnBrk="0" hangingPunct="1">
              <a:defRPr kumimoji="0" lang="fr-FR" sz="1800"/>
            </a:lvl8pPr>
            <a:lvl9pPr eaLnBrk="1" latinLnBrk="0" hangingPunct="1">
              <a:defRPr kumimoji="0" lang="fr-F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Content Placeholder 3"/>
          <p:cNvSpPr>
            <a:spLocks noGrp="1"/>
          </p:cNvSpPr>
          <p:nvPr>
            <p:ph sz="half" idx="2"/>
          </p:nvPr>
        </p:nvSpPr>
        <p:spPr>
          <a:xfrm>
            <a:off x="4876800" y="1600200"/>
            <a:ext cx="4038600" cy="4525963"/>
          </a:xfrm>
        </p:spPr>
        <p:txBody>
          <a:bodyPr/>
          <a:lstStyle>
            <a:lvl1pPr eaLnBrk="1" latinLnBrk="0" hangingPunct="1">
              <a:defRPr kumimoji="0" lang="fr-FR" sz="2800"/>
            </a:lvl1pPr>
            <a:lvl2pPr eaLnBrk="1" latinLnBrk="0" hangingPunct="1">
              <a:defRPr kumimoji="0" lang="fr-FR" sz="2400"/>
            </a:lvl2pPr>
            <a:lvl3pPr eaLnBrk="1" latinLnBrk="0" hangingPunct="1">
              <a:defRPr kumimoji="0" lang="fr-FR" sz="2000"/>
            </a:lvl3pPr>
            <a:lvl4pPr eaLnBrk="1" latinLnBrk="0" hangingPunct="1">
              <a:defRPr kumimoji="0" lang="fr-FR" sz="1800"/>
            </a:lvl4pPr>
            <a:lvl5pPr eaLnBrk="1" latinLnBrk="0" hangingPunct="1">
              <a:defRPr kumimoji="0" lang="fr-FR" sz="1800"/>
            </a:lvl5pPr>
            <a:lvl6pPr eaLnBrk="1" latinLnBrk="0" hangingPunct="1">
              <a:defRPr kumimoji="0" lang="fr-FR" sz="1800"/>
            </a:lvl6pPr>
            <a:lvl7pPr eaLnBrk="1" latinLnBrk="0" hangingPunct="1">
              <a:defRPr kumimoji="0" lang="fr-FR" sz="1800"/>
            </a:lvl7pPr>
            <a:lvl8pPr eaLnBrk="1" latinLnBrk="0" hangingPunct="1">
              <a:defRPr kumimoji="0" lang="fr-FR" sz="1800"/>
            </a:lvl8pPr>
            <a:lvl9pPr eaLnBrk="1" latinLnBrk="0" hangingPunct="1">
              <a:defRPr kumimoji="0" lang="fr-F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Date Placeholder 3"/>
          <p:cNvSpPr>
            <a:spLocks noGrp="1"/>
          </p:cNvSpPr>
          <p:nvPr>
            <p:ph type="dt" sz="half" idx="10"/>
          </p:nvPr>
        </p:nvSpPr>
        <p:spPr/>
        <p:txBody>
          <a:bodyPr/>
          <a:lstStyle>
            <a:lvl1pPr>
              <a:defRPr/>
            </a:lvl1pPr>
          </a:lstStyle>
          <a:p>
            <a:pPr>
              <a:defRPr/>
            </a:pPr>
            <a:fld id="{6555F3F1-1B3E-4091-BC77-399B18AEA8C9}" type="datetimeFigureOut">
              <a:rPr lang="fr-FR"/>
              <a:pPr>
                <a:defRPr/>
              </a:pPr>
              <a:t>27/10/2017</a:t>
            </a:fld>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F461AE4D-9345-40FE-A2E8-CC0D467847B6}" type="slidenum">
              <a:rPr/>
              <a:pPr>
                <a:defRPr/>
              </a:pPr>
              <a:t>‹N°›</a:t>
            </a:fld>
            <a:endParaRPr/>
          </a:p>
        </p:txBody>
      </p:sp>
    </p:spTree>
    <p:extLst>
      <p:ext uri="{BB962C8B-B14F-4D97-AF65-F5344CB8AC3E}">
        <p14:creationId xmlns:p14="http://schemas.microsoft.com/office/powerpoint/2010/main" val="816332149"/>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eaLnBrk="1" latinLnBrk="0" hangingPunct="1">
              <a:defRPr kumimoji="0" lang="fr-FR"/>
            </a:lvl1pPr>
          </a:lstStyle>
          <a:p>
            <a:r>
              <a:rPr lang="fr-FR" smtClean="0"/>
              <a:t>Modifiez le style du titre</a:t>
            </a:r>
            <a:endParaRPr/>
          </a:p>
        </p:txBody>
      </p:sp>
      <p:sp>
        <p:nvSpPr>
          <p:cNvPr id="3" name="Text Placeholder 2"/>
          <p:cNvSpPr>
            <a:spLocks noGrp="1"/>
          </p:cNvSpPr>
          <p:nvPr>
            <p:ph type="body" idx="1"/>
          </p:nvPr>
        </p:nvSpPr>
        <p:spPr>
          <a:xfrm>
            <a:off x="685800" y="1535113"/>
            <a:ext cx="4040188" cy="639762"/>
          </a:xfrm>
        </p:spPr>
        <p:txBody>
          <a:bodyPr anchor="b"/>
          <a:lstStyle>
            <a:lvl1pPr marL="0" indent="0" eaLnBrk="1" latinLnBrk="0" hangingPunct="1">
              <a:buNone/>
              <a:defRPr kumimoji="0" lang="fr-FR" sz="2400" b="1"/>
            </a:lvl1pPr>
            <a:lvl2pPr marL="457200" indent="0" eaLnBrk="1" latinLnBrk="0" hangingPunct="1">
              <a:buNone/>
              <a:defRPr kumimoji="0" lang="fr-FR" sz="2000" b="1"/>
            </a:lvl2pPr>
            <a:lvl3pPr marL="914400" indent="0" eaLnBrk="1" latinLnBrk="0" hangingPunct="1">
              <a:buNone/>
              <a:defRPr kumimoji="0" lang="fr-FR" sz="1800" b="1"/>
            </a:lvl3pPr>
            <a:lvl4pPr marL="1371600" indent="0" eaLnBrk="1" latinLnBrk="0" hangingPunct="1">
              <a:buNone/>
              <a:defRPr kumimoji="0" lang="fr-FR" sz="1600" b="1"/>
            </a:lvl4pPr>
            <a:lvl5pPr marL="1828800" indent="0" eaLnBrk="1" latinLnBrk="0" hangingPunct="1">
              <a:buNone/>
              <a:defRPr kumimoji="0" lang="fr-FR" sz="1600" b="1"/>
            </a:lvl5pPr>
            <a:lvl6pPr marL="2286000" indent="0" eaLnBrk="1" latinLnBrk="0" hangingPunct="1">
              <a:buNone/>
              <a:defRPr kumimoji="0" lang="fr-FR" sz="1600" b="1"/>
            </a:lvl6pPr>
            <a:lvl7pPr marL="2743200" indent="0" eaLnBrk="1" latinLnBrk="0" hangingPunct="1">
              <a:buNone/>
              <a:defRPr kumimoji="0" lang="fr-FR" sz="1600" b="1"/>
            </a:lvl7pPr>
            <a:lvl8pPr marL="3200400" indent="0" eaLnBrk="1" latinLnBrk="0" hangingPunct="1">
              <a:buNone/>
              <a:defRPr kumimoji="0" lang="fr-FR" sz="1600" b="1"/>
            </a:lvl8pPr>
            <a:lvl9pPr marL="3657600" indent="0" eaLnBrk="1" latinLnBrk="0" hangingPunct="1">
              <a:buNone/>
              <a:defRPr kumimoji="0" lang="fr-FR" sz="1600" b="1"/>
            </a:lvl9pPr>
          </a:lstStyle>
          <a:p>
            <a:pPr lvl="0"/>
            <a:r>
              <a:rPr lang="fr-FR" smtClean="0"/>
              <a:t>Modifiez les styles du texte du masque</a:t>
            </a:r>
          </a:p>
        </p:txBody>
      </p:sp>
      <p:sp>
        <p:nvSpPr>
          <p:cNvPr id="4" name="Content Placeholder 3"/>
          <p:cNvSpPr>
            <a:spLocks noGrp="1"/>
          </p:cNvSpPr>
          <p:nvPr>
            <p:ph sz="half" idx="2"/>
          </p:nvPr>
        </p:nvSpPr>
        <p:spPr>
          <a:xfrm>
            <a:off x="685800" y="2174875"/>
            <a:ext cx="4040188" cy="3951288"/>
          </a:xfrm>
        </p:spPr>
        <p:txBody>
          <a:bodyPr/>
          <a:lstStyle>
            <a:lvl1pPr eaLnBrk="1" latinLnBrk="0" hangingPunct="1">
              <a:defRPr kumimoji="0" lang="fr-FR" sz="2400"/>
            </a:lvl1pPr>
            <a:lvl2pPr eaLnBrk="1" latinLnBrk="0" hangingPunct="1">
              <a:defRPr kumimoji="0" lang="fr-FR" sz="2000"/>
            </a:lvl2pPr>
            <a:lvl3pPr eaLnBrk="1" latinLnBrk="0" hangingPunct="1">
              <a:defRPr kumimoji="0" lang="fr-FR" sz="1800"/>
            </a:lvl3pPr>
            <a:lvl4pPr eaLnBrk="1" latinLnBrk="0" hangingPunct="1">
              <a:defRPr kumimoji="0" lang="fr-FR" sz="1600"/>
            </a:lvl4pPr>
            <a:lvl5pPr eaLnBrk="1" latinLnBrk="0" hangingPunct="1">
              <a:defRPr kumimoji="0" lang="fr-FR" sz="1600"/>
            </a:lvl5pPr>
            <a:lvl6pPr eaLnBrk="1" latinLnBrk="0" hangingPunct="1">
              <a:defRPr kumimoji="0" lang="fr-FR" sz="1600"/>
            </a:lvl6pPr>
            <a:lvl7pPr eaLnBrk="1" latinLnBrk="0" hangingPunct="1">
              <a:defRPr kumimoji="0" lang="fr-FR" sz="1600"/>
            </a:lvl7pPr>
            <a:lvl8pPr eaLnBrk="1" latinLnBrk="0" hangingPunct="1">
              <a:defRPr kumimoji="0" lang="fr-FR" sz="1600"/>
            </a:lvl8pPr>
            <a:lvl9pPr eaLnBrk="1" latinLnBrk="0" hangingPunct="1">
              <a:defRPr kumimoji="0" lang="fr-F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Text Placeholder 4"/>
          <p:cNvSpPr>
            <a:spLocks noGrp="1"/>
          </p:cNvSpPr>
          <p:nvPr>
            <p:ph type="body" sz="quarter" idx="3"/>
          </p:nvPr>
        </p:nvSpPr>
        <p:spPr>
          <a:xfrm>
            <a:off x="4873625" y="1535113"/>
            <a:ext cx="4041775" cy="639762"/>
          </a:xfrm>
        </p:spPr>
        <p:txBody>
          <a:bodyPr anchor="b"/>
          <a:lstStyle>
            <a:lvl1pPr marL="0" indent="0" eaLnBrk="1" latinLnBrk="0" hangingPunct="1">
              <a:buNone/>
              <a:defRPr kumimoji="0" lang="fr-FR" sz="2400" b="1"/>
            </a:lvl1pPr>
            <a:lvl2pPr marL="457200" indent="0" eaLnBrk="1" latinLnBrk="0" hangingPunct="1">
              <a:buNone/>
              <a:defRPr kumimoji="0" lang="fr-FR" sz="2000" b="1"/>
            </a:lvl2pPr>
            <a:lvl3pPr marL="914400" indent="0" eaLnBrk="1" latinLnBrk="0" hangingPunct="1">
              <a:buNone/>
              <a:defRPr kumimoji="0" lang="fr-FR" sz="1800" b="1"/>
            </a:lvl3pPr>
            <a:lvl4pPr marL="1371600" indent="0" eaLnBrk="1" latinLnBrk="0" hangingPunct="1">
              <a:buNone/>
              <a:defRPr kumimoji="0" lang="fr-FR" sz="1600" b="1"/>
            </a:lvl4pPr>
            <a:lvl5pPr marL="1828800" indent="0" eaLnBrk="1" latinLnBrk="0" hangingPunct="1">
              <a:buNone/>
              <a:defRPr kumimoji="0" lang="fr-FR" sz="1600" b="1"/>
            </a:lvl5pPr>
            <a:lvl6pPr marL="2286000" indent="0" eaLnBrk="1" latinLnBrk="0" hangingPunct="1">
              <a:buNone/>
              <a:defRPr kumimoji="0" lang="fr-FR" sz="1600" b="1"/>
            </a:lvl6pPr>
            <a:lvl7pPr marL="2743200" indent="0" eaLnBrk="1" latinLnBrk="0" hangingPunct="1">
              <a:buNone/>
              <a:defRPr kumimoji="0" lang="fr-FR" sz="1600" b="1"/>
            </a:lvl7pPr>
            <a:lvl8pPr marL="3200400" indent="0" eaLnBrk="1" latinLnBrk="0" hangingPunct="1">
              <a:buNone/>
              <a:defRPr kumimoji="0" lang="fr-FR" sz="1600" b="1"/>
            </a:lvl8pPr>
            <a:lvl9pPr marL="3657600" indent="0" eaLnBrk="1" latinLnBrk="0" hangingPunct="1">
              <a:buNone/>
              <a:defRPr kumimoji="0" lang="fr-FR" sz="1600" b="1"/>
            </a:lvl9pPr>
          </a:lstStyle>
          <a:p>
            <a:pPr lvl="0"/>
            <a:r>
              <a:rPr lang="fr-FR" smtClean="0"/>
              <a:t>Modifiez les styles du texte du masque</a:t>
            </a:r>
          </a:p>
        </p:txBody>
      </p:sp>
      <p:sp>
        <p:nvSpPr>
          <p:cNvPr id="6" name="Content Placeholder 5"/>
          <p:cNvSpPr>
            <a:spLocks noGrp="1"/>
          </p:cNvSpPr>
          <p:nvPr>
            <p:ph sz="quarter" idx="4"/>
          </p:nvPr>
        </p:nvSpPr>
        <p:spPr>
          <a:xfrm>
            <a:off x="4873625" y="2174875"/>
            <a:ext cx="4041775" cy="3951288"/>
          </a:xfrm>
        </p:spPr>
        <p:txBody>
          <a:bodyPr/>
          <a:lstStyle>
            <a:lvl1pPr eaLnBrk="1" latinLnBrk="0" hangingPunct="1">
              <a:defRPr kumimoji="0" lang="fr-FR" sz="2400"/>
            </a:lvl1pPr>
            <a:lvl2pPr eaLnBrk="1" latinLnBrk="0" hangingPunct="1">
              <a:defRPr kumimoji="0" lang="fr-FR" sz="2000"/>
            </a:lvl2pPr>
            <a:lvl3pPr eaLnBrk="1" latinLnBrk="0" hangingPunct="1">
              <a:defRPr kumimoji="0" lang="fr-FR" sz="1800"/>
            </a:lvl3pPr>
            <a:lvl4pPr eaLnBrk="1" latinLnBrk="0" hangingPunct="1">
              <a:defRPr kumimoji="0" lang="fr-FR" sz="1600"/>
            </a:lvl4pPr>
            <a:lvl5pPr eaLnBrk="1" latinLnBrk="0" hangingPunct="1">
              <a:defRPr kumimoji="0" lang="fr-FR" sz="1600"/>
            </a:lvl5pPr>
            <a:lvl6pPr eaLnBrk="1" latinLnBrk="0" hangingPunct="1">
              <a:defRPr kumimoji="0" lang="fr-FR" sz="1600"/>
            </a:lvl6pPr>
            <a:lvl7pPr eaLnBrk="1" latinLnBrk="0" hangingPunct="1">
              <a:defRPr kumimoji="0" lang="fr-FR" sz="1600"/>
            </a:lvl7pPr>
            <a:lvl8pPr eaLnBrk="1" latinLnBrk="0" hangingPunct="1">
              <a:defRPr kumimoji="0" lang="fr-FR" sz="1600"/>
            </a:lvl8pPr>
            <a:lvl9pPr eaLnBrk="1" latinLnBrk="0" hangingPunct="1">
              <a:defRPr kumimoji="0" lang="fr-F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7" name="Date Placeholder 3"/>
          <p:cNvSpPr>
            <a:spLocks noGrp="1"/>
          </p:cNvSpPr>
          <p:nvPr>
            <p:ph type="dt" sz="half" idx="10"/>
          </p:nvPr>
        </p:nvSpPr>
        <p:spPr/>
        <p:txBody>
          <a:bodyPr/>
          <a:lstStyle>
            <a:lvl1pPr>
              <a:defRPr/>
            </a:lvl1pPr>
          </a:lstStyle>
          <a:p>
            <a:pPr>
              <a:defRPr/>
            </a:pPr>
            <a:fld id="{1729ED54-5261-431F-A4A6-8541AF382683}" type="datetimeFigureOut">
              <a:rPr lang="fr-FR"/>
              <a:pPr>
                <a:defRPr/>
              </a:pPr>
              <a:t>27/10/2017</a:t>
            </a:fld>
            <a:endParaRPr/>
          </a:p>
        </p:txBody>
      </p:sp>
      <p:sp>
        <p:nvSpPr>
          <p:cNvPr id="8" name="Footer Placeholder 4"/>
          <p:cNvSpPr>
            <a:spLocks noGrp="1"/>
          </p:cNvSpPr>
          <p:nvPr>
            <p:ph type="ftr" sz="quarter" idx="11"/>
          </p:nvPr>
        </p:nvSpPr>
        <p:spPr/>
        <p:txBody>
          <a:bodyPr/>
          <a:lstStyle>
            <a:lvl1pPr>
              <a:defRPr/>
            </a:lvl1pPr>
          </a:lstStyle>
          <a:p>
            <a:pPr>
              <a:defRPr/>
            </a:pPr>
            <a:endParaRPr/>
          </a:p>
        </p:txBody>
      </p:sp>
      <p:sp>
        <p:nvSpPr>
          <p:cNvPr id="9" name="Slide Number Placeholder 5"/>
          <p:cNvSpPr>
            <a:spLocks noGrp="1"/>
          </p:cNvSpPr>
          <p:nvPr>
            <p:ph type="sldNum" sz="quarter" idx="12"/>
          </p:nvPr>
        </p:nvSpPr>
        <p:spPr/>
        <p:txBody>
          <a:bodyPr/>
          <a:lstStyle>
            <a:lvl1pPr>
              <a:defRPr/>
            </a:lvl1pPr>
          </a:lstStyle>
          <a:p>
            <a:pPr>
              <a:defRPr/>
            </a:pPr>
            <a:fld id="{E9C4097A-1BAF-46FE-9008-6C69B63FD7AC}" type="slidenum">
              <a:rPr/>
              <a:pPr>
                <a:defRPr/>
              </a:pPr>
              <a:t>‹N°›</a:t>
            </a:fld>
            <a:endParaRPr/>
          </a:p>
        </p:txBody>
      </p:sp>
    </p:spTree>
    <p:extLst>
      <p:ext uri="{BB962C8B-B14F-4D97-AF65-F5344CB8AC3E}">
        <p14:creationId xmlns:p14="http://schemas.microsoft.com/office/powerpoint/2010/main" val="3447952417"/>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eaLnBrk="1" latinLnBrk="0" hangingPunct="1">
              <a:defRPr kumimoji="0" lang="fr-FR" sz="2000" b="1"/>
            </a:lvl1pPr>
          </a:lstStyle>
          <a:p>
            <a:r>
              <a:rPr lang="fr-FR" smtClean="0"/>
              <a:t>Modifiez le style du titre</a:t>
            </a:r>
            <a:endParaRPr/>
          </a:p>
        </p:txBody>
      </p:sp>
      <p:sp>
        <p:nvSpPr>
          <p:cNvPr id="3" name="Content Placeholder 2"/>
          <p:cNvSpPr>
            <a:spLocks noGrp="1"/>
          </p:cNvSpPr>
          <p:nvPr>
            <p:ph idx="1"/>
          </p:nvPr>
        </p:nvSpPr>
        <p:spPr>
          <a:xfrm>
            <a:off x="3803650" y="273050"/>
            <a:ext cx="5111750" cy="5853113"/>
          </a:xfrm>
        </p:spPr>
        <p:txBody>
          <a:bodyPr/>
          <a:lstStyle>
            <a:lvl1pPr eaLnBrk="1" latinLnBrk="0" hangingPunct="1">
              <a:defRPr kumimoji="0" lang="fr-FR" sz="3200"/>
            </a:lvl1pPr>
            <a:lvl2pPr eaLnBrk="1" latinLnBrk="0" hangingPunct="1">
              <a:defRPr kumimoji="0" lang="fr-FR" sz="2800"/>
            </a:lvl2pPr>
            <a:lvl3pPr eaLnBrk="1" latinLnBrk="0" hangingPunct="1">
              <a:defRPr kumimoji="0" lang="fr-FR" sz="2400"/>
            </a:lvl3pPr>
            <a:lvl4pPr eaLnBrk="1" latinLnBrk="0" hangingPunct="1">
              <a:defRPr kumimoji="0" lang="fr-FR" sz="2000"/>
            </a:lvl4pPr>
            <a:lvl5pPr eaLnBrk="1" latinLnBrk="0" hangingPunct="1">
              <a:defRPr kumimoji="0" lang="fr-FR" sz="2000"/>
            </a:lvl5pPr>
            <a:lvl6pPr eaLnBrk="1" latinLnBrk="0" hangingPunct="1">
              <a:defRPr kumimoji="0" lang="fr-FR" sz="2000"/>
            </a:lvl6pPr>
            <a:lvl7pPr eaLnBrk="1" latinLnBrk="0" hangingPunct="1">
              <a:defRPr kumimoji="0" lang="fr-FR" sz="2000"/>
            </a:lvl7pPr>
            <a:lvl8pPr eaLnBrk="1" latinLnBrk="0" hangingPunct="1">
              <a:defRPr kumimoji="0" lang="fr-FR" sz="2000"/>
            </a:lvl8pPr>
            <a:lvl9pPr eaLnBrk="1" latinLnBrk="0" hangingPunct="1">
              <a:defRPr kumimoji="0" lang="fr-F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Text Placeholder 3"/>
          <p:cNvSpPr>
            <a:spLocks noGrp="1"/>
          </p:cNvSpPr>
          <p:nvPr>
            <p:ph type="body" sz="half" idx="2"/>
          </p:nvPr>
        </p:nvSpPr>
        <p:spPr>
          <a:xfrm>
            <a:off x="685800" y="1435100"/>
            <a:ext cx="3008313" cy="4691063"/>
          </a:xfrm>
        </p:spPr>
        <p:txBody>
          <a:bodyPr/>
          <a:lstStyle>
            <a:lvl1pPr marL="0" indent="0" eaLnBrk="1" latinLnBrk="0" hangingPunct="1">
              <a:buNone/>
              <a:defRPr kumimoji="0" lang="fr-FR" sz="1400"/>
            </a:lvl1pPr>
            <a:lvl2pPr marL="457200" indent="0" eaLnBrk="1" latinLnBrk="0" hangingPunct="1">
              <a:buNone/>
              <a:defRPr kumimoji="0" lang="fr-FR" sz="1200"/>
            </a:lvl2pPr>
            <a:lvl3pPr marL="914400" indent="0" eaLnBrk="1" latinLnBrk="0" hangingPunct="1">
              <a:buNone/>
              <a:defRPr kumimoji="0" lang="fr-FR" sz="1000"/>
            </a:lvl3pPr>
            <a:lvl4pPr marL="1371600" indent="0" eaLnBrk="1" latinLnBrk="0" hangingPunct="1">
              <a:buNone/>
              <a:defRPr kumimoji="0" lang="fr-FR" sz="900"/>
            </a:lvl4pPr>
            <a:lvl5pPr marL="1828800" indent="0" eaLnBrk="1" latinLnBrk="0" hangingPunct="1">
              <a:buNone/>
              <a:defRPr kumimoji="0" lang="fr-FR" sz="900"/>
            </a:lvl5pPr>
            <a:lvl6pPr marL="2286000" indent="0" eaLnBrk="1" latinLnBrk="0" hangingPunct="1">
              <a:buNone/>
              <a:defRPr kumimoji="0" lang="fr-FR" sz="900"/>
            </a:lvl6pPr>
            <a:lvl7pPr marL="2743200" indent="0" eaLnBrk="1" latinLnBrk="0" hangingPunct="1">
              <a:buNone/>
              <a:defRPr kumimoji="0" lang="fr-FR" sz="900"/>
            </a:lvl7pPr>
            <a:lvl8pPr marL="3200400" indent="0" eaLnBrk="1" latinLnBrk="0" hangingPunct="1">
              <a:buNone/>
              <a:defRPr kumimoji="0" lang="fr-FR" sz="900"/>
            </a:lvl8pPr>
            <a:lvl9pPr marL="3657600" indent="0" eaLnBrk="1" latinLnBrk="0" hangingPunct="1">
              <a:buNone/>
              <a:defRPr kumimoji="0" lang="fr-FR" sz="900"/>
            </a:lvl9pPr>
          </a:lstStyle>
          <a:p>
            <a:pPr lvl="0"/>
            <a:r>
              <a:rPr lang="fr-FR" smtClean="0"/>
              <a:t>Modifiez les styles du texte du masque</a:t>
            </a:r>
          </a:p>
        </p:txBody>
      </p:sp>
      <p:sp>
        <p:nvSpPr>
          <p:cNvPr id="5" name="Date Placeholder 3"/>
          <p:cNvSpPr>
            <a:spLocks noGrp="1"/>
          </p:cNvSpPr>
          <p:nvPr>
            <p:ph type="dt" sz="half" idx="10"/>
          </p:nvPr>
        </p:nvSpPr>
        <p:spPr/>
        <p:txBody>
          <a:bodyPr/>
          <a:lstStyle>
            <a:lvl1pPr>
              <a:defRPr/>
            </a:lvl1pPr>
          </a:lstStyle>
          <a:p>
            <a:pPr>
              <a:defRPr/>
            </a:pPr>
            <a:fld id="{9BA694C7-0E44-44A3-A094-C770700628C6}" type="datetimeFigureOut">
              <a:rPr lang="fr-FR"/>
              <a:pPr>
                <a:defRPr/>
              </a:pPr>
              <a:t>27/10/2017</a:t>
            </a:fld>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9EDE41C5-9873-4180-AFA4-C79542BB2597}" type="slidenum">
              <a:rPr/>
              <a:pPr>
                <a:defRPr/>
              </a:pPr>
              <a:t>‹N°›</a:t>
            </a:fld>
            <a:endParaRPr/>
          </a:p>
        </p:txBody>
      </p:sp>
    </p:spTree>
    <p:extLst>
      <p:ext uri="{BB962C8B-B14F-4D97-AF65-F5344CB8AC3E}">
        <p14:creationId xmlns:p14="http://schemas.microsoft.com/office/powerpoint/2010/main" val="1665560924"/>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eaLnBrk="1" latinLnBrk="0" hangingPunct="1">
              <a:defRPr kumimoji="0" lang="fr-FR" sz="2000" b="1"/>
            </a:lvl1pPr>
          </a:lstStyle>
          <a:p>
            <a:r>
              <a:rPr lang="fr-FR" smtClean="0"/>
              <a:t>Modifiez le style du titre</a:t>
            </a:r>
            <a:endParaRP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eaLnBrk="1" latinLnBrk="0" hangingPunct="1">
              <a:buNone/>
              <a:defRPr kumimoji="0" lang="fr-FR" sz="3200"/>
            </a:lvl1pPr>
            <a:lvl2pPr marL="457200" indent="0" eaLnBrk="1" latinLnBrk="0" hangingPunct="1">
              <a:buNone/>
              <a:defRPr kumimoji="0" lang="fr-FR" sz="2800"/>
            </a:lvl2pPr>
            <a:lvl3pPr marL="914400" indent="0" eaLnBrk="1" latinLnBrk="0" hangingPunct="1">
              <a:buNone/>
              <a:defRPr kumimoji="0" lang="fr-FR" sz="2400"/>
            </a:lvl3pPr>
            <a:lvl4pPr marL="1371600" indent="0" eaLnBrk="1" latinLnBrk="0" hangingPunct="1">
              <a:buNone/>
              <a:defRPr kumimoji="0" lang="fr-FR" sz="2000"/>
            </a:lvl4pPr>
            <a:lvl5pPr marL="1828800" indent="0" eaLnBrk="1" latinLnBrk="0" hangingPunct="1">
              <a:buNone/>
              <a:defRPr kumimoji="0" lang="fr-FR" sz="2000"/>
            </a:lvl5pPr>
            <a:lvl6pPr marL="2286000" indent="0" eaLnBrk="1" latinLnBrk="0" hangingPunct="1">
              <a:buNone/>
              <a:defRPr kumimoji="0" lang="fr-FR" sz="2000"/>
            </a:lvl6pPr>
            <a:lvl7pPr marL="2743200" indent="0" eaLnBrk="1" latinLnBrk="0" hangingPunct="1">
              <a:buNone/>
              <a:defRPr kumimoji="0" lang="fr-FR" sz="2000"/>
            </a:lvl7pPr>
            <a:lvl8pPr marL="3200400" indent="0" eaLnBrk="1" latinLnBrk="0" hangingPunct="1">
              <a:buNone/>
              <a:defRPr kumimoji="0" lang="fr-FR" sz="2000"/>
            </a:lvl8pPr>
            <a:lvl9pPr marL="3657600" indent="0" eaLnBrk="1" latinLnBrk="0" hangingPunct="1">
              <a:buNone/>
              <a:defRPr kumimoji="0" lang="fr-FR" sz="2000"/>
            </a:lvl9pPr>
          </a:lstStyle>
          <a:p>
            <a:pPr lvl="0"/>
            <a:r>
              <a:rPr lang="fr-FR" noProof="0" smtClean="0"/>
              <a:t>Cliquez sur l'icône pour ajouter une image</a:t>
            </a:r>
            <a:endParaRPr lang="fr-FR" noProof="0"/>
          </a:p>
        </p:txBody>
      </p:sp>
      <p:sp>
        <p:nvSpPr>
          <p:cNvPr id="4" name="Text Placeholder 3"/>
          <p:cNvSpPr>
            <a:spLocks noGrp="1"/>
          </p:cNvSpPr>
          <p:nvPr>
            <p:ph type="body" sz="half" idx="2"/>
          </p:nvPr>
        </p:nvSpPr>
        <p:spPr>
          <a:xfrm>
            <a:off x="1792288" y="5367338"/>
            <a:ext cx="5486400" cy="804862"/>
          </a:xfrm>
        </p:spPr>
        <p:txBody>
          <a:bodyPr/>
          <a:lstStyle>
            <a:lvl1pPr marL="0" indent="0" eaLnBrk="1" latinLnBrk="0" hangingPunct="1">
              <a:buNone/>
              <a:defRPr kumimoji="0" lang="fr-FR" sz="1400"/>
            </a:lvl1pPr>
            <a:lvl2pPr marL="457200" indent="0" eaLnBrk="1" latinLnBrk="0" hangingPunct="1">
              <a:buNone/>
              <a:defRPr kumimoji="0" lang="fr-FR" sz="1200"/>
            </a:lvl2pPr>
            <a:lvl3pPr marL="914400" indent="0" eaLnBrk="1" latinLnBrk="0" hangingPunct="1">
              <a:buNone/>
              <a:defRPr kumimoji="0" lang="fr-FR" sz="1000"/>
            </a:lvl3pPr>
            <a:lvl4pPr marL="1371600" indent="0" eaLnBrk="1" latinLnBrk="0" hangingPunct="1">
              <a:buNone/>
              <a:defRPr kumimoji="0" lang="fr-FR" sz="900"/>
            </a:lvl4pPr>
            <a:lvl5pPr marL="1828800" indent="0" eaLnBrk="1" latinLnBrk="0" hangingPunct="1">
              <a:buNone/>
              <a:defRPr kumimoji="0" lang="fr-FR" sz="900"/>
            </a:lvl5pPr>
            <a:lvl6pPr marL="2286000" indent="0" eaLnBrk="1" latinLnBrk="0" hangingPunct="1">
              <a:buNone/>
              <a:defRPr kumimoji="0" lang="fr-FR" sz="900"/>
            </a:lvl6pPr>
            <a:lvl7pPr marL="2743200" indent="0" eaLnBrk="1" latinLnBrk="0" hangingPunct="1">
              <a:buNone/>
              <a:defRPr kumimoji="0" lang="fr-FR" sz="900"/>
            </a:lvl7pPr>
            <a:lvl8pPr marL="3200400" indent="0" eaLnBrk="1" latinLnBrk="0" hangingPunct="1">
              <a:buNone/>
              <a:defRPr kumimoji="0" lang="fr-FR" sz="900"/>
            </a:lvl8pPr>
            <a:lvl9pPr marL="3657600" indent="0" eaLnBrk="1" latinLnBrk="0" hangingPunct="1">
              <a:buNone/>
              <a:defRPr kumimoji="0" lang="fr-FR" sz="900"/>
            </a:lvl9pPr>
          </a:lstStyle>
          <a:p>
            <a:pPr lvl="0"/>
            <a:r>
              <a:rPr lang="fr-FR" smtClean="0"/>
              <a:t>Modifiez les styles du texte du masque</a:t>
            </a:r>
          </a:p>
        </p:txBody>
      </p:sp>
      <p:sp>
        <p:nvSpPr>
          <p:cNvPr id="5" name="Date Placeholder 3"/>
          <p:cNvSpPr>
            <a:spLocks noGrp="1"/>
          </p:cNvSpPr>
          <p:nvPr>
            <p:ph type="dt" sz="half" idx="10"/>
          </p:nvPr>
        </p:nvSpPr>
        <p:spPr/>
        <p:txBody>
          <a:bodyPr/>
          <a:lstStyle>
            <a:lvl1pPr>
              <a:defRPr/>
            </a:lvl1pPr>
          </a:lstStyle>
          <a:p>
            <a:pPr>
              <a:defRPr/>
            </a:pPr>
            <a:fld id="{67B6D23D-58C5-430B-BEE8-2EF86147F621}" type="datetimeFigureOut">
              <a:rPr lang="fr-FR"/>
              <a:pPr>
                <a:defRPr/>
              </a:pPr>
              <a:t>27/10/2017</a:t>
            </a:fld>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99C28F0F-21C9-4D25-9449-C1DECB5494E4}" type="slidenum">
              <a:rPr/>
              <a:pPr>
                <a:defRPr/>
              </a:pPr>
              <a:t>‹N°›</a:t>
            </a:fld>
            <a:endParaRPr/>
          </a:p>
        </p:txBody>
      </p:sp>
    </p:spTree>
    <p:extLst>
      <p:ext uri="{BB962C8B-B14F-4D97-AF65-F5344CB8AC3E}">
        <p14:creationId xmlns:p14="http://schemas.microsoft.com/office/powerpoint/2010/main" val="3996986314"/>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lvl1pPr>
              <a:defRPr/>
            </a:lvl1pPr>
          </a:lstStyle>
          <a:p>
            <a:pPr>
              <a:defRPr/>
            </a:pPr>
            <a:fld id="{DEED922A-C6A7-43C9-A7D4-247ED29C6176}" type="datetimeFigureOut">
              <a:rPr lang="fr-FR"/>
              <a:pPr>
                <a:defRPr/>
              </a:pPr>
              <a:t>27/10/2017</a:t>
            </a:fld>
            <a:endParaRPr/>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E12D51DE-3887-477A-AF79-44BE179C2BC2}" type="slidenum">
              <a:rPr/>
              <a:pPr>
                <a:defRPr/>
              </a:pPr>
              <a:t>‹N°›</a:t>
            </a:fld>
            <a:endParaRPr/>
          </a:p>
        </p:txBody>
      </p:sp>
    </p:spTree>
    <p:extLst>
      <p:ext uri="{BB962C8B-B14F-4D97-AF65-F5344CB8AC3E}">
        <p14:creationId xmlns:p14="http://schemas.microsoft.com/office/powerpoint/2010/main" val="3531431396"/>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fr-FR" smtClean="0"/>
              <a:t>Modifiez le style du titre</a:t>
            </a:r>
            <a:endParaRPr/>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lvl1pPr>
              <a:defRPr/>
            </a:lvl1pPr>
          </a:lstStyle>
          <a:p>
            <a:pPr>
              <a:defRPr/>
            </a:pPr>
            <a:fld id="{BB1011CD-EA69-4EC8-BC16-06F4D7D7C6D5}" type="datetimeFigureOut">
              <a:rPr lang="fr-FR"/>
              <a:pPr>
                <a:defRPr/>
              </a:pPr>
              <a:t>27/10/2017</a:t>
            </a:fld>
            <a:endParaRPr/>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46D09C9F-ED65-49DF-AD3E-41A18D8C30D0}" type="slidenum">
              <a:rPr/>
              <a:pPr>
                <a:defRPr/>
              </a:pPr>
              <a:t>‹N°›</a:t>
            </a:fld>
            <a:endParaRPr/>
          </a:p>
        </p:txBody>
      </p:sp>
    </p:spTree>
    <p:extLst>
      <p:ext uri="{BB962C8B-B14F-4D97-AF65-F5344CB8AC3E}">
        <p14:creationId xmlns:p14="http://schemas.microsoft.com/office/powerpoint/2010/main" val="2833829291"/>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2863" y="0"/>
            <a:ext cx="9101137"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7620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endParaRPr lang="en-US" smtClean="0"/>
          </a:p>
        </p:txBody>
      </p:sp>
      <p:sp>
        <p:nvSpPr>
          <p:cNvPr id="1028" name="Text Placeholder 2"/>
          <p:cNvSpPr>
            <a:spLocks noGrp="1"/>
          </p:cNvSpPr>
          <p:nvPr>
            <p:ph type="body" idx="1"/>
          </p:nvPr>
        </p:nvSpPr>
        <p:spPr bwMode="auto">
          <a:xfrm>
            <a:off x="7620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smtClean="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fontAlgn="auto" latinLnBrk="0" hangingPunct="1">
              <a:spcBef>
                <a:spcPts val="0"/>
              </a:spcBef>
              <a:spcAft>
                <a:spcPts val="0"/>
              </a:spcAft>
              <a:defRPr kumimoji="0" lang="fr-FR" sz="1200">
                <a:solidFill>
                  <a:schemeClr val="tx1">
                    <a:tint val="75000"/>
                  </a:schemeClr>
                </a:solidFill>
                <a:latin typeface="+mn-lt"/>
                <a:cs typeface="+mn-cs"/>
              </a:defRPr>
            </a:lvl1pPr>
          </a:lstStyle>
          <a:p>
            <a:pPr>
              <a:defRPr/>
            </a:pPr>
            <a:fld id="{FEA5385F-54C9-4EA2-8242-A8CFECB146BB}" type="datetimeFigureOut">
              <a:rPr lang="fr-FR"/>
              <a:pPr>
                <a:defRPr/>
              </a:pPr>
              <a:t>27/10/2017</a:t>
            </a:fld>
            <a:endParaRP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fontAlgn="auto" latinLnBrk="0" hangingPunct="1">
              <a:spcBef>
                <a:spcPts val="0"/>
              </a:spcBef>
              <a:spcAft>
                <a:spcPts val="0"/>
              </a:spcAft>
              <a:defRPr kumimoji="0" lang="fr-FR" sz="1200">
                <a:solidFill>
                  <a:schemeClr val="tx1">
                    <a:tint val="75000"/>
                  </a:schemeClr>
                </a:solidFill>
                <a:latin typeface="+mn-lt"/>
                <a:cs typeface="+mn-cs"/>
              </a:defRPr>
            </a:lvl1pPr>
          </a:lstStyle>
          <a:p>
            <a:pPr>
              <a:defRPr/>
            </a:pPr>
            <a:endParaRP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fontAlgn="auto" latinLnBrk="0" hangingPunct="1">
              <a:spcBef>
                <a:spcPts val="0"/>
              </a:spcBef>
              <a:spcAft>
                <a:spcPts val="0"/>
              </a:spcAft>
              <a:defRPr kumimoji="0" lang="fr-FR" sz="1200">
                <a:solidFill>
                  <a:schemeClr val="tx1">
                    <a:tint val="75000"/>
                  </a:schemeClr>
                </a:solidFill>
                <a:latin typeface="+mn-lt"/>
                <a:cs typeface="+mn-cs"/>
              </a:defRPr>
            </a:lvl1pPr>
          </a:lstStyle>
          <a:p>
            <a:pPr>
              <a:defRPr/>
            </a:pPr>
            <a:fld id="{2C5C53B7-54AC-4D21-A20F-405C6FA19308}" type="slidenum">
              <a:rPr/>
              <a:pPr>
                <a:defRPr/>
              </a:pPr>
              <a:t>‹N°›</a:t>
            </a:fld>
            <a:endParaRPr/>
          </a:p>
        </p:txBody>
      </p:sp>
      <p:pic>
        <p:nvPicPr>
          <p:cNvPr id="1032" name="Picture 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109538"/>
            <a:ext cx="819150" cy="708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9" r:id="rId12"/>
  </p:sldLayoutIdLst>
  <p:transition spd="slow">
    <p:wipe dir="d"/>
  </p:transition>
  <p:timing>
    <p:tnLst>
      <p:par>
        <p:cTn id="1" dur="indefinite" restart="never" nodeType="tmRoot"/>
      </p:par>
    </p:tnLst>
  </p:timing>
  <p:txStyles>
    <p:titleStyle>
      <a:lvl1pPr algn="l" rtl="0" fontAlgn="base">
        <a:spcBef>
          <a:spcPct val="0"/>
        </a:spcBef>
        <a:spcAft>
          <a:spcPct val="0"/>
        </a:spcAft>
        <a:defRPr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lang="fr-FR" sz="28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lang="fr-FR" sz="24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lang="fr-FR" sz="20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lang="fr-FR"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lang="fr-F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p:bodyStyle>
    <p:otherStyle>
      <a:defPPr>
        <a:defRPr kumimoji="0" lang="fr-FR"/>
      </a:defPPr>
      <a:lvl1pPr marL="0" algn="l" defTabSz="914400" rtl="0" eaLnBrk="1" latinLnBrk="0" hangingPunct="1">
        <a:defRPr kumimoji="0" lang="fr-FR" sz="1800" kern="1200">
          <a:solidFill>
            <a:schemeClr val="tx1"/>
          </a:solidFill>
          <a:latin typeface="+mn-lt"/>
          <a:ea typeface="+mn-ea"/>
          <a:cs typeface="+mn-cs"/>
        </a:defRPr>
      </a:lvl1pPr>
      <a:lvl2pPr marL="457200" algn="l" defTabSz="914400" rtl="0" eaLnBrk="1" latinLnBrk="0" hangingPunct="1">
        <a:defRPr kumimoji="0" lang="fr-FR" sz="1800" kern="1200">
          <a:solidFill>
            <a:schemeClr val="tx1"/>
          </a:solidFill>
          <a:latin typeface="+mn-lt"/>
          <a:ea typeface="+mn-ea"/>
          <a:cs typeface="+mn-cs"/>
        </a:defRPr>
      </a:lvl2pPr>
      <a:lvl3pPr marL="914400" algn="l" defTabSz="914400" rtl="0" eaLnBrk="1" latinLnBrk="0" hangingPunct="1">
        <a:defRPr kumimoji="0" lang="fr-FR" sz="1800" kern="1200">
          <a:solidFill>
            <a:schemeClr val="tx1"/>
          </a:solidFill>
          <a:latin typeface="+mn-lt"/>
          <a:ea typeface="+mn-ea"/>
          <a:cs typeface="+mn-cs"/>
        </a:defRPr>
      </a:lvl3pPr>
      <a:lvl4pPr marL="1371600" algn="l" defTabSz="914400" rtl="0" eaLnBrk="1" latinLnBrk="0" hangingPunct="1">
        <a:defRPr kumimoji="0" lang="fr-FR" sz="1800" kern="1200">
          <a:solidFill>
            <a:schemeClr val="tx1"/>
          </a:solidFill>
          <a:latin typeface="+mn-lt"/>
          <a:ea typeface="+mn-ea"/>
          <a:cs typeface="+mn-cs"/>
        </a:defRPr>
      </a:lvl4pPr>
      <a:lvl5pPr marL="1828800" algn="l" defTabSz="914400" rtl="0" eaLnBrk="1" latinLnBrk="0" hangingPunct="1">
        <a:defRPr kumimoji="0" lang="fr-FR" sz="1800" kern="1200">
          <a:solidFill>
            <a:schemeClr val="tx1"/>
          </a:solidFill>
          <a:latin typeface="+mn-lt"/>
          <a:ea typeface="+mn-ea"/>
          <a:cs typeface="+mn-cs"/>
        </a:defRPr>
      </a:lvl5pPr>
      <a:lvl6pPr marL="2286000" algn="l" defTabSz="914400" rtl="0" eaLnBrk="1" latinLnBrk="0" hangingPunct="1">
        <a:defRPr kumimoji="0" lang="fr-FR" sz="1800" kern="1200">
          <a:solidFill>
            <a:schemeClr val="tx1"/>
          </a:solidFill>
          <a:latin typeface="+mn-lt"/>
          <a:ea typeface="+mn-ea"/>
          <a:cs typeface="+mn-cs"/>
        </a:defRPr>
      </a:lvl6pPr>
      <a:lvl7pPr marL="2743200" algn="l" defTabSz="914400" rtl="0" eaLnBrk="1" latinLnBrk="0" hangingPunct="1">
        <a:defRPr kumimoji="0" lang="fr-FR" sz="1800" kern="1200">
          <a:solidFill>
            <a:schemeClr val="tx1"/>
          </a:solidFill>
          <a:latin typeface="+mn-lt"/>
          <a:ea typeface="+mn-ea"/>
          <a:cs typeface="+mn-cs"/>
        </a:defRPr>
      </a:lvl7pPr>
      <a:lvl8pPr marL="3200400" algn="l" defTabSz="914400" rtl="0" eaLnBrk="1" latinLnBrk="0" hangingPunct="1">
        <a:defRPr kumimoji="0" lang="fr-FR" sz="1800" kern="1200">
          <a:solidFill>
            <a:schemeClr val="tx1"/>
          </a:solidFill>
          <a:latin typeface="+mn-lt"/>
          <a:ea typeface="+mn-ea"/>
          <a:cs typeface="+mn-cs"/>
        </a:defRPr>
      </a:lvl8pPr>
      <a:lvl9pPr marL="3657600" algn="l" defTabSz="914400" rtl="0" eaLnBrk="1" latinLnBrk="0" hangingPunct="1">
        <a:defRPr kumimoji="0"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hyperlink" Target="http://www.marevueweb.com/css-html/liste-nth-child-propriete/"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hyperlink" Target="http://ptb2.me/flexbox/" TargetMode="Externa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ww.w3.org/TR/css3-color/" TargetMode="Externa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2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2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2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2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hyperlink" Target="http://www.juslisen.com/" TargetMode="Externa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271.xml.rels><?xml version="1.0" encoding="UTF-8" standalone="yes"?>
<Relationships xmlns="http://schemas.openxmlformats.org/package/2006/relationships"><Relationship Id="rId2" Type="http://schemas.openxmlformats.org/officeDocument/2006/relationships/hyperlink" Target="https://css-tricks.com/snippets/css/media-queries-for-standard-devices/" TargetMode="Externa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8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image" Target="../media/image1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29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29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2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2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2.png"/><Relationship Id="rId4" Type="http://schemas.openxmlformats.org/officeDocument/2006/relationships/image" Target="../media/image151.png"/></Relationships>
</file>

<file path=ppt/slides/_rels/slide2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2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2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0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w3.org/TR/css3-color/" TargetMode="External"/><Relationship Id="rId2" Type="http://schemas.openxmlformats.org/officeDocument/2006/relationships/hyperlink" Target="http://stylescss.free.fr/couleurs.php"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w3.org/TR/2001/WD-css3-roadmap-20010523/" TargetMode="External"/><Relationship Id="rId2" Type="http://schemas.openxmlformats.org/officeDocument/2006/relationships/hyperlink" Target="http://www.w3.org/TR/CSS21/"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590800" y="2286000"/>
            <a:ext cx="6180138" cy="1470025"/>
          </a:xfrm>
        </p:spPr>
        <p:txBody>
          <a:bodyPr rtlCol="0">
            <a:normAutofit/>
          </a:bodyPr>
          <a:lstStyle/>
          <a:p>
            <a:pPr fontAlgn="auto">
              <a:spcAft>
                <a:spcPts val="0"/>
              </a:spcAft>
              <a:defRPr/>
            </a:pPr>
            <a:r>
              <a:rPr dirty="0" smtClean="0"/>
              <a:t>WEB / CSS</a:t>
            </a:r>
            <a:endParaRPr dirty="0"/>
          </a:p>
        </p:txBody>
      </p:sp>
      <p:sp>
        <p:nvSpPr>
          <p:cNvPr id="6147" name="Subtitle 2"/>
          <p:cNvSpPr>
            <a:spLocks noGrp="1"/>
          </p:cNvSpPr>
          <p:nvPr>
            <p:ph type="subTitle" idx="1"/>
            <p:custDataLst>
              <p:tags r:id="rId3"/>
            </p:custDataLst>
          </p:nvPr>
        </p:nvSpPr>
        <p:spPr>
          <a:xfrm>
            <a:off x="3962400" y="4038600"/>
            <a:ext cx="4772025" cy="990600"/>
          </a:xfrm>
        </p:spPr>
        <p:txBody>
          <a:bodyPr/>
          <a:lstStyle/>
          <a:p>
            <a:r>
              <a:rPr sz="2400" smtClean="0">
                <a:latin typeface="Calibri" pitchFamily="34" charset="0"/>
              </a:rPr>
              <a:t>Jean-François HARTMANN</a:t>
            </a: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normAutofit/>
          </a:bodyPr>
          <a:lstStyle/>
          <a:p>
            <a:pPr marL="0" indent="0" fontAlgn="auto">
              <a:spcAft>
                <a:spcPts val="0"/>
              </a:spcAft>
              <a:buFont typeface="Arial" pitchFamily="34" charset="0"/>
              <a:buNone/>
              <a:defRPr/>
            </a:pPr>
            <a:r>
              <a:rPr sz="2000" dirty="0" smtClean="0"/>
              <a:t>Syntaxe :</a:t>
            </a:r>
          </a:p>
          <a:p>
            <a:pPr marL="0" indent="0" fontAlgn="auto">
              <a:spcAft>
                <a:spcPts val="0"/>
              </a:spcAft>
              <a:buFont typeface="Arial" pitchFamily="34" charset="0"/>
              <a:buNone/>
              <a:defRPr/>
            </a:pPr>
            <a:r>
              <a:rPr lang="fr-FR" sz="2900" b="1" dirty="0" smtClean="0">
                <a:solidFill>
                  <a:schemeClr val="accent2">
                    <a:lumMod val="75000"/>
                  </a:schemeClr>
                </a:solidFill>
              </a:rPr>
              <a:t>Sélecteur1</a:t>
            </a:r>
            <a:r>
              <a:rPr lang="fr-FR" sz="2900" b="1" dirty="0" smtClean="0"/>
              <a:t>,</a:t>
            </a:r>
            <a:r>
              <a:rPr lang="fr-FR" sz="2900" b="1" dirty="0" smtClean="0">
                <a:solidFill>
                  <a:schemeClr val="accent2">
                    <a:lumMod val="75000"/>
                  </a:schemeClr>
                </a:solidFill>
              </a:rPr>
              <a:t> Sélecteur2</a:t>
            </a:r>
            <a:r>
              <a:rPr lang="fr-FR" sz="2900" b="1" dirty="0" smtClean="0"/>
              <a:t>,</a:t>
            </a:r>
            <a:r>
              <a:rPr lang="fr-FR" sz="2900" dirty="0" smtClean="0"/>
              <a:t> ... </a:t>
            </a:r>
            <a:r>
              <a:rPr lang="fr-FR" sz="2900" b="1" dirty="0" smtClean="0">
                <a:solidFill>
                  <a:schemeClr val="accent5">
                    <a:lumMod val="50000"/>
                  </a:schemeClr>
                </a:solidFill>
              </a:rPr>
              <a:t>{</a:t>
            </a:r>
            <a:r>
              <a:rPr lang="fr-FR" sz="2900" b="1" dirty="0" smtClean="0">
                <a:solidFill>
                  <a:schemeClr val="tx2">
                    <a:lumMod val="75000"/>
                  </a:schemeClr>
                </a:solidFill>
              </a:rPr>
              <a:t>propriété1</a:t>
            </a:r>
            <a:r>
              <a:rPr lang="fr-FR" sz="2900" b="1" dirty="0" smtClean="0">
                <a:solidFill>
                  <a:schemeClr val="accent3">
                    <a:lumMod val="50000"/>
                  </a:schemeClr>
                </a:solidFill>
              </a:rPr>
              <a:t>:</a:t>
            </a:r>
            <a:r>
              <a:rPr lang="fr-FR" sz="2900" b="1" dirty="0" smtClean="0">
                <a:solidFill>
                  <a:srgbClr val="FF0000"/>
                </a:solidFill>
              </a:rPr>
              <a:t>valeur1</a:t>
            </a:r>
            <a:r>
              <a:rPr lang="fr-FR" sz="2900" b="1" dirty="0" smtClean="0"/>
              <a:t>;</a:t>
            </a:r>
            <a:r>
              <a:rPr lang="fr-FR" sz="2900" dirty="0" smtClean="0"/>
              <a:t> </a:t>
            </a:r>
            <a:r>
              <a:rPr lang="fr-FR" sz="2900" b="1" dirty="0" smtClean="0">
                <a:solidFill>
                  <a:schemeClr val="tx2">
                    <a:lumMod val="75000"/>
                  </a:schemeClr>
                </a:solidFill>
              </a:rPr>
              <a:t>proprité2</a:t>
            </a:r>
            <a:r>
              <a:rPr lang="fr-FR" sz="2900" b="1" dirty="0" smtClean="0">
                <a:solidFill>
                  <a:schemeClr val="accent3">
                    <a:lumMod val="50000"/>
                  </a:schemeClr>
                </a:solidFill>
              </a:rPr>
              <a:t>:</a:t>
            </a:r>
            <a:r>
              <a:rPr lang="fr-FR" sz="2900" b="1" dirty="0" smtClean="0">
                <a:solidFill>
                  <a:srgbClr val="FF0000"/>
                </a:solidFill>
              </a:rPr>
              <a:t>valeur2</a:t>
            </a:r>
            <a:r>
              <a:rPr lang="fr-FR" sz="2900" b="1" dirty="0" smtClean="0">
                <a:solidFill>
                  <a:schemeClr val="accent5">
                    <a:lumMod val="50000"/>
                  </a:schemeClr>
                </a:solidFill>
              </a:rPr>
              <a:t>}</a:t>
            </a:r>
            <a:endParaRPr lang="fr-FR" sz="2900" b="1" dirty="0">
              <a:solidFill>
                <a:schemeClr val="accent5">
                  <a:lumMod val="50000"/>
                </a:schemeClr>
              </a:solidFill>
            </a:endParaRPr>
          </a:p>
          <a:p>
            <a:pPr marL="0" indent="0" fontAlgn="auto">
              <a:spcAft>
                <a:spcPts val="0"/>
              </a:spcAft>
              <a:buFont typeface="Arial" pitchFamily="34" charset="0"/>
              <a:buNone/>
              <a:defRPr/>
            </a:pPr>
            <a:endParaRPr sz="2000" dirty="0" smtClean="0"/>
          </a:p>
          <a:p>
            <a:pPr marL="0" indent="0" fontAlgn="auto">
              <a:spcAft>
                <a:spcPts val="0"/>
              </a:spcAft>
              <a:buNone/>
              <a:defRPr/>
            </a:pPr>
            <a:r>
              <a:rPr lang="fr-FR" sz="2100" b="1" dirty="0" smtClean="0"/>
              <a:t>3 / une </a:t>
            </a:r>
            <a:r>
              <a:rPr lang="fr-FR" sz="2100" b="1" dirty="0"/>
              <a:t>valeur est associée à chaque </a:t>
            </a:r>
            <a:r>
              <a:rPr lang="fr-FR" sz="2100" b="1" dirty="0" smtClean="0"/>
              <a:t>propriété :</a:t>
            </a:r>
            <a:br>
              <a:rPr lang="fr-FR" sz="2100" b="1" dirty="0" smtClean="0"/>
            </a:br>
            <a:r>
              <a:rPr lang="fr-FR" sz="2100" dirty="0" smtClean="0"/>
              <a:t>Cette valeur détermine le comportement de la propriété. Cela peut être du texte, un nombre, ou plusieurs valeurs séparées par un espace ou une virgule.</a:t>
            </a:r>
          </a:p>
          <a:p>
            <a:pPr marL="0" indent="0" fontAlgn="auto">
              <a:spcAft>
                <a:spcPts val="0"/>
              </a:spcAft>
              <a:buNone/>
              <a:defRPr/>
            </a:pPr>
            <a:r>
              <a:rPr lang="fr-FR" sz="2100" dirty="0" smtClean="0"/>
              <a:t>exemple</a:t>
            </a:r>
          </a:p>
          <a:p>
            <a:pPr marL="0" indent="0" fontAlgn="auto">
              <a:spcAft>
                <a:spcPts val="0"/>
              </a:spcAft>
              <a:buNone/>
              <a:defRPr/>
            </a:pPr>
            <a:r>
              <a:rPr lang="fr-FR" sz="2400" b="1" dirty="0" smtClean="0">
                <a:solidFill>
                  <a:schemeClr val="accent2">
                    <a:lumMod val="75000"/>
                  </a:schemeClr>
                </a:solidFill>
              </a:rPr>
              <a:t>p</a:t>
            </a:r>
            <a:r>
              <a:rPr lang="fr-FR" sz="2400" b="1" dirty="0">
                <a:solidFill>
                  <a:schemeClr val="accent2">
                    <a:lumMod val="75000"/>
                  </a:schemeClr>
                </a:solidFill>
              </a:rPr>
              <a:t>, h2 </a:t>
            </a:r>
            <a:r>
              <a:rPr lang="fr-FR" sz="2400" dirty="0"/>
              <a:t>{</a:t>
            </a:r>
            <a:r>
              <a:rPr lang="fr-FR" sz="2400" b="1" dirty="0">
                <a:solidFill>
                  <a:schemeClr val="accent5">
                    <a:lumMod val="50000"/>
                  </a:schemeClr>
                </a:solidFill>
              </a:rPr>
              <a:t>font-size</a:t>
            </a:r>
            <a:r>
              <a:rPr lang="fr-FR" sz="2400" dirty="0"/>
              <a:t>: </a:t>
            </a:r>
            <a:r>
              <a:rPr lang="fr-FR" sz="2400" b="1" dirty="0" smtClean="0">
                <a:solidFill>
                  <a:srgbClr val="FF0000"/>
                </a:solidFill>
              </a:rPr>
              <a:t>24px</a:t>
            </a:r>
            <a:r>
              <a:rPr lang="fr-FR" sz="2400" dirty="0" smtClean="0"/>
              <a:t>;</a:t>
            </a:r>
            <a:r>
              <a:rPr lang="fr-FR" sz="2400" b="1" dirty="0" smtClean="0">
                <a:solidFill>
                  <a:schemeClr val="accent5">
                    <a:lumMod val="50000"/>
                  </a:schemeClr>
                </a:solidFill>
              </a:rPr>
              <a:t>text-align</a:t>
            </a:r>
            <a:r>
              <a:rPr lang="fr-FR" sz="2400" dirty="0"/>
              <a:t>: </a:t>
            </a:r>
            <a:r>
              <a:rPr lang="fr-FR" sz="2400" b="1" dirty="0" err="1" smtClean="0">
                <a:solidFill>
                  <a:srgbClr val="FF0000"/>
                </a:solidFill>
              </a:rPr>
              <a:t>left</a:t>
            </a:r>
            <a:r>
              <a:rPr lang="fr-FR" sz="2400" dirty="0" smtClean="0"/>
              <a:t>}</a:t>
            </a:r>
            <a:endParaRPr lang="fr-FR" sz="2400" dirty="0"/>
          </a:p>
          <a:p>
            <a:pPr marL="457200" indent="-457200" fontAlgn="auto">
              <a:spcAft>
                <a:spcPts val="0"/>
              </a:spcAft>
              <a:buFont typeface="+mj-lt"/>
              <a:buAutoNum type="arabicPeriod"/>
              <a:defRPr/>
            </a:pPr>
            <a:endParaRPr lang="fr-FR" sz="2100" dirty="0"/>
          </a:p>
          <a:p>
            <a:pPr marL="0" indent="0" fontAlgn="auto">
              <a:spcAft>
                <a:spcPts val="0"/>
              </a:spcAft>
              <a:buNone/>
              <a:defRPr/>
            </a:pPr>
            <a:endParaRPr lang="fr-FR" sz="2000" dirty="0"/>
          </a:p>
        </p:txBody>
      </p:sp>
    </p:spTree>
    <p:extLst>
      <p:ext uri="{BB962C8B-B14F-4D97-AF65-F5344CB8AC3E}">
        <p14:creationId xmlns:p14="http://schemas.microsoft.com/office/powerpoint/2010/main" val="1656474014"/>
      </p:ext>
    </p:extLst>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smtClean="0">
                <a:solidFill>
                  <a:schemeClr val="tx2"/>
                </a:solidFill>
              </a:rPr>
              <a:t>static : </a:t>
            </a:r>
            <a:r>
              <a:rPr lang="en-US" sz="2000" dirty="0" err="1" smtClean="0"/>
              <a:t>Positionnement</a:t>
            </a:r>
            <a:r>
              <a:rPr lang="en-US" sz="2000" dirty="0" smtClean="0"/>
              <a:t> de la </a:t>
            </a:r>
            <a:r>
              <a:rPr lang="en-US" sz="2000" dirty="0" err="1" smtClean="0"/>
              <a:t>boîte</a:t>
            </a:r>
            <a:r>
              <a:rPr lang="en-US" sz="2000" dirty="0" smtClean="0"/>
              <a:t> en </a:t>
            </a:r>
            <a:r>
              <a:rPr lang="en-US" sz="2000" dirty="0" err="1" smtClean="0"/>
              <a:t>fonction</a:t>
            </a:r>
            <a:r>
              <a:rPr lang="en-US" sz="2000" dirty="0" smtClean="0"/>
              <a:t> de son </a:t>
            </a:r>
            <a:r>
              <a:rPr lang="en-US" sz="2000" dirty="0" err="1" smtClean="0"/>
              <a:t>ordre</a:t>
            </a:r>
            <a:r>
              <a:rPr lang="en-US" sz="2000" dirty="0" smtClean="0"/>
              <a:t> </a:t>
            </a:r>
            <a:r>
              <a:rPr lang="en-US" sz="2000" dirty="0" err="1" smtClean="0"/>
              <a:t>d'arrivée</a:t>
            </a:r>
            <a:r>
              <a:rPr lang="en-US" sz="2000" dirty="0" smtClean="0"/>
              <a:t> </a:t>
            </a:r>
            <a:r>
              <a:rPr lang="en-US" sz="2000" dirty="0" err="1" smtClean="0"/>
              <a:t>dans</a:t>
            </a:r>
            <a:r>
              <a:rPr lang="en-US" sz="2000" dirty="0" smtClean="0"/>
              <a:t> la page HTML. (</a:t>
            </a:r>
            <a:r>
              <a:rPr lang="en-US" sz="2000" dirty="0" err="1" smtClean="0"/>
              <a:t>valeur</a:t>
            </a:r>
            <a:r>
              <a:rPr lang="en-US" sz="2000" dirty="0" smtClean="0"/>
              <a:t> par </a:t>
            </a:r>
            <a:r>
              <a:rPr lang="en-US" sz="2000" dirty="0" err="1" smtClean="0"/>
              <a:t>défaut</a:t>
            </a:r>
            <a:r>
              <a:rPr lang="en-US" sz="2000" dirty="0" smtClean="0"/>
              <a: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&lt;body&gt;</a:t>
            </a:r>
          </a:p>
          <a:p>
            <a:pPr marL="0" indent="0" fontAlgn="auto">
              <a:spcAft>
                <a:spcPts val="0"/>
              </a:spcAft>
              <a:buFont typeface="Arial" pitchFamily="34" charset="0"/>
              <a:buNone/>
              <a:defRPr/>
            </a:pPr>
            <a:r>
              <a:rPr lang="en-US" sz="2000" dirty="0" smtClean="0"/>
              <a:t>&lt;div style="</a:t>
            </a:r>
            <a:r>
              <a:rPr lang="en-US" sz="2000" dirty="0" err="1" smtClean="0"/>
              <a:t>background:yellow</a:t>
            </a:r>
            <a:r>
              <a:rPr lang="en-US" sz="2000" dirty="0" smtClean="0"/>
              <a:t>;"&gt;JAUNE&lt;/div&gt;</a:t>
            </a:r>
          </a:p>
          <a:p>
            <a:pPr marL="0" indent="0" fontAlgn="auto">
              <a:spcAft>
                <a:spcPts val="0"/>
              </a:spcAft>
              <a:buNone/>
              <a:defRPr/>
            </a:pPr>
            <a:r>
              <a:rPr lang="en-US" sz="2000" dirty="0"/>
              <a:t>&lt;div style="</a:t>
            </a:r>
            <a:r>
              <a:rPr lang="en-US" sz="2000" dirty="0" err="1" smtClean="0"/>
              <a:t>background:blue</a:t>
            </a:r>
            <a:r>
              <a:rPr lang="en-US" sz="2000" dirty="0" smtClean="0"/>
              <a:t>;"&gt;BLEU&lt;/</a:t>
            </a:r>
            <a:r>
              <a:rPr lang="en-US" sz="2000" dirty="0"/>
              <a:t>div&gt;</a:t>
            </a:r>
          </a:p>
          <a:p>
            <a:pPr marL="0" indent="0" fontAlgn="auto">
              <a:spcAft>
                <a:spcPts val="0"/>
              </a:spcAft>
              <a:buNone/>
              <a:defRPr/>
            </a:pPr>
            <a:r>
              <a:rPr lang="en-US" sz="2000" dirty="0"/>
              <a:t>&lt;div style="</a:t>
            </a:r>
            <a:r>
              <a:rPr lang="en-US" sz="2000" dirty="0" err="1" smtClean="0"/>
              <a:t>background:green</a:t>
            </a:r>
            <a:r>
              <a:rPr lang="en-US" sz="2000" dirty="0" smtClean="0"/>
              <a:t>;"&gt;VERT&lt;/</a:t>
            </a:r>
            <a:r>
              <a:rPr lang="en-US" sz="2000" dirty="0"/>
              <a:t>div&gt;</a:t>
            </a:r>
          </a:p>
          <a:p>
            <a:pPr marL="0" indent="0" fontAlgn="auto">
              <a:spcAft>
                <a:spcPts val="0"/>
              </a:spcAft>
              <a:buFont typeface="Arial" pitchFamily="34" charset="0"/>
              <a:buNone/>
              <a:defRPr/>
            </a:pPr>
            <a:r>
              <a:rPr lang="en-US" sz="2000" dirty="0" smtClean="0"/>
              <a:t>&lt;/body&gt;</a:t>
            </a:r>
          </a:p>
          <a:p>
            <a:pPr marL="0" indent="0" fontAlgn="auto">
              <a:spcAft>
                <a:spcPts val="0"/>
              </a:spcAft>
              <a:buFont typeface="Arial" pitchFamily="34" charset="0"/>
              <a:buNone/>
              <a:defRPr/>
            </a:pPr>
            <a:r>
              <a:rPr lang="en-US" sz="2000" dirty="0" smtClean="0"/>
              <a:t>Les </a:t>
            </a:r>
            <a:r>
              <a:rPr lang="en-US" sz="2000" dirty="0" err="1" smtClean="0"/>
              <a:t>propriétés</a:t>
            </a:r>
            <a:r>
              <a:rPr lang="en-US" sz="2000" dirty="0" smtClean="0"/>
              <a:t> </a:t>
            </a:r>
            <a:r>
              <a:rPr lang="en-US" sz="2000" b="1" dirty="0">
                <a:solidFill>
                  <a:schemeClr val="accent2">
                    <a:lumMod val="75000"/>
                  </a:schemeClr>
                </a:solidFill>
              </a:rPr>
              <a:t>top, left, bottom et right </a:t>
            </a:r>
            <a:r>
              <a:rPr lang="en-US" sz="2000" dirty="0" smtClean="0"/>
              <a:t/>
            </a:r>
            <a:br>
              <a:rPr lang="en-US" sz="2000" dirty="0" smtClean="0"/>
            </a:br>
            <a:r>
              <a:rPr lang="en-US" sz="2000" dirty="0" smtClean="0"/>
              <a:t>ne </a:t>
            </a:r>
            <a:r>
              <a:rPr lang="en-US" sz="2000" dirty="0" err="1" smtClean="0"/>
              <a:t>s'appliquent</a:t>
            </a:r>
            <a:r>
              <a:rPr lang="en-US" sz="2000" dirty="0" smtClean="0"/>
              <a:t> pas.</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'position', 'top', '</a:t>
            </a:r>
            <a:r>
              <a:rPr lang="fr-FR" sz="3200" b="1" dirty="0" err="1" smtClean="0">
                <a:solidFill>
                  <a:schemeClr val="accent2">
                    <a:lumMod val="75000"/>
                  </a:schemeClr>
                </a:solidFill>
              </a:rPr>
              <a:t>bottom</a:t>
            </a:r>
            <a:r>
              <a:rPr lang="fr-FR" sz="3200" b="1" dirty="0" smtClean="0">
                <a:solidFill>
                  <a:schemeClr val="accent2">
                    <a:lumMod val="75000"/>
                  </a:schemeClr>
                </a:solidFill>
              </a:rPr>
              <a:t>', '</a:t>
            </a:r>
            <a:r>
              <a:rPr lang="fr-FR" sz="3200" b="1" dirty="0" err="1" smtClean="0">
                <a:solidFill>
                  <a:schemeClr val="accent2">
                    <a:lumMod val="75000"/>
                  </a:schemeClr>
                </a:solidFill>
              </a:rPr>
              <a:t>left</a:t>
            </a:r>
            <a:r>
              <a:rPr lang="fr-FR" sz="3200" b="1" dirty="0" smtClean="0">
                <a:solidFill>
                  <a:schemeClr val="accent2">
                    <a:lumMod val="75000"/>
                  </a:schemeClr>
                </a:solidFill>
              </a:rPr>
              <a:t>' et 'right'</a:t>
            </a:r>
            <a:endParaRPr lang="fr-FR" sz="3200" b="1" dirty="0">
              <a:solidFill>
                <a:schemeClr val="accent2">
                  <a:lumMod val="75000"/>
                </a:schemeClr>
              </a:solidFill>
              <a:latin typeface="+mn-lt"/>
              <a:ea typeface="+mn-ea"/>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3212976"/>
            <a:ext cx="325755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963034"/>
      </p:ext>
    </p:extLst>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smtClean="0">
                <a:solidFill>
                  <a:schemeClr val="tx2"/>
                </a:solidFill>
              </a:rPr>
              <a:t>relative : </a:t>
            </a:r>
            <a:r>
              <a:rPr lang="en-US" sz="2000" dirty="0" err="1" smtClean="0"/>
              <a:t>Positionnement</a:t>
            </a:r>
            <a:r>
              <a:rPr lang="en-US" sz="2000" dirty="0" smtClean="0"/>
              <a:t> de la </a:t>
            </a:r>
            <a:r>
              <a:rPr lang="en-US" sz="2000" dirty="0" err="1" smtClean="0"/>
              <a:t>boîte</a:t>
            </a:r>
            <a:r>
              <a:rPr lang="en-US" sz="2000" dirty="0" smtClean="0"/>
              <a:t> en </a:t>
            </a:r>
            <a:r>
              <a:rPr lang="en-US" sz="2000" dirty="0" err="1" smtClean="0"/>
              <a:t>fonction</a:t>
            </a:r>
            <a:r>
              <a:rPr lang="en-US" sz="2000" dirty="0" smtClean="0"/>
              <a:t> de son </a:t>
            </a:r>
            <a:r>
              <a:rPr lang="en-US" sz="2000" dirty="0" err="1" smtClean="0"/>
              <a:t>ordre</a:t>
            </a:r>
            <a:r>
              <a:rPr lang="en-US" sz="2000" dirty="0" smtClean="0"/>
              <a:t> </a:t>
            </a:r>
            <a:r>
              <a:rPr lang="en-US" sz="2000" dirty="0" err="1" smtClean="0"/>
              <a:t>d'arrivée</a:t>
            </a:r>
            <a:r>
              <a:rPr lang="en-US" sz="2000" dirty="0" smtClean="0"/>
              <a:t> par rapport à la </a:t>
            </a:r>
            <a:r>
              <a:rPr lang="en-US" sz="2000" dirty="0" err="1" smtClean="0"/>
              <a:t>boite</a:t>
            </a:r>
            <a:r>
              <a:rPr lang="en-US" sz="2000" dirty="0" smtClean="0"/>
              <a:t> </a:t>
            </a:r>
            <a:r>
              <a:rPr lang="en-US" sz="2000" dirty="0" err="1" smtClean="0"/>
              <a:t>précédente</a:t>
            </a:r>
            <a:r>
              <a:rPr lang="en-US" sz="2000" dirty="0" smtClean="0"/>
              <a:t> </a:t>
            </a:r>
            <a:r>
              <a:rPr lang="en-US" sz="2000" dirty="0" err="1" smtClean="0"/>
              <a:t>dans</a:t>
            </a:r>
            <a:r>
              <a:rPr lang="en-US" sz="2000" dirty="0" smtClean="0"/>
              <a:t> </a:t>
            </a:r>
            <a:r>
              <a:rPr lang="en-US" sz="2000" dirty="0"/>
              <a:t>la page </a:t>
            </a:r>
            <a:r>
              <a:rPr lang="en-US" sz="2000" dirty="0" smtClean="0"/>
              <a:t>HTML et à </a:t>
            </a:r>
            <a:r>
              <a:rPr lang="en-US" sz="2000" dirty="0" err="1" smtClean="0"/>
              <a:t>laquelle</a:t>
            </a:r>
            <a:r>
              <a:rPr lang="en-US" sz="2000" dirty="0" smtClean="0"/>
              <a:t> on applique les </a:t>
            </a:r>
            <a:r>
              <a:rPr lang="en-US" sz="2000" dirty="0" err="1" smtClean="0"/>
              <a:t>propriétés</a:t>
            </a:r>
            <a:r>
              <a:rPr lang="en-US" sz="2000" dirty="0" smtClean="0"/>
              <a:t> top, bottom, left </a:t>
            </a:r>
            <a:r>
              <a:rPr lang="en-US" sz="2000" dirty="0" err="1" smtClean="0"/>
              <a:t>ou</a:t>
            </a:r>
            <a:r>
              <a:rPr lang="en-US" sz="2000" dirty="0" smtClean="0"/>
              <a:t> right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&lt;body&gt;</a:t>
            </a:r>
          </a:p>
          <a:p>
            <a:pPr marL="0" indent="0" fontAlgn="auto">
              <a:spcAft>
                <a:spcPts val="0"/>
              </a:spcAft>
              <a:buFont typeface="Arial" pitchFamily="34" charset="0"/>
              <a:buNone/>
              <a:defRPr/>
            </a:pPr>
            <a:r>
              <a:rPr lang="en-US" sz="2000" dirty="0" smtClean="0"/>
              <a:t>&lt;div style="</a:t>
            </a:r>
            <a:r>
              <a:rPr lang="en-US" sz="2000" dirty="0" err="1" smtClean="0"/>
              <a:t>background:yellow</a:t>
            </a:r>
            <a:r>
              <a:rPr lang="en-US" sz="2000" dirty="0" smtClean="0"/>
              <a:t>;"&gt;JAUNE&lt;/div&gt;</a:t>
            </a:r>
          </a:p>
          <a:p>
            <a:pPr marL="0" indent="0" fontAlgn="auto">
              <a:spcAft>
                <a:spcPts val="0"/>
              </a:spcAft>
              <a:buNone/>
              <a:defRPr/>
            </a:pPr>
            <a:r>
              <a:rPr lang="en-US" sz="2000" dirty="0"/>
              <a:t>&lt;div style</a:t>
            </a:r>
            <a:r>
              <a:rPr lang="en-US" sz="2000" dirty="0" smtClean="0"/>
              <a:t>="position:relative;top:5px;</a:t>
            </a:r>
            <a:br>
              <a:rPr lang="en-US" sz="2000" dirty="0" smtClean="0"/>
            </a:br>
            <a:r>
              <a:rPr lang="en-US" sz="2000" dirty="0" err="1" smtClean="0"/>
              <a:t>background:blue</a:t>
            </a:r>
            <a:r>
              <a:rPr lang="en-US" sz="2000" dirty="0" smtClean="0"/>
              <a:t>;"&gt;BLEU&lt;/</a:t>
            </a:r>
            <a:r>
              <a:rPr lang="en-US" sz="2000" dirty="0"/>
              <a:t>div&gt;</a:t>
            </a:r>
          </a:p>
          <a:p>
            <a:pPr marL="0" indent="0" fontAlgn="auto">
              <a:spcAft>
                <a:spcPts val="0"/>
              </a:spcAft>
              <a:buNone/>
              <a:defRPr/>
            </a:pPr>
            <a:r>
              <a:rPr lang="en-US" sz="2000" dirty="0"/>
              <a:t>&lt;div style</a:t>
            </a:r>
            <a:r>
              <a:rPr lang="en-US" sz="2000" dirty="0" smtClean="0"/>
              <a:t>="position:relative;top:15px;</a:t>
            </a:r>
            <a:br>
              <a:rPr lang="en-US" sz="2000" dirty="0" smtClean="0"/>
            </a:br>
            <a:r>
              <a:rPr lang="en-US" sz="2000" dirty="0" err="1" smtClean="0"/>
              <a:t>background:green</a:t>
            </a:r>
            <a:r>
              <a:rPr lang="en-US" sz="2000" dirty="0" smtClean="0"/>
              <a:t>;"&gt;VERT&lt;/</a:t>
            </a:r>
            <a:r>
              <a:rPr lang="en-US" sz="2000" dirty="0"/>
              <a:t>div&gt;</a:t>
            </a:r>
          </a:p>
          <a:p>
            <a:pPr marL="0" indent="0" fontAlgn="auto">
              <a:spcAft>
                <a:spcPts val="0"/>
              </a:spcAft>
              <a:buFont typeface="Arial" pitchFamily="34" charset="0"/>
              <a:buNone/>
              <a:defRPr/>
            </a:pPr>
            <a:r>
              <a:rPr lang="en-US" sz="2000" dirty="0" smtClean="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a:solidFill>
                  <a:schemeClr val="accent2">
                    <a:lumMod val="75000"/>
                  </a:schemeClr>
                </a:solidFill>
              </a:rPr>
              <a:t>'position', 'top', '</a:t>
            </a:r>
            <a:r>
              <a:rPr lang="fr-FR" sz="3200" b="1" dirty="0" err="1">
                <a:solidFill>
                  <a:schemeClr val="accent2">
                    <a:lumMod val="75000"/>
                  </a:schemeClr>
                </a:solidFill>
              </a:rPr>
              <a:t>bottom</a:t>
            </a:r>
            <a:r>
              <a:rPr lang="fr-FR" sz="3200" b="1" dirty="0">
                <a:solidFill>
                  <a:schemeClr val="accent2">
                    <a:lumMod val="75000"/>
                  </a:schemeClr>
                </a:solidFill>
              </a:rPr>
              <a:t>', '</a:t>
            </a:r>
            <a:r>
              <a:rPr lang="fr-FR" sz="3200" b="1" dirty="0" err="1">
                <a:solidFill>
                  <a:schemeClr val="accent2">
                    <a:lumMod val="75000"/>
                  </a:schemeClr>
                </a:solidFill>
              </a:rPr>
              <a:t>left</a:t>
            </a:r>
            <a:r>
              <a:rPr lang="fr-FR" sz="3200" b="1" dirty="0">
                <a:solidFill>
                  <a:schemeClr val="accent2">
                    <a:lumMod val="75000"/>
                  </a:schemeClr>
                </a:solidFill>
              </a:rPr>
              <a:t>' et 'right'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3429000"/>
            <a:ext cx="32861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304516"/>
      </p:ext>
    </p:extLst>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smtClean="0">
                <a:solidFill>
                  <a:schemeClr val="tx2"/>
                </a:solidFill>
              </a:rPr>
              <a:t>absolute : </a:t>
            </a:r>
            <a:r>
              <a:rPr lang="en-US" sz="2000" dirty="0" err="1" smtClean="0"/>
              <a:t>Positionnement</a:t>
            </a:r>
            <a:r>
              <a:rPr lang="en-US" sz="2000" dirty="0" smtClean="0"/>
              <a:t> de la </a:t>
            </a:r>
            <a:r>
              <a:rPr lang="en-US" sz="2000" dirty="0" err="1" smtClean="0"/>
              <a:t>boîte</a:t>
            </a:r>
            <a:r>
              <a:rPr lang="en-US" sz="2000" dirty="0" smtClean="0"/>
              <a:t> par rapport à la </a:t>
            </a:r>
            <a:r>
              <a:rPr lang="en-US" sz="2000" dirty="0" err="1" smtClean="0"/>
              <a:t>boîte</a:t>
            </a:r>
            <a:r>
              <a:rPr lang="en-US" sz="2000" dirty="0" smtClean="0"/>
              <a:t> </a:t>
            </a:r>
            <a:r>
              <a:rPr lang="en-US" sz="2000" dirty="0" err="1" smtClean="0"/>
              <a:t>conteneur</a:t>
            </a:r>
            <a:r>
              <a:rPr lang="en-US" sz="2000" dirty="0" smtClean="0"/>
              <a:t> </a:t>
            </a:r>
            <a:r>
              <a:rPr lang="en-US" sz="2000" dirty="0" err="1" smtClean="0"/>
              <a:t>dans</a:t>
            </a:r>
            <a:r>
              <a:rPr lang="en-US" sz="2000" dirty="0" smtClean="0"/>
              <a:t> </a:t>
            </a:r>
            <a:r>
              <a:rPr lang="en-US" sz="2000" dirty="0"/>
              <a:t>la page </a:t>
            </a:r>
            <a:r>
              <a:rPr lang="en-US" sz="2000" dirty="0" smtClean="0"/>
              <a:t>HTML et à </a:t>
            </a:r>
            <a:r>
              <a:rPr lang="en-US" sz="2000" dirty="0" err="1" smtClean="0"/>
              <a:t>laquelle</a:t>
            </a:r>
            <a:r>
              <a:rPr lang="en-US" sz="2000" dirty="0" smtClean="0"/>
              <a:t> on applique les </a:t>
            </a:r>
            <a:r>
              <a:rPr lang="en-US" sz="2000" dirty="0" err="1" smtClean="0"/>
              <a:t>propriétés</a:t>
            </a:r>
            <a:r>
              <a:rPr lang="en-US" sz="2000" dirty="0" smtClean="0"/>
              <a:t> top, bottom, left </a:t>
            </a:r>
            <a:r>
              <a:rPr lang="en-US" sz="2000" dirty="0" err="1" smtClean="0"/>
              <a:t>ou</a:t>
            </a:r>
            <a:r>
              <a:rPr lang="en-US" sz="2000" dirty="0" smtClean="0"/>
              <a:t> right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&lt;body&gt;</a:t>
            </a:r>
          </a:p>
          <a:p>
            <a:pPr marL="0" indent="0" fontAlgn="auto">
              <a:spcAft>
                <a:spcPts val="0"/>
              </a:spcAft>
              <a:buFont typeface="Arial" pitchFamily="34" charset="0"/>
              <a:buNone/>
              <a:defRPr/>
            </a:pPr>
            <a:r>
              <a:rPr lang="en-US" sz="2000" dirty="0" smtClean="0"/>
              <a:t>&lt;div style="position: absolute;top:200px;width:400px;height:400px;</a:t>
            </a:r>
            <a:endParaRPr lang="en-US" sz="2000" dirty="0"/>
          </a:p>
          <a:p>
            <a:pPr marL="0" indent="0" fontAlgn="auto">
              <a:spcAft>
                <a:spcPts val="0"/>
              </a:spcAft>
              <a:buFont typeface="Arial" pitchFamily="34" charset="0"/>
              <a:buNone/>
              <a:defRPr/>
            </a:pPr>
            <a:r>
              <a:rPr lang="en-US" sz="2000" dirty="0"/>
              <a:t>right:150px;background:yellow</a:t>
            </a:r>
            <a:r>
              <a:rPr lang="en-US" sz="2000" dirty="0" smtClean="0"/>
              <a:t>;"&gt;JAUNE</a:t>
            </a:r>
          </a:p>
          <a:p>
            <a:pPr marL="0" indent="0" fontAlgn="auto">
              <a:spcAft>
                <a:spcPts val="0"/>
              </a:spcAft>
              <a:buNone/>
              <a:defRPr/>
            </a:pPr>
            <a:r>
              <a:rPr lang="en-US" sz="2000" dirty="0" smtClean="0"/>
              <a:t>       &lt;</a:t>
            </a:r>
            <a:r>
              <a:rPr lang="en-US" sz="2000" dirty="0"/>
              <a:t>div style</a:t>
            </a:r>
            <a:r>
              <a:rPr lang="en-US" sz="2000" dirty="0" smtClean="0"/>
              <a:t>="position:abolute;top:50px;width:100px;height:100px;</a:t>
            </a:r>
            <a:br>
              <a:rPr lang="en-US" sz="2000" dirty="0" smtClean="0"/>
            </a:br>
            <a:r>
              <a:rPr lang="en-US" sz="2000" dirty="0" smtClean="0"/>
              <a:t>        </a:t>
            </a:r>
            <a:r>
              <a:rPr lang="en-US" sz="2000" dirty="0"/>
              <a:t>left:200px;background:green</a:t>
            </a:r>
            <a:r>
              <a:rPr lang="en-US" sz="2000" dirty="0" smtClean="0"/>
              <a:t>;"&gt;VERT&lt;/</a:t>
            </a:r>
            <a:r>
              <a:rPr lang="en-US" sz="2000" dirty="0"/>
              <a:t>div</a:t>
            </a:r>
            <a:r>
              <a:rPr lang="en-US" sz="2000" dirty="0" smtClean="0"/>
              <a:t>&gt;</a:t>
            </a:r>
          </a:p>
          <a:p>
            <a:pPr marL="0" indent="0" fontAlgn="auto">
              <a:spcAft>
                <a:spcPts val="0"/>
              </a:spcAft>
              <a:buNone/>
              <a:defRPr/>
            </a:pPr>
            <a:r>
              <a:rPr lang="en-US" sz="2000" dirty="0"/>
              <a:t>&lt;/div&gt;</a:t>
            </a:r>
          </a:p>
          <a:p>
            <a:pPr marL="0" indent="0" fontAlgn="auto">
              <a:spcAft>
                <a:spcPts val="0"/>
              </a:spcAft>
              <a:buFont typeface="Arial" pitchFamily="34" charset="0"/>
              <a:buNone/>
              <a:defRPr/>
            </a:pPr>
            <a:r>
              <a:rPr lang="en-US" sz="2000" dirty="0" smtClean="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a:solidFill>
                  <a:schemeClr val="accent2">
                    <a:lumMod val="75000"/>
                  </a:schemeClr>
                </a:solidFill>
              </a:rPr>
              <a:t>'position', 'top', '</a:t>
            </a:r>
            <a:r>
              <a:rPr lang="fr-FR" sz="3200" b="1" dirty="0" err="1">
                <a:solidFill>
                  <a:schemeClr val="accent2">
                    <a:lumMod val="75000"/>
                  </a:schemeClr>
                </a:solidFill>
              </a:rPr>
              <a:t>bottom</a:t>
            </a:r>
            <a:r>
              <a:rPr lang="fr-FR" sz="3200" b="1" dirty="0">
                <a:solidFill>
                  <a:schemeClr val="accent2">
                    <a:lumMod val="75000"/>
                  </a:schemeClr>
                </a:solidFill>
              </a:rPr>
              <a:t>', '</a:t>
            </a:r>
            <a:r>
              <a:rPr lang="fr-FR" sz="3200" b="1" dirty="0" err="1">
                <a:solidFill>
                  <a:schemeClr val="accent2">
                    <a:lumMod val="75000"/>
                  </a:schemeClr>
                </a:solidFill>
              </a:rPr>
              <a:t>left</a:t>
            </a:r>
            <a:r>
              <a:rPr lang="fr-FR" sz="3200" b="1" dirty="0">
                <a:solidFill>
                  <a:schemeClr val="accent2">
                    <a:lumMod val="75000"/>
                  </a:schemeClr>
                </a:solidFill>
              </a:rPr>
              <a:t>' et 'right'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4221088"/>
            <a:ext cx="30670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924160"/>
      </p:ext>
    </p:extLst>
  </p:cSld>
  <p:clrMapOvr>
    <a:masterClrMapping/>
  </p:clrMapOvr>
  <p:transition spd="slow">
    <p:wipe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smtClean="0">
                <a:solidFill>
                  <a:schemeClr val="tx2"/>
                </a:solidFill>
              </a:rPr>
              <a:t>fixed : </a:t>
            </a:r>
            <a:r>
              <a:rPr lang="en-US" sz="2000" dirty="0" err="1" smtClean="0"/>
              <a:t>Positionnement</a:t>
            </a:r>
            <a:r>
              <a:rPr lang="en-US" sz="2000" dirty="0" smtClean="0"/>
              <a:t> de la </a:t>
            </a:r>
            <a:r>
              <a:rPr lang="en-US" sz="2000" dirty="0" err="1" smtClean="0"/>
              <a:t>boîte</a:t>
            </a:r>
            <a:r>
              <a:rPr lang="en-US" sz="2000" dirty="0" smtClean="0"/>
              <a:t> par rapport à la </a:t>
            </a:r>
            <a:r>
              <a:rPr lang="en-US" sz="2000" dirty="0" err="1" smtClean="0"/>
              <a:t>fenêtre</a:t>
            </a:r>
            <a:r>
              <a:rPr lang="en-US" sz="2000" dirty="0" smtClean="0"/>
              <a:t> et à </a:t>
            </a:r>
            <a:r>
              <a:rPr lang="en-US" sz="2000" dirty="0" err="1" smtClean="0"/>
              <a:t>laquelle</a:t>
            </a:r>
            <a:r>
              <a:rPr lang="en-US" sz="2000" dirty="0" smtClean="0"/>
              <a:t> on applique les </a:t>
            </a:r>
            <a:r>
              <a:rPr lang="en-US" sz="2000" dirty="0" err="1" smtClean="0"/>
              <a:t>propriétés</a:t>
            </a:r>
            <a:r>
              <a:rPr lang="en-US" sz="2000" dirty="0" smtClean="0"/>
              <a:t> top, bottom, left </a:t>
            </a:r>
            <a:r>
              <a:rPr lang="en-US" sz="2000" dirty="0" err="1" smtClean="0"/>
              <a:t>ou</a:t>
            </a:r>
            <a:r>
              <a:rPr lang="en-US" sz="2000" dirty="0" smtClean="0"/>
              <a:t> right.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&lt;body&gt;</a:t>
            </a:r>
          </a:p>
          <a:p>
            <a:pPr marL="0" indent="0" fontAlgn="auto">
              <a:spcAft>
                <a:spcPts val="0"/>
              </a:spcAft>
              <a:buFont typeface="Arial" pitchFamily="34" charset="0"/>
              <a:buNone/>
              <a:defRPr/>
            </a:pPr>
            <a:r>
              <a:rPr lang="en-US" sz="2000" dirty="0"/>
              <a:t>&lt;div style="position: absolute;top:200px;width:400px;height:400px;</a:t>
            </a:r>
          </a:p>
          <a:p>
            <a:pPr marL="0" indent="0" fontAlgn="auto">
              <a:spcAft>
                <a:spcPts val="0"/>
              </a:spcAft>
              <a:buFont typeface="Arial" pitchFamily="34" charset="0"/>
              <a:buNone/>
              <a:defRPr/>
            </a:pPr>
            <a:r>
              <a:rPr lang="en-US" sz="2000" dirty="0"/>
              <a:t>right:150px;background:yellow;"&gt;JAUNE</a:t>
            </a:r>
          </a:p>
          <a:p>
            <a:pPr marL="0" indent="0" fontAlgn="auto">
              <a:spcAft>
                <a:spcPts val="0"/>
              </a:spcAft>
              <a:buNone/>
              <a:defRPr/>
            </a:pPr>
            <a:r>
              <a:rPr lang="en-US" sz="2000" dirty="0"/>
              <a:t>       &lt;div style="</a:t>
            </a:r>
            <a:r>
              <a:rPr lang="en-US" sz="2000" dirty="0" smtClean="0"/>
              <a:t>position:fixed;top:50px;width:100px;height:100px</a:t>
            </a:r>
            <a:r>
              <a:rPr lang="en-US" sz="2000" dirty="0"/>
              <a:t>;</a:t>
            </a:r>
            <a:br>
              <a:rPr lang="en-US" sz="2000" dirty="0"/>
            </a:br>
            <a:r>
              <a:rPr lang="en-US" sz="2000" dirty="0"/>
              <a:t>        left:200px;background:green;"&gt;VERT&lt;/div&gt;</a:t>
            </a:r>
          </a:p>
          <a:p>
            <a:pPr marL="0" indent="0" fontAlgn="auto">
              <a:spcAft>
                <a:spcPts val="0"/>
              </a:spcAft>
              <a:buNone/>
              <a:defRPr/>
            </a:pPr>
            <a:r>
              <a:rPr lang="en-US" sz="2000" dirty="0"/>
              <a:t>&lt;/div&gt;</a:t>
            </a:r>
          </a:p>
          <a:p>
            <a:pPr marL="0" indent="0" fontAlgn="auto">
              <a:spcAft>
                <a:spcPts val="0"/>
              </a:spcAft>
              <a:buFont typeface="Arial" pitchFamily="34" charset="0"/>
              <a:buNone/>
              <a:defRPr/>
            </a:pPr>
            <a:r>
              <a:rPr lang="en-US" sz="2000" dirty="0" smtClean="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a:solidFill>
                  <a:schemeClr val="accent2">
                    <a:lumMod val="75000"/>
                  </a:schemeClr>
                </a:solidFill>
              </a:rPr>
              <a:t>'position', 'top', '</a:t>
            </a:r>
            <a:r>
              <a:rPr lang="fr-FR" sz="3200" b="1" dirty="0" err="1">
                <a:solidFill>
                  <a:schemeClr val="accent2">
                    <a:lumMod val="75000"/>
                  </a:schemeClr>
                </a:solidFill>
              </a:rPr>
              <a:t>bottom</a:t>
            </a:r>
            <a:r>
              <a:rPr lang="fr-FR" sz="3200" b="1" dirty="0">
                <a:solidFill>
                  <a:schemeClr val="accent2">
                    <a:lumMod val="75000"/>
                  </a:schemeClr>
                </a:solidFill>
              </a:rPr>
              <a:t>', '</a:t>
            </a:r>
            <a:r>
              <a:rPr lang="fr-FR" sz="3200" b="1" dirty="0" err="1">
                <a:solidFill>
                  <a:schemeClr val="accent2">
                    <a:lumMod val="75000"/>
                  </a:schemeClr>
                </a:solidFill>
              </a:rPr>
              <a:t>left</a:t>
            </a:r>
            <a:r>
              <a:rPr lang="fr-FR" sz="3200" b="1" dirty="0">
                <a:solidFill>
                  <a:schemeClr val="accent2">
                    <a:lumMod val="75000"/>
                  </a:schemeClr>
                </a:solidFill>
              </a:rPr>
              <a:t>' et 'right'</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4221088"/>
            <a:ext cx="3067050"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892498"/>
      </p:ext>
    </p:extLst>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fr-FR" sz="2000" dirty="0"/>
              <a:t>La propriété </a:t>
            </a:r>
            <a:r>
              <a:rPr lang="fr-FR" sz="2000" b="1" dirty="0">
                <a:solidFill>
                  <a:schemeClr val="accent2">
                    <a:lumMod val="75000"/>
                  </a:schemeClr>
                </a:solidFill>
              </a:rPr>
              <a:t>z-index</a:t>
            </a:r>
            <a:r>
              <a:rPr lang="fr-FR" sz="2000" dirty="0"/>
              <a:t> permet de préciser </a:t>
            </a:r>
            <a:r>
              <a:rPr lang="fr-FR" sz="2000" b="1" dirty="0"/>
              <a:t>l'empilement</a:t>
            </a:r>
            <a:r>
              <a:rPr lang="fr-FR" sz="2000" dirty="0"/>
              <a:t> de certains éléments d'une </a:t>
            </a:r>
            <a:r>
              <a:rPr lang="fr-FR" sz="2000" dirty="0" smtClean="0"/>
              <a:t>page. </a:t>
            </a:r>
            <a:r>
              <a:rPr lang="fr-FR" sz="2000" dirty="0"/>
              <a:t>Elle permet par exemple d'indiquer </a:t>
            </a:r>
            <a:r>
              <a:rPr lang="fr-FR" sz="2000" dirty="0" smtClean="0"/>
              <a:t>si A </a:t>
            </a:r>
            <a:r>
              <a:rPr lang="fr-FR" sz="2000" dirty="0"/>
              <a:t>sera placé au dessus de B ou inversement</a:t>
            </a:r>
            <a:r>
              <a:rPr lang="fr-FR" sz="2000" dirty="0" smtClean="0"/>
              <a:t>.</a:t>
            </a:r>
          </a:p>
          <a:p>
            <a:r>
              <a:rPr lang="fr-FR" sz="2000" dirty="0"/>
              <a:t>Mais l'utilisation de cette propriété comporte quelques pièges. Il y a deux informations principales à retenir :</a:t>
            </a:r>
          </a:p>
          <a:p>
            <a:r>
              <a:rPr lang="fr-FR" sz="2000" dirty="0"/>
              <a:t>1. </a:t>
            </a:r>
            <a:r>
              <a:rPr lang="fr-FR" sz="2000" b="1" dirty="0"/>
              <a:t>Seuls les </a:t>
            </a:r>
            <a:r>
              <a:rPr lang="fr-FR" sz="2000" b="1" u="sng" dirty="0"/>
              <a:t>éléments positionnés </a:t>
            </a:r>
            <a:r>
              <a:rPr lang="fr-FR" sz="2000" b="1" dirty="0"/>
              <a:t>peuvent avoir un </a:t>
            </a:r>
            <a:r>
              <a:rPr lang="fr-FR" sz="2000" b="1" dirty="0">
                <a:solidFill>
                  <a:schemeClr val="accent2">
                    <a:lumMod val="75000"/>
                  </a:schemeClr>
                </a:solidFill>
              </a:rPr>
              <a:t>z-index</a:t>
            </a:r>
            <a:r>
              <a:rPr lang="fr-FR" sz="2000" dirty="0"/>
              <a:t>. Un élément positionné est un élément dont la propriété CSS position a pour valeur relative, </a:t>
            </a:r>
            <a:r>
              <a:rPr lang="fr-FR" sz="2000" dirty="0" err="1"/>
              <a:t>absolute</a:t>
            </a:r>
            <a:r>
              <a:rPr lang="fr-FR" sz="2000" dirty="0"/>
              <a:t> ou </a:t>
            </a:r>
            <a:r>
              <a:rPr lang="fr-FR" sz="2000" dirty="0" err="1"/>
              <a:t>fixed</a:t>
            </a:r>
            <a:r>
              <a:rPr lang="fr-FR" sz="2000" dirty="0"/>
              <a:t>. Par défaut, les éléments d'une page ne sont pas positionnés (ils sont en </a:t>
            </a:r>
            <a:r>
              <a:rPr lang="fr-FR" sz="2000" dirty="0" err="1"/>
              <a:t>position:static</a:t>
            </a:r>
            <a:r>
              <a:rPr lang="fr-FR" sz="2000" dirty="0"/>
              <a:t>).</a:t>
            </a:r>
          </a:p>
          <a:p>
            <a:r>
              <a:rPr lang="fr-FR" sz="2000" dirty="0"/>
              <a:t>2. </a:t>
            </a:r>
            <a:r>
              <a:rPr lang="fr-FR" sz="2000" b="1" dirty="0"/>
              <a:t>Les valeurs les plus élevées sont au premier plan</a:t>
            </a:r>
            <a:r>
              <a:rPr lang="fr-FR" sz="2000" dirty="0"/>
              <a:t>, et les plus faibles sont au second plan. Un </a:t>
            </a:r>
            <a:r>
              <a:rPr lang="fr-FR" sz="2000" b="1" dirty="0">
                <a:solidFill>
                  <a:schemeClr val="accent2">
                    <a:lumMod val="75000"/>
                  </a:schemeClr>
                </a:solidFill>
              </a:rPr>
              <a:t>z-index</a:t>
            </a:r>
            <a:r>
              <a:rPr lang="fr-FR" sz="2000" dirty="0"/>
              <a:t> de 2 sera placé au dessus d'un </a:t>
            </a:r>
            <a:r>
              <a:rPr lang="fr-FR" sz="2000" b="1" dirty="0">
                <a:solidFill>
                  <a:schemeClr val="accent2">
                    <a:lumMod val="75000"/>
                  </a:schemeClr>
                </a:solidFill>
              </a:rPr>
              <a:t>z-index</a:t>
            </a:r>
            <a:r>
              <a:rPr lang="fr-FR" sz="2000" dirty="0"/>
              <a:t> de 1, et un </a:t>
            </a:r>
            <a:r>
              <a:rPr lang="fr-FR" sz="2000" b="1" dirty="0">
                <a:solidFill>
                  <a:schemeClr val="accent2">
                    <a:lumMod val="75000"/>
                  </a:schemeClr>
                </a:solidFill>
              </a:rPr>
              <a:t>z-index</a:t>
            </a:r>
            <a:r>
              <a:rPr lang="fr-FR" sz="2000" dirty="0"/>
              <a:t> de -1 sera placé au dessus d'un </a:t>
            </a:r>
            <a:r>
              <a:rPr lang="fr-FR" sz="2000" b="1" dirty="0">
                <a:solidFill>
                  <a:schemeClr val="accent2">
                    <a:lumMod val="75000"/>
                  </a:schemeClr>
                </a:solidFill>
              </a:rPr>
              <a:t>z-index</a:t>
            </a:r>
            <a:r>
              <a:rPr lang="fr-FR" sz="2000" dirty="0"/>
              <a:t> de -2</a:t>
            </a:r>
            <a:r>
              <a:rPr lang="fr-FR" sz="2000" dirty="0" smtClean="0"/>
              <a:t>.</a:t>
            </a:r>
            <a:endParaRPr lang="fr-FR" sz="2000"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smtClean="0">
                <a:solidFill>
                  <a:schemeClr val="accent2">
                    <a:lumMod val="75000"/>
                  </a:schemeClr>
                </a:solidFill>
              </a:rPr>
              <a:t>'z-index'</a:t>
            </a:r>
            <a:endParaRPr lang="fr-FR" sz="3200" b="1" dirty="0">
              <a:solidFill>
                <a:schemeClr val="accent2">
                  <a:lumMod val="75000"/>
                </a:schemeClr>
              </a:solidFill>
            </a:endParaRPr>
          </a:p>
        </p:txBody>
      </p:sp>
    </p:spTree>
    <p:extLst>
      <p:ext uri="{BB962C8B-B14F-4D97-AF65-F5344CB8AC3E}">
        <p14:creationId xmlns:p14="http://schemas.microsoft.com/office/powerpoint/2010/main" val="2871082096"/>
      </p:ext>
    </p:extLst>
  </p:cSld>
  <p:clrMapOvr>
    <a:masterClrMapping/>
  </p:clrMapOvr>
  <p:transition spd="slow">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052736"/>
            <a:ext cx="8077200" cy="5472608"/>
          </a:xfrm>
        </p:spPr>
        <p:txBody>
          <a:bodyPr>
            <a:normAutofit lnSpcReduction="10000"/>
          </a:bodyPr>
          <a:lstStyle/>
          <a:p>
            <a:pPr marL="0" indent="0" fontAlgn="auto">
              <a:spcAft>
                <a:spcPts val="0"/>
              </a:spcAft>
              <a:buFont typeface="Arial" pitchFamily="34" charset="0"/>
              <a:buNone/>
              <a:defRPr/>
            </a:pPr>
            <a:r>
              <a:rPr lang="fr-FR" sz="2000" dirty="0"/>
              <a:t>&lt;style type="</a:t>
            </a:r>
            <a:r>
              <a:rPr lang="fr-FR" sz="2000" dirty="0" err="1"/>
              <a:t>text</a:t>
            </a:r>
            <a:r>
              <a:rPr lang="fr-FR" sz="2000" dirty="0"/>
              <a:t>/</a:t>
            </a:r>
            <a:r>
              <a:rPr lang="fr-FR" sz="2000" dirty="0" err="1"/>
              <a:t>css</a:t>
            </a:r>
            <a:r>
              <a:rPr lang="fr-FR" sz="2000" dirty="0"/>
              <a:t>"&gt;</a:t>
            </a:r>
          </a:p>
          <a:p>
            <a:pPr marL="0" indent="0" fontAlgn="auto">
              <a:spcAft>
                <a:spcPts val="0"/>
              </a:spcAft>
              <a:buFont typeface="Arial" pitchFamily="34" charset="0"/>
              <a:buNone/>
              <a:defRPr/>
            </a:pPr>
            <a:r>
              <a:rPr lang="fr-FR" sz="2000" dirty="0"/>
              <a:t>div {width:200px;height:200px;text-align:center;font-size:100px;}</a:t>
            </a:r>
          </a:p>
          <a:p>
            <a:pPr marL="0" indent="0" fontAlgn="auto">
              <a:spcAft>
                <a:spcPts val="0"/>
              </a:spcAft>
              <a:buFont typeface="Arial" pitchFamily="34" charset="0"/>
              <a:buNone/>
              <a:defRPr/>
            </a:pPr>
            <a:r>
              <a:rPr lang="fr-FR" sz="2000" dirty="0"/>
              <a:t>#carre1, #carre2, #carre3, #carre4 {</a:t>
            </a:r>
            <a:r>
              <a:rPr lang="fr-FR" sz="2000" dirty="0" err="1"/>
              <a:t>position:absolute</a:t>
            </a:r>
            <a:r>
              <a:rPr lang="fr-FR" sz="2000" dirty="0"/>
              <a:t>;}</a:t>
            </a:r>
          </a:p>
          <a:p>
            <a:pPr marL="0" indent="0" fontAlgn="auto">
              <a:spcAft>
                <a:spcPts val="0"/>
              </a:spcAft>
              <a:buFont typeface="Arial" pitchFamily="34" charset="0"/>
              <a:buNone/>
              <a:defRPr/>
            </a:pPr>
            <a:r>
              <a:rPr lang="fr-FR" sz="2000" dirty="0"/>
              <a:t>#carre1 {top:50px;left:50px;background-color:lime;}</a:t>
            </a:r>
          </a:p>
          <a:p>
            <a:pPr marL="0" indent="0" fontAlgn="auto">
              <a:spcAft>
                <a:spcPts val="0"/>
              </a:spcAft>
              <a:buFont typeface="Arial" pitchFamily="34" charset="0"/>
              <a:buNone/>
              <a:defRPr/>
            </a:pPr>
            <a:r>
              <a:rPr lang="fr-FR" sz="2000" dirty="0"/>
              <a:t>#carre2 {top:70px;left:70px;background-color:blue;}</a:t>
            </a:r>
          </a:p>
          <a:p>
            <a:pPr marL="0" indent="0" fontAlgn="auto">
              <a:spcAft>
                <a:spcPts val="0"/>
              </a:spcAft>
              <a:buFont typeface="Arial" pitchFamily="34" charset="0"/>
              <a:buNone/>
              <a:defRPr/>
            </a:pPr>
            <a:r>
              <a:rPr lang="fr-FR" sz="2000" dirty="0"/>
              <a:t>#carre3 {top:30px;left:30px;background-color:orange;}</a:t>
            </a:r>
          </a:p>
          <a:p>
            <a:pPr marL="0" indent="0" fontAlgn="auto">
              <a:spcAft>
                <a:spcPts val="0"/>
              </a:spcAft>
              <a:buFont typeface="Arial" pitchFamily="34" charset="0"/>
              <a:buNone/>
              <a:defRPr/>
            </a:pPr>
            <a:r>
              <a:rPr lang="fr-FR" sz="2000" dirty="0"/>
              <a:t>#carre4 {top:10px;left:10px;background-color:grey;}</a:t>
            </a:r>
          </a:p>
          <a:p>
            <a:pPr marL="0" indent="0" fontAlgn="auto">
              <a:spcAft>
                <a:spcPts val="0"/>
              </a:spcAft>
              <a:buFont typeface="Arial" pitchFamily="34" charset="0"/>
              <a:buNone/>
              <a:defRPr/>
            </a:pPr>
            <a:r>
              <a:rPr lang="fr-FR" sz="2000" dirty="0"/>
              <a:t>&lt;/style&gt;</a:t>
            </a:r>
          </a:p>
          <a:p>
            <a:pPr marL="0" indent="0" fontAlgn="auto">
              <a:spcAft>
                <a:spcPts val="0"/>
              </a:spcAft>
              <a:buFont typeface="Arial" pitchFamily="34" charset="0"/>
              <a:buNone/>
              <a:defRPr/>
            </a:pPr>
            <a:r>
              <a:rPr lang="fr-FR" sz="2000" dirty="0"/>
              <a:t>&lt;/</a:t>
            </a:r>
            <a:r>
              <a:rPr lang="fr-FR" sz="2000" dirty="0" err="1"/>
              <a:t>head</a:t>
            </a:r>
            <a:r>
              <a:rPr lang="fr-FR" sz="2000" dirty="0"/>
              <a:t>&gt;</a:t>
            </a:r>
          </a:p>
          <a:p>
            <a:pPr marL="0" indent="0" fontAlgn="auto">
              <a:spcAft>
                <a:spcPts val="0"/>
              </a:spcAft>
              <a:buFont typeface="Arial" pitchFamily="34" charset="0"/>
              <a:buNone/>
              <a:defRPr/>
            </a:pPr>
            <a:r>
              <a:rPr lang="fr-FR" sz="2000" dirty="0"/>
              <a:t>&lt;body&gt;</a:t>
            </a:r>
          </a:p>
          <a:p>
            <a:pPr marL="0" indent="0" fontAlgn="auto">
              <a:spcAft>
                <a:spcPts val="0"/>
              </a:spcAft>
              <a:buFont typeface="Arial" pitchFamily="34" charset="0"/>
              <a:buNone/>
              <a:defRPr/>
            </a:pPr>
            <a:r>
              <a:rPr lang="fr-FR" sz="2000" dirty="0"/>
              <a:t>&lt;div id="carre1"&gt;1&lt;/div&gt;</a:t>
            </a:r>
          </a:p>
          <a:p>
            <a:pPr marL="0" indent="0" fontAlgn="auto">
              <a:spcAft>
                <a:spcPts val="0"/>
              </a:spcAft>
              <a:buFont typeface="Arial" pitchFamily="34" charset="0"/>
              <a:buNone/>
              <a:defRPr/>
            </a:pPr>
            <a:r>
              <a:rPr lang="fr-FR" sz="2000" dirty="0"/>
              <a:t>&lt;div id="carre2"&gt;2&lt;/div&gt;</a:t>
            </a:r>
          </a:p>
          <a:p>
            <a:pPr marL="0" indent="0" fontAlgn="auto">
              <a:spcAft>
                <a:spcPts val="0"/>
              </a:spcAft>
              <a:buFont typeface="Arial" pitchFamily="34" charset="0"/>
              <a:buNone/>
              <a:defRPr/>
            </a:pPr>
            <a:r>
              <a:rPr lang="fr-FR" sz="2000" dirty="0"/>
              <a:t>&lt;div id="carre3"&gt;3&lt;/div&gt;</a:t>
            </a:r>
          </a:p>
          <a:p>
            <a:pPr marL="0" indent="0" fontAlgn="auto">
              <a:spcAft>
                <a:spcPts val="0"/>
              </a:spcAft>
              <a:buFont typeface="Arial" pitchFamily="34" charset="0"/>
              <a:buNone/>
              <a:defRPr/>
            </a:pPr>
            <a:r>
              <a:rPr lang="fr-FR" sz="2000" dirty="0"/>
              <a:t>&lt;div id="carre4"&gt;4&lt;/div&gt;</a:t>
            </a:r>
          </a:p>
          <a:p>
            <a:pPr marL="0" indent="0" fontAlgn="auto">
              <a:spcAft>
                <a:spcPts val="0"/>
              </a:spcAft>
              <a:buFont typeface="Arial" pitchFamily="34" charset="0"/>
              <a:buNone/>
              <a:defRPr/>
            </a:pPr>
            <a:r>
              <a:rPr lang="fr-FR" sz="2000" dirty="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smtClean="0">
                <a:solidFill>
                  <a:schemeClr val="accent2">
                    <a:lumMod val="75000"/>
                  </a:schemeClr>
                </a:solidFill>
              </a:rPr>
              <a:t>'z-index'</a:t>
            </a:r>
            <a:endParaRPr lang="fr-FR" sz="3200" b="1" dirty="0">
              <a:solidFill>
                <a:schemeClr val="accent2">
                  <a:lumMod val="75000"/>
                </a:schemeClr>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3717032"/>
            <a:ext cx="340042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4958"/>
      </p:ext>
    </p:extLst>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052736"/>
            <a:ext cx="8077200" cy="5472608"/>
          </a:xfrm>
        </p:spPr>
        <p:txBody>
          <a:bodyPr>
            <a:normAutofit lnSpcReduction="10000"/>
          </a:bodyPr>
          <a:lstStyle/>
          <a:p>
            <a:pPr marL="0" indent="0" fontAlgn="auto">
              <a:spcAft>
                <a:spcPts val="0"/>
              </a:spcAft>
              <a:buFont typeface="Arial" pitchFamily="34" charset="0"/>
              <a:buNone/>
              <a:defRPr/>
            </a:pPr>
            <a:r>
              <a:rPr lang="fr-FR" sz="2000" dirty="0"/>
              <a:t>&lt;style type="</a:t>
            </a:r>
            <a:r>
              <a:rPr lang="fr-FR" sz="2000" dirty="0" err="1"/>
              <a:t>text</a:t>
            </a:r>
            <a:r>
              <a:rPr lang="fr-FR" sz="2000" dirty="0"/>
              <a:t>/</a:t>
            </a:r>
            <a:r>
              <a:rPr lang="fr-FR" sz="2000" dirty="0" err="1"/>
              <a:t>css</a:t>
            </a:r>
            <a:r>
              <a:rPr lang="fr-FR" sz="2000" dirty="0"/>
              <a:t>"&gt;</a:t>
            </a:r>
          </a:p>
          <a:p>
            <a:pPr marL="0" indent="0" fontAlgn="auto">
              <a:spcAft>
                <a:spcPts val="0"/>
              </a:spcAft>
              <a:buFont typeface="Arial" pitchFamily="34" charset="0"/>
              <a:buNone/>
              <a:defRPr/>
            </a:pPr>
            <a:r>
              <a:rPr lang="fr-FR" sz="2000" dirty="0"/>
              <a:t>div {width:200px;height:200px;text-align:center;font-size:100px;}</a:t>
            </a:r>
          </a:p>
          <a:p>
            <a:pPr marL="0" indent="0" fontAlgn="auto">
              <a:spcAft>
                <a:spcPts val="0"/>
              </a:spcAft>
              <a:buFont typeface="Arial" pitchFamily="34" charset="0"/>
              <a:buNone/>
              <a:defRPr/>
            </a:pPr>
            <a:r>
              <a:rPr lang="fr-FR" sz="2000" dirty="0"/>
              <a:t>#carre1, #carre2, #carre3, #carre4 {</a:t>
            </a:r>
            <a:r>
              <a:rPr lang="fr-FR" sz="2000" dirty="0" err="1"/>
              <a:t>position:absolute</a:t>
            </a:r>
            <a:r>
              <a:rPr lang="fr-FR" sz="2000" dirty="0"/>
              <a:t>;}</a:t>
            </a:r>
          </a:p>
          <a:p>
            <a:pPr marL="0" indent="0" fontAlgn="auto">
              <a:spcAft>
                <a:spcPts val="0"/>
              </a:spcAft>
              <a:buFont typeface="Arial" pitchFamily="34" charset="0"/>
              <a:buNone/>
              <a:defRPr/>
            </a:pPr>
            <a:r>
              <a:rPr lang="fr-FR" sz="2000" dirty="0"/>
              <a:t>#carre1 {top:50px;left:50px;background-color:lime; z-index:6;}</a:t>
            </a:r>
          </a:p>
          <a:p>
            <a:pPr marL="0" indent="0" fontAlgn="auto">
              <a:spcAft>
                <a:spcPts val="0"/>
              </a:spcAft>
              <a:buFont typeface="Arial" pitchFamily="34" charset="0"/>
              <a:buNone/>
              <a:defRPr/>
            </a:pPr>
            <a:r>
              <a:rPr lang="fr-FR" sz="2000" dirty="0"/>
              <a:t>#carre2 {top:70px;left:70px;background-color:blue; </a:t>
            </a:r>
            <a:r>
              <a:rPr lang="fr-FR" sz="2000" dirty="0" smtClean="0"/>
              <a:t>z-index:8;}</a:t>
            </a:r>
            <a:endParaRPr lang="fr-FR" sz="2000" dirty="0"/>
          </a:p>
          <a:p>
            <a:pPr marL="0" indent="0" fontAlgn="auto">
              <a:spcAft>
                <a:spcPts val="0"/>
              </a:spcAft>
              <a:buFont typeface="Arial" pitchFamily="34" charset="0"/>
              <a:buNone/>
              <a:defRPr/>
            </a:pPr>
            <a:r>
              <a:rPr lang="fr-FR" sz="2000" dirty="0"/>
              <a:t>#carre3 {top:30px;left:30px;background-color:orange; </a:t>
            </a:r>
            <a:r>
              <a:rPr lang="fr-FR" sz="2000" dirty="0" smtClean="0"/>
              <a:t>z-index:4;}</a:t>
            </a:r>
            <a:endParaRPr lang="fr-FR" sz="2000" dirty="0"/>
          </a:p>
          <a:p>
            <a:pPr marL="0" indent="0" fontAlgn="auto">
              <a:spcAft>
                <a:spcPts val="0"/>
              </a:spcAft>
              <a:buFont typeface="Arial" pitchFamily="34" charset="0"/>
              <a:buNone/>
              <a:defRPr/>
            </a:pPr>
            <a:r>
              <a:rPr lang="fr-FR" sz="2000" dirty="0"/>
              <a:t>#carre4 {top:10px;left:10px;background-color:grey; </a:t>
            </a:r>
            <a:r>
              <a:rPr lang="fr-FR" sz="2000" dirty="0" smtClean="0"/>
              <a:t>z-index:2;}</a:t>
            </a:r>
            <a:endParaRPr lang="fr-FR" sz="2000" dirty="0"/>
          </a:p>
          <a:p>
            <a:pPr marL="0" indent="0" fontAlgn="auto">
              <a:spcAft>
                <a:spcPts val="0"/>
              </a:spcAft>
              <a:buFont typeface="Arial" pitchFamily="34" charset="0"/>
              <a:buNone/>
              <a:defRPr/>
            </a:pPr>
            <a:r>
              <a:rPr lang="fr-FR" sz="2000" dirty="0"/>
              <a:t>&lt;/style&gt;</a:t>
            </a:r>
          </a:p>
          <a:p>
            <a:pPr marL="0" indent="0" fontAlgn="auto">
              <a:spcAft>
                <a:spcPts val="0"/>
              </a:spcAft>
              <a:buFont typeface="Arial" pitchFamily="34" charset="0"/>
              <a:buNone/>
              <a:defRPr/>
            </a:pPr>
            <a:r>
              <a:rPr lang="fr-FR" sz="2000" dirty="0"/>
              <a:t>&lt;/</a:t>
            </a:r>
            <a:r>
              <a:rPr lang="fr-FR" sz="2000" dirty="0" err="1"/>
              <a:t>head</a:t>
            </a:r>
            <a:r>
              <a:rPr lang="fr-FR" sz="2000" dirty="0"/>
              <a:t>&gt;</a:t>
            </a:r>
          </a:p>
          <a:p>
            <a:pPr marL="0" indent="0" fontAlgn="auto">
              <a:spcAft>
                <a:spcPts val="0"/>
              </a:spcAft>
              <a:buFont typeface="Arial" pitchFamily="34" charset="0"/>
              <a:buNone/>
              <a:defRPr/>
            </a:pPr>
            <a:r>
              <a:rPr lang="fr-FR" sz="2000" dirty="0"/>
              <a:t>&lt;body&gt;</a:t>
            </a:r>
          </a:p>
          <a:p>
            <a:pPr marL="0" indent="0" fontAlgn="auto">
              <a:spcAft>
                <a:spcPts val="0"/>
              </a:spcAft>
              <a:buFont typeface="Arial" pitchFamily="34" charset="0"/>
              <a:buNone/>
              <a:defRPr/>
            </a:pPr>
            <a:r>
              <a:rPr lang="fr-FR" sz="2000" dirty="0"/>
              <a:t>&lt;div id="carre1"&gt;1&lt;/div&gt;</a:t>
            </a:r>
          </a:p>
          <a:p>
            <a:pPr marL="0" indent="0" fontAlgn="auto">
              <a:spcAft>
                <a:spcPts val="0"/>
              </a:spcAft>
              <a:buFont typeface="Arial" pitchFamily="34" charset="0"/>
              <a:buNone/>
              <a:defRPr/>
            </a:pPr>
            <a:r>
              <a:rPr lang="fr-FR" sz="2000" dirty="0"/>
              <a:t>&lt;div id="carre2"&gt;2&lt;/div&gt;</a:t>
            </a:r>
          </a:p>
          <a:p>
            <a:pPr marL="0" indent="0" fontAlgn="auto">
              <a:spcAft>
                <a:spcPts val="0"/>
              </a:spcAft>
              <a:buFont typeface="Arial" pitchFamily="34" charset="0"/>
              <a:buNone/>
              <a:defRPr/>
            </a:pPr>
            <a:r>
              <a:rPr lang="fr-FR" sz="2000" dirty="0"/>
              <a:t>&lt;div id="carre3"&gt;3&lt;/div&gt;</a:t>
            </a:r>
          </a:p>
          <a:p>
            <a:pPr marL="0" indent="0" fontAlgn="auto">
              <a:spcAft>
                <a:spcPts val="0"/>
              </a:spcAft>
              <a:buFont typeface="Arial" pitchFamily="34" charset="0"/>
              <a:buNone/>
              <a:defRPr/>
            </a:pPr>
            <a:r>
              <a:rPr lang="fr-FR" sz="2000" dirty="0"/>
              <a:t>&lt;div id="carre4"&gt;4&lt;/div&gt;</a:t>
            </a:r>
          </a:p>
          <a:p>
            <a:pPr marL="0" indent="0" fontAlgn="auto">
              <a:spcAft>
                <a:spcPts val="0"/>
              </a:spcAft>
              <a:buFont typeface="Arial" pitchFamily="34" charset="0"/>
              <a:buNone/>
              <a:defRPr/>
            </a:pPr>
            <a:r>
              <a:rPr lang="fr-FR" sz="2000" dirty="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smtClean="0">
                <a:solidFill>
                  <a:schemeClr val="accent2">
                    <a:lumMod val="75000"/>
                  </a:schemeClr>
                </a:solidFill>
              </a:rPr>
              <a:t>'z-index'</a:t>
            </a:r>
            <a:endParaRPr lang="fr-FR" sz="3200" b="1" dirty="0">
              <a:solidFill>
                <a:schemeClr val="accent2">
                  <a:lumMod val="75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826" y="3861048"/>
            <a:ext cx="302895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2048665"/>
      </p:ext>
    </p:extLst>
  </p:cSld>
  <p:clrMapOvr>
    <a:masterClrMapping/>
  </p:clrMapOvr>
  <p:transition spd="slow">
    <p:wipe di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052736"/>
            <a:ext cx="8077200" cy="5472608"/>
          </a:xfrm>
        </p:spPr>
        <p:txBody>
          <a:bodyPr>
            <a:normAutofit lnSpcReduction="10000"/>
          </a:bodyPr>
          <a:lstStyle/>
          <a:p>
            <a:pPr marL="0" indent="0" fontAlgn="auto">
              <a:spcAft>
                <a:spcPts val="0"/>
              </a:spcAft>
              <a:buFont typeface="Arial" pitchFamily="34" charset="0"/>
              <a:buNone/>
              <a:defRPr/>
            </a:pPr>
            <a:r>
              <a:rPr lang="fr-FR" sz="2000" dirty="0"/>
              <a:t>&lt;style type="</a:t>
            </a:r>
            <a:r>
              <a:rPr lang="fr-FR" sz="2000" dirty="0" err="1"/>
              <a:t>text</a:t>
            </a:r>
            <a:r>
              <a:rPr lang="fr-FR" sz="2000" dirty="0"/>
              <a:t>/</a:t>
            </a:r>
            <a:r>
              <a:rPr lang="fr-FR" sz="2000" dirty="0" err="1"/>
              <a:t>css</a:t>
            </a:r>
            <a:r>
              <a:rPr lang="fr-FR" sz="2000" dirty="0"/>
              <a:t>"&gt;</a:t>
            </a:r>
          </a:p>
          <a:p>
            <a:pPr marL="0" indent="0" fontAlgn="auto">
              <a:spcAft>
                <a:spcPts val="0"/>
              </a:spcAft>
              <a:buFont typeface="Arial" pitchFamily="34" charset="0"/>
              <a:buNone/>
              <a:defRPr/>
            </a:pPr>
            <a:r>
              <a:rPr lang="fr-FR" sz="2000" dirty="0"/>
              <a:t>div {width:200px;height:200px;text-align:center;font-size:100px;}</a:t>
            </a:r>
          </a:p>
          <a:p>
            <a:pPr marL="0" indent="0" fontAlgn="auto">
              <a:spcAft>
                <a:spcPts val="0"/>
              </a:spcAft>
              <a:buFont typeface="Arial" pitchFamily="34" charset="0"/>
              <a:buNone/>
              <a:defRPr/>
            </a:pPr>
            <a:r>
              <a:rPr lang="fr-FR" sz="2000" dirty="0"/>
              <a:t>#carre1, #carre2, </a:t>
            </a:r>
            <a:r>
              <a:rPr lang="fr-FR" sz="2000" dirty="0" smtClean="0"/>
              <a:t>#</a:t>
            </a:r>
            <a:r>
              <a:rPr lang="fr-FR" sz="2000" dirty="0"/>
              <a:t>carre4 {</a:t>
            </a:r>
            <a:r>
              <a:rPr lang="fr-FR" sz="2000" dirty="0" err="1"/>
              <a:t>position:absolute</a:t>
            </a:r>
            <a:r>
              <a:rPr lang="fr-FR" sz="2000" dirty="0"/>
              <a:t>;}</a:t>
            </a:r>
          </a:p>
          <a:p>
            <a:pPr marL="0" indent="0" fontAlgn="auto">
              <a:spcAft>
                <a:spcPts val="0"/>
              </a:spcAft>
              <a:buFont typeface="Arial" pitchFamily="34" charset="0"/>
              <a:buNone/>
              <a:defRPr/>
            </a:pPr>
            <a:r>
              <a:rPr lang="fr-FR" sz="2000" dirty="0"/>
              <a:t>#carre1 {top:50px;left:50px;background-color:lime; z-index:6;}</a:t>
            </a:r>
          </a:p>
          <a:p>
            <a:pPr marL="0" indent="0" fontAlgn="auto">
              <a:spcAft>
                <a:spcPts val="0"/>
              </a:spcAft>
              <a:buFont typeface="Arial" pitchFamily="34" charset="0"/>
              <a:buNone/>
              <a:defRPr/>
            </a:pPr>
            <a:r>
              <a:rPr lang="fr-FR" sz="2000" dirty="0"/>
              <a:t>#carre2 {top:70px;left:70px;background-color:blue; </a:t>
            </a:r>
            <a:r>
              <a:rPr lang="fr-FR" sz="2000" dirty="0" smtClean="0"/>
              <a:t>z-index:8;}</a:t>
            </a:r>
            <a:endParaRPr lang="fr-FR" sz="2000" dirty="0"/>
          </a:p>
          <a:p>
            <a:pPr marL="0" indent="0" fontAlgn="auto">
              <a:spcAft>
                <a:spcPts val="0"/>
              </a:spcAft>
              <a:buFont typeface="Arial" pitchFamily="34" charset="0"/>
              <a:buNone/>
              <a:defRPr/>
            </a:pPr>
            <a:r>
              <a:rPr lang="fr-FR" sz="2000" dirty="0"/>
              <a:t>#carre3 {top:30px;left:30px;background-color:orange; </a:t>
            </a:r>
            <a:r>
              <a:rPr lang="fr-FR" sz="2000" dirty="0" smtClean="0"/>
              <a:t>z-index:4;}</a:t>
            </a:r>
            <a:endParaRPr lang="fr-FR" sz="2000" dirty="0"/>
          </a:p>
          <a:p>
            <a:pPr marL="0" indent="0" fontAlgn="auto">
              <a:spcAft>
                <a:spcPts val="0"/>
              </a:spcAft>
              <a:buFont typeface="Arial" pitchFamily="34" charset="0"/>
              <a:buNone/>
              <a:defRPr/>
            </a:pPr>
            <a:r>
              <a:rPr lang="fr-FR" sz="2000" dirty="0"/>
              <a:t>#carre4 {top:10px;left:10px;background-color:grey; </a:t>
            </a:r>
            <a:r>
              <a:rPr lang="fr-FR" sz="2000" dirty="0" smtClean="0"/>
              <a:t>z-index:2;}</a:t>
            </a:r>
            <a:endParaRPr lang="fr-FR" sz="2000" dirty="0"/>
          </a:p>
          <a:p>
            <a:pPr marL="0" indent="0" fontAlgn="auto">
              <a:spcAft>
                <a:spcPts val="0"/>
              </a:spcAft>
              <a:buFont typeface="Arial" pitchFamily="34" charset="0"/>
              <a:buNone/>
              <a:defRPr/>
            </a:pPr>
            <a:r>
              <a:rPr lang="fr-FR" sz="2000" dirty="0"/>
              <a:t>&lt;/style&gt;</a:t>
            </a:r>
          </a:p>
          <a:p>
            <a:pPr marL="0" indent="0" fontAlgn="auto">
              <a:spcAft>
                <a:spcPts val="0"/>
              </a:spcAft>
              <a:buFont typeface="Arial" pitchFamily="34" charset="0"/>
              <a:buNone/>
              <a:defRPr/>
            </a:pPr>
            <a:r>
              <a:rPr lang="fr-FR" sz="2000" dirty="0"/>
              <a:t>&lt;/</a:t>
            </a:r>
            <a:r>
              <a:rPr lang="fr-FR" sz="2000" dirty="0" err="1"/>
              <a:t>head</a:t>
            </a:r>
            <a:r>
              <a:rPr lang="fr-FR" sz="2000" dirty="0"/>
              <a:t>&gt;</a:t>
            </a:r>
          </a:p>
          <a:p>
            <a:pPr marL="0" indent="0" fontAlgn="auto">
              <a:spcAft>
                <a:spcPts val="0"/>
              </a:spcAft>
              <a:buFont typeface="Arial" pitchFamily="34" charset="0"/>
              <a:buNone/>
              <a:defRPr/>
            </a:pPr>
            <a:r>
              <a:rPr lang="fr-FR" sz="2000" dirty="0"/>
              <a:t>&lt;body&gt;</a:t>
            </a:r>
          </a:p>
          <a:p>
            <a:pPr marL="0" indent="0" fontAlgn="auto">
              <a:spcAft>
                <a:spcPts val="0"/>
              </a:spcAft>
              <a:buFont typeface="Arial" pitchFamily="34" charset="0"/>
              <a:buNone/>
              <a:defRPr/>
            </a:pPr>
            <a:r>
              <a:rPr lang="fr-FR" sz="2000" dirty="0"/>
              <a:t>&lt;div id="carre1"&gt;1&lt;/div&gt;</a:t>
            </a:r>
          </a:p>
          <a:p>
            <a:pPr marL="0" indent="0" fontAlgn="auto">
              <a:spcAft>
                <a:spcPts val="0"/>
              </a:spcAft>
              <a:buFont typeface="Arial" pitchFamily="34" charset="0"/>
              <a:buNone/>
              <a:defRPr/>
            </a:pPr>
            <a:r>
              <a:rPr lang="fr-FR" sz="2000" dirty="0"/>
              <a:t>&lt;div id="carre2"&gt;2&lt;/div&gt;</a:t>
            </a:r>
          </a:p>
          <a:p>
            <a:pPr marL="0" indent="0" fontAlgn="auto">
              <a:spcAft>
                <a:spcPts val="0"/>
              </a:spcAft>
              <a:buFont typeface="Arial" pitchFamily="34" charset="0"/>
              <a:buNone/>
              <a:defRPr/>
            </a:pPr>
            <a:r>
              <a:rPr lang="fr-FR" sz="2000" dirty="0"/>
              <a:t>&lt;div id="carre3"&gt;3&lt;/div&gt;</a:t>
            </a:r>
          </a:p>
          <a:p>
            <a:pPr marL="0" indent="0" fontAlgn="auto">
              <a:spcAft>
                <a:spcPts val="0"/>
              </a:spcAft>
              <a:buFont typeface="Arial" pitchFamily="34" charset="0"/>
              <a:buNone/>
              <a:defRPr/>
            </a:pPr>
            <a:r>
              <a:rPr lang="fr-FR" sz="2000" dirty="0"/>
              <a:t>&lt;div id="carre4"&gt;4&lt;/div&gt;</a:t>
            </a:r>
          </a:p>
          <a:p>
            <a:pPr marL="0" indent="0" fontAlgn="auto">
              <a:spcAft>
                <a:spcPts val="0"/>
              </a:spcAft>
              <a:buFont typeface="Arial" pitchFamily="34" charset="0"/>
              <a:buNone/>
              <a:defRPr/>
            </a:pPr>
            <a:r>
              <a:rPr lang="fr-FR" sz="2000" dirty="0"/>
              <a:t>&lt;/body&gt;</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Les propriété CSS </a:t>
            </a:r>
            <a:r>
              <a:rPr lang="fr-FR" sz="3200" b="1" dirty="0" smtClean="0">
                <a:solidFill>
                  <a:schemeClr val="accent2">
                    <a:lumMod val="75000"/>
                  </a:schemeClr>
                </a:solidFill>
              </a:rPr>
              <a:t>'z-index'</a:t>
            </a:r>
            <a:endParaRPr lang="fr-FR" sz="3200" b="1" dirty="0">
              <a:solidFill>
                <a:schemeClr val="accent2">
                  <a:lumMod val="75000"/>
                </a:scheme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861048"/>
            <a:ext cx="294322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7697398"/>
      </p:ext>
    </p:extLst>
  </p:cSld>
  <p:clrMapOvr>
    <a:masterClrMapping/>
  </p:clrMapOvr>
  <p:transition spd="slow">
    <p:wipe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11560" y="1403648"/>
            <a:ext cx="8424936" cy="5121696"/>
          </a:xfrm>
        </p:spPr>
        <p:txBody>
          <a:bodyPr>
            <a:normAutofit/>
          </a:bodyPr>
          <a:lstStyle/>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&lt;!DOCTYPE html&gt;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&lt;html lang="fr"&gt;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a:t>
            </a:r>
            <a:r>
              <a:rPr lang="it-IT" sz="1400" b="1" dirty="0" smtClean="0">
                <a:latin typeface="Courier New" panose="02070309020205020404" pitchFamily="49" charset="0"/>
                <a:cs typeface="Courier New" panose="02070309020205020404" pitchFamily="49" charset="0"/>
              </a:rPr>
              <a:t>title&gt;MENU VERTICAL&lt;/</a:t>
            </a:r>
            <a:r>
              <a:rPr lang="it-IT" sz="1400" b="1" dirty="0">
                <a:latin typeface="Courier New" panose="02070309020205020404" pitchFamily="49" charset="0"/>
                <a:cs typeface="Courier New" panose="02070309020205020404" pitchFamily="49" charset="0"/>
              </a:rPr>
              <a:t>title&gt;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&lt;meta charset="UTF-8"&gt;</a:t>
            </a:r>
            <a:endParaRPr lang="it-IT" sz="14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1400" b="1" dirty="0">
                <a:latin typeface="Courier New" panose="02070309020205020404" pitchFamily="49" charset="0"/>
                <a:cs typeface="Courier New" panose="02070309020205020404" pitchFamily="49" charset="0"/>
              </a:rPr>
              <a:t>&lt;style type="text/</a:t>
            </a:r>
            <a:r>
              <a:rPr lang="en-US" sz="1400" b="1" dirty="0" err="1">
                <a:latin typeface="Courier New" panose="02070309020205020404" pitchFamily="49" charset="0"/>
                <a:cs typeface="Courier New" panose="02070309020205020404" pitchFamily="49" charset="0"/>
              </a:rPr>
              <a:t>css</a:t>
            </a:r>
            <a:r>
              <a:rPr lang="en-US"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&lt;body&gt;</a:t>
            </a:r>
            <a:endParaRPr lang="it-IT" sz="14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it-IT" sz="1400" b="1" dirty="0" smtClean="0">
                <a:solidFill>
                  <a:srgbClr val="C00000"/>
                </a:solidFill>
                <a:latin typeface="Courier New" panose="02070309020205020404" pitchFamily="49" charset="0"/>
                <a:cs typeface="Courier New" panose="02070309020205020404" pitchFamily="49" charset="0"/>
              </a:rPr>
              <a:t>&lt;</a:t>
            </a:r>
            <a:r>
              <a:rPr lang="it-IT" sz="1400" b="1" dirty="0">
                <a:solidFill>
                  <a:srgbClr val="C00000"/>
                </a:solidFill>
                <a:latin typeface="Courier New" panose="02070309020205020404" pitchFamily="49" charset="0"/>
                <a:cs typeface="Courier New" panose="02070309020205020404" pitchFamily="49" charset="0"/>
              </a:rPr>
              <a:t>ul id="menu"&gt;</a:t>
            </a:r>
          </a:p>
          <a:p>
            <a:pPr marL="0" indent="0" fontAlgn="auto">
              <a:spcAft>
                <a:spcPts val="0"/>
              </a:spcAft>
              <a:buFont typeface="Arial" pitchFamily="34" charset="0"/>
              <a:buNone/>
              <a:defRPr/>
            </a:pPr>
            <a:r>
              <a:rPr lang="it-IT" sz="1400" b="1" dirty="0" smtClean="0">
                <a:solidFill>
                  <a:srgbClr val="C00000"/>
                </a:solidFill>
                <a:latin typeface="Courier New" panose="02070309020205020404" pitchFamily="49" charset="0"/>
                <a:cs typeface="Courier New" panose="02070309020205020404" pitchFamily="49" charset="0"/>
              </a:rPr>
              <a:t>  &lt;</a:t>
            </a:r>
            <a:r>
              <a:rPr lang="it-IT" sz="1400" b="1" dirty="0">
                <a:solidFill>
                  <a:srgbClr val="C00000"/>
                </a:solidFill>
                <a:latin typeface="Courier New" panose="02070309020205020404" pitchFamily="49" charset="0"/>
                <a:cs typeface="Courier New" panose="02070309020205020404" pitchFamily="49" charset="0"/>
              </a:rPr>
              <a:t>li&gt;&lt;a </a:t>
            </a:r>
            <a:r>
              <a:rPr lang="it-IT" sz="1400" b="1" dirty="0" smtClean="0">
                <a:solidFill>
                  <a:srgbClr val="C00000"/>
                </a:solidFill>
                <a:latin typeface="Courier New" panose="02070309020205020404" pitchFamily="49" charset="0"/>
                <a:cs typeface="Courier New" panose="02070309020205020404" pitchFamily="49" charset="0"/>
              </a:rPr>
              <a:t>href="http</a:t>
            </a:r>
            <a:r>
              <a:rPr lang="it-IT" sz="1400" b="1" dirty="0">
                <a:solidFill>
                  <a:srgbClr val="C00000"/>
                </a:solidFill>
                <a:latin typeface="Courier New" panose="02070309020205020404" pitchFamily="49" charset="0"/>
                <a:cs typeface="Courier New" panose="02070309020205020404" pitchFamily="49" charset="0"/>
              </a:rPr>
              <a:t>://</a:t>
            </a:r>
            <a:r>
              <a:rPr lang="it-IT" sz="1400" b="1" dirty="0" smtClean="0">
                <a:solidFill>
                  <a:srgbClr val="C00000"/>
                </a:solidFill>
                <a:latin typeface="Courier New" panose="02070309020205020404" pitchFamily="49" charset="0"/>
                <a:cs typeface="Courier New" panose="02070309020205020404" pitchFamily="49" charset="0"/>
              </a:rPr>
              <a:t>www.google.fr" title</a:t>
            </a:r>
            <a:r>
              <a:rPr lang="it-IT" sz="1400" b="1" dirty="0">
                <a:solidFill>
                  <a:srgbClr val="C00000"/>
                </a:solidFill>
                <a:latin typeface="Courier New" panose="02070309020205020404" pitchFamily="49" charset="0"/>
                <a:cs typeface="Courier New" panose="02070309020205020404" pitchFamily="49" charset="0"/>
              </a:rPr>
              <a:t>="Google"&gt;Google&lt;/a&gt;&lt;/li&gt;</a:t>
            </a:r>
          </a:p>
          <a:p>
            <a:pPr marL="0" indent="0" fontAlgn="auto">
              <a:spcAft>
                <a:spcPts val="0"/>
              </a:spcAft>
              <a:buFont typeface="Arial" pitchFamily="34" charset="0"/>
              <a:buNone/>
              <a:defRPr/>
            </a:pPr>
            <a:r>
              <a:rPr lang="it-IT" sz="1400" b="1" dirty="0" smtClean="0">
                <a:solidFill>
                  <a:srgbClr val="C00000"/>
                </a:solidFill>
                <a:latin typeface="Courier New" panose="02070309020205020404" pitchFamily="49" charset="0"/>
                <a:cs typeface="Courier New" panose="02070309020205020404" pitchFamily="49" charset="0"/>
              </a:rPr>
              <a:t>  &lt;</a:t>
            </a:r>
            <a:r>
              <a:rPr lang="it-IT" sz="1400" b="1" dirty="0">
                <a:solidFill>
                  <a:srgbClr val="C00000"/>
                </a:solidFill>
                <a:latin typeface="Courier New" panose="02070309020205020404" pitchFamily="49" charset="0"/>
                <a:cs typeface="Courier New" panose="02070309020205020404" pitchFamily="49" charset="0"/>
              </a:rPr>
              <a:t>li&gt;&lt;a href="http://fr.yahoo.com" title="Yahoo"&gt;Yahoo&lt;/a&gt;&lt;/li&gt;</a:t>
            </a:r>
          </a:p>
          <a:p>
            <a:pPr marL="0" indent="0" fontAlgn="auto">
              <a:spcAft>
                <a:spcPts val="0"/>
              </a:spcAft>
              <a:buFont typeface="Arial" pitchFamily="34" charset="0"/>
              <a:buNone/>
              <a:defRPr/>
            </a:pPr>
            <a:r>
              <a:rPr lang="it-IT" sz="1400" b="1" dirty="0" smtClean="0">
                <a:solidFill>
                  <a:srgbClr val="C00000"/>
                </a:solidFill>
                <a:latin typeface="Courier New" panose="02070309020205020404" pitchFamily="49" charset="0"/>
                <a:cs typeface="Courier New" panose="02070309020205020404" pitchFamily="49" charset="0"/>
              </a:rPr>
              <a:t>  &lt;</a:t>
            </a:r>
            <a:r>
              <a:rPr lang="it-IT" sz="1400" b="1" dirty="0">
                <a:solidFill>
                  <a:srgbClr val="C00000"/>
                </a:solidFill>
                <a:latin typeface="Courier New" panose="02070309020205020404" pitchFamily="49" charset="0"/>
                <a:cs typeface="Courier New" panose="02070309020205020404" pitchFamily="49" charset="0"/>
              </a:rPr>
              <a:t>li&gt;&lt;a href="http://www.bing.com" title="Bing"&gt;Bing&lt;/a&gt;&lt;/li&gt;</a:t>
            </a:r>
          </a:p>
          <a:p>
            <a:pPr marL="0" indent="0" fontAlgn="auto">
              <a:spcAft>
                <a:spcPts val="0"/>
              </a:spcAft>
              <a:buFont typeface="Arial" pitchFamily="34" charset="0"/>
              <a:buNone/>
              <a:defRPr/>
            </a:pPr>
            <a:r>
              <a:rPr lang="it-IT" sz="1400" b="1" dirty="0" smtClean="0">
                <a:solidFill>
                  <a:srgbClr val="C00000"/>
                </a:solidFill>
                <a:latin typeface="Courier New" panose="02070309020205020404" pitchFamily="49" charset="0"/>
                <a:cs typeface="Courier New" panose="02070309020205020404" pitchFamily="49" charset="0"/>
              </a:rPr>
              <a:t>  &lt;</a:t>
            </a:r>
            <a:r>
              <a:rPr lang="it-IT" sz="1400" b="1" dirty="0">
                <a:solidFill>
                  <a:srgbClr val="C00000"/>
                </a:solidFill>
                <a:latin typeface="Courier New" panose="02070309020205020404" pitchFamily="49" charset="0"/>
                <a:cs typeface="Courier New" panose="02070309020205020404" pitchFamily="49" charset="0"/>
              </a:rPr>
              <a:t>li&gt;&lt;a href="http://www.w3.org/TR/CSS21/" title="W3C CSS 2.1"&gt;W3C </a:t>
            </a:r>
            <a:r>
              <a:rPr lang="it-IT" sz="1400" b="1" dirty="0" smtClean="0">
                <a:solidFill>
                  <a:srgbClr val="C00000"/>
                </a:solidFill>
                <a:latin typeface="Courier New" panose="02070309020205020404" pitchFamily="49" charset="0"/>
                <a:cs typeface="Courier New" panose="02070309020205020404" pitchFamily="49" charset="0"/>
              </a:rPr>
              <a:t>	CSS</a:t>
            </a:r>
            <a:r>
              <a:rPr lang="it-IT" sz="1400" b="1" dirty="0">
                <a:solidFill>
                  <a:srgbClr val="C00000"/>
                </a:solidFill>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it-IT" sz="1400" b="1" dirty="0">
                <a:solidFill>
                  <a:srgbClr val="C00000"/>
                </a:solidFill>
                <a:latin typeface="Courier New" panose="02070309020205020404" pitchFamily="49" charset="0"/>
                <a:cs typeface="Courier New" panose="02070309020205020404" pitchFamily="49" charset="0"/>
              </a:rPr>
              <a:t>&lt;/ul</a:t>
            </a:r>
            <a:r>
              <a:rPr lang="it-IT" sz="1400" b="1" dirty="0" smtClean="0">
                <a:solidFill>
                  <a:srgbClr val="C00000"/>
                </a:solidFill>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&lt;/html&gt;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vertical</a:t>
            </a:r>
            <a:endParaRPr lang="fr-FR" sz="3200" b="1" dirty="0">
              <a:solidFill>
                <a:schemeClr val="accent2">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16632"/>
            <a:ext cx="11525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672877" y="913041"/>
            <a:ext cx="302433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menu_vertical0.html</a:t>
            </a:r>
            <a:endParaRPr lang="fr-FR" dirty="0"/>
          </a:p>
        </p:txBody>
      </p:sp>
    </p:spTree>
    <p:extLst>
      <p:ext uri="{BB962C8B-B14F-4D97-AF65-F5344CB8AC3E}">
        <p14:creationId xmlns:p14="http://schemas.microsoft.com/office/powerpoint/2010/main" val="1660447215"/>
      </p:ext>
    </p:extLst>
  </p:cSld>
  <p:clrMapOvr>
    <a:masterClrMapping/>
  </p:clrMapOvr>
  <p:transition spd="slow">
    <p:wipe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24744"/>
            <a:ext cx="8077200" cy="5121696"/>
          </a:xfrm>
        </p:spPr>
        <p:txBody>
          <a:bodyPr>
            <a:normAutofit/>
          </a:bodyPr>
          <a:lstStyle/>
          <a:p>
            <a:pPr marL="0" indent="0" fontAlgn="auto">
              <a:spcAft>
                <a:spcPts val="0"/>
              </a:spcAft>
              <a:buFont typeface="Arial" pitchFamily="34" charset="0"/>
              <a:buNone/>
              <a:defRPr/>
            </a:pPr>
            <a:r>
              <a:rPr lang="fr-FR" sz="1400" dirty="0"/>
              <a:t>On va limiter la largeur du menu à une valeur donnée (200px), supprimer les marges et </a:t>
            </a:r>
            <a:r>
              <a:rPr lang="fr-FR" sz="1400" dirty="0" err="1"/>
              <a:t>padding</a:t>
            </a:r>
            <a:r>
              <a:rPr lang="fr-FR" sz="1400" dirty="0"/>
              <a:t> par défaut ainsi que la puce des éléments:</a:t>
            </a:r>
            <a:endParaRPr lang="en-US" sz="1400" dirty="0" smtClean="0"/>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a:t>
            </a:r>
            <a:r>
              <a:rPr lang="en-US" sz="1400" b="1" dirty="0">
                <a:latin typeface="Courier New" panose="02070309020205020404" pitchFamily="49" charset="0"/>
                <a:cs typeface="Courier New" panose="02070309020205020404" pitchFamily="49" charset="0"/>
              </a:rPr>
              <a:t>style type="text/</a:t>
            </a:r>
            <a:r>
              <a:rPr lang="en-US" sz="1400" b="1" dirty="0" err="1">
                <a:latin typeface="Courier New" panose="02070309020205020404" pitchFamily="49" charset="0"/>
                <a:cs typeface="Courier New" panose="02070309020205020404" pitchFamily="49" charset="0"/>
              </a:rPr>
              <a:t>css</a:t>
            </a:r>
            <a:r>
              <a:rPr lang="en-US"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width: 200px;</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list-style: none;</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margin: 0;</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padding: 0;</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a:latin typeface="Courier New" panose="02070309020205020404" pitchFamily="49" charset="0"/>
                <a:cs typeface="Courier New" panose="02070309020205020404" pitchFamily="49" charset="0"/>
              </a:rPr>
              <a:t> id="menu"&gt;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="http://www.google.fr" title="Google"&gt;Google&lt;/a&gt;&lt;/li&gt;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="http://fr.yahoo.com" title="Yahoo"&gt;Yahoo&lt;/a&gt;&lt;/li&gt;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="http://www.bing.com" title="Bing"&gt;Bing&lt;/a&gt;&lt;/li&gt;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="http://www.w3.org/TR/CSS21/" title="W3C CSS 2.1"&gt;W3C </a:t>
            </a:r>
            <a:r>
              <a:rPr lang="en-US" sz="1400" b="1" dirty="0" smtClean="0">
                <a:latin typeface="Courier New" panose="02070309020205020404" pitchFamily="49" charset="0"/>
                <a:cs typeface="Courier New" panose="02070309020205020404" pitchFamily="49" charset="0"/>
              </a:rPr>
              <a:t>	CSS</a:t>
            </a:r>
            <a:r>
              <a:rPr lang="en-US" sz="1400" b="1" dirty="0">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&lt;/body&gt;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vertical</a:t>
            </a:r>
            <a:endParaRPr lang="fr-FR" sz="3200" b="1" dirty="0">
              <a:solidFill>
                <a:schemeClr val="accent2">
                  <a:lumMod val="75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64443"/>
            <a:ext cx="11144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096233"/>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normAutofit lnSpcReduction="10000"/>
          </a:bodyPr>
          <a:lstStyle/>
          <a:p>
            <a:pPr marL="0" indent="0" fontAlgn="auto">
              <a:spcAft>
                <a:spcPts val="0"/>
              </a:spcAft>
              <a:buFont typeface="Arial" pitchFamily="34" charset="0"/>
              <a:buNone/>
              <a:defRPr/>
            </a:pPr>
            <a:r>
              <a:rPr sz="2000" dirty="0" err="1" smtClean="0"/>
              <a:t>Cascading</a:t>
            </a:r>
            <a:r>
              <a:rPr sz="2000" dirty="0" smtClean="0"/>
              <a:t> Style </a:t>
            </a:r>
            <a:r>
              <a:rPr sz="2000" dirty="0" err="1" smtClean="0"/>
              <a:t>Sheet</a:t>
            </a:r>
            <a:r>
              <a:rPr sz="2000" dirty="0" smtClean="0"/>
              <a:t> : explication de </a:t>
            </a:r>
            <a:r>
              <a:rPr sz="2000" dirty="0" err="1" smtClean="0"/>
              <a:t>Cascading</a:t>
            </a:r>
            <a:endParaRPr sz="2000" dirty="0" smtClean="0"/>
          </a:p>
          <a:p>
            <a:pPr marL="457200" indent="-457200" fontAlgn="auto">
              <a:spcAft>
                <a:spcPts val="0"/>
              </a:spcAft>
              <a:buFont typeface="+mj-lt"/>
              <a:buAutoNum type="arabicPeriod"/>
              <a:defRPr/>
            </a:pPr>
            <a:r>
              <a:rPr lang="fr-FR" sz="2000" dirty="0" smtClean="0"/>
              <a:t>Les feuilles de style sont interprétées par le navigateur dans l'ordre où elles apparaissent.</a:t>
            </a:r>
          </a:p>
          <a:p>
            <a:pPr marL="457200" indent="-457200" fontAlgn="auto">
              <a:spcAft>
                <a:spcPts val="0"/>
              </a:spcAft>
              <a:buFont typeface="+mj-lt"/>
              <a:buAutoNum type="arabicPeriod"/>
              <a:defRPr/>
            </a:pPr>
            <a:r>
              <a:rPr lang="fr-FR" sz="2000" dirty="0" smtClean="0"/>
              <a:t>La description d'un style peut apparaître plusieurs fois dans la feuille de styles. Les attributs sont enregistrés par le navigateur dans le style indiqué.</a:t>
            </a:r>
          </a:p>
          <a:p>
            <a:pPr marL="457200" indent="-457200" fontAlgn="auto">
              <a:spcAft>
                <a:spcPts val="0"/>
              </a:spcAft>
              <a:buFont typeface="+mj-lt"/>
              <a:buAutoNum type="arabicPeriod"/>
              <a:defRPr/>
            </a:pPr>
            <a:r>
              <a:rPr lang="fr-FR" sz="2000" dirty="0" smtClean="0"/>
              <a:t>Dans le cas où le même attribut apparaît plusieurs fois, c'est la dernière spécification correcte lue qui est enregistré par le navigateur.</a:t>
            </a:r>
          </a:p>
          <a:p>
            <a:pPr marL="0" indent="0" fontAlgn="auto">
              <a:spcAft>
                <a:spcPts val="0"/>
              </a:spcAft>
              <a:buFont typeface="Arial" pitchFamily="34" charset="0"/>
              <a:buNone/>
              <a:defRPr/>
            </a:pPr>
            <a:r>
              <a:rPr lang="fr-FR" sz="2000" dirty="0" smtClean="0"/>
              <a:t>.texte1 {</a:t>
            </a:r>
            <a:r>
              <a:rPr lang="fr-FR" sz="2000" b="1" dirty="0" err="1" smtClean="0">
                <a:solidFill>
                  <a:schemeClr val="accent2">
                    <a:lumMod val="75000"/>
                  </a:schemeClr>
                </a:solidFill>
              </a:rPr>
              <a:t>color</a:t>
            </a:r>
            <a:r>
              <a:rPr lang="fr-FR" sz="2000" dirty="0" err="1" smtClean="0"/>
              <a:t>:red</a:t>
            </a:r>
            <a:r>
              <a:rPr lang="fr-FR" sz="2000" dirty="0"/>
              <a:t>}</a:t>
            </a:r>
            <a:endParaRPr lang="fr-FR" sz="2000" dirty="0" smtClean="0"/>
          </a:p>
          <a:p>
            <a:pPr marL="0" indent="0" fontAlgn="auto">
              <a:spcAft>
                <a:spcPts val="0"/>
              </a:spcAft>
              <a:buFont typeface="Arial" pitchFamily="34" charset="0"/>
              <a:buNone/>
              <a:defRPr/>
            </a:pPr>
            <a:r>
              <a:rPr lang="fr-FR" sz="2000" dirty="0" smtClean="0"/>
              <a:t>.....</a:t>
            </a:r>
          </a:p>
          <a:p>
            <a:pPr marL="0" indent="0" fontAlgn="auto">
              <a:spcAft>
                <a:spcPts val="0"/>
              </a:spcAft>
              <a:buFont typeface="Arial" pitchFamily="34" charset="0"/>
              <a:buNone/>
              <a:defRPr/>
            </a:pPr>
            <a:r>
              <a:rPr lang="fr-FR" sz="2000" dirty="0" smtClean="0"/>
              <a:t>.texte1 {</a:t>
            </a:r>
            <a:r>
              <a:rPr lang="fr-FR" sz="2000" b="1" dirty="0" err="1">
                <a:solidFill>
                  <a:schemeClr val="accent2">
                    <a:lumMod val="75000"/>
                  </a:schemeClr>
                </a:solidFill>
              </a:rPr>
              <a:t>text-align</a:t>
            </a:r>
            <a:r>
              <a:rPr lang="fr-FR" sz="2000" dirty="0" err="1" smtClean="0"/>
              <a:t>:center;</a:t>
            </a:r>
            <a:r>
              <a:rPr lang="fr-FR" sz="2000" b="1" dirty="0" err="1">
                <a:solidFill>
                  <a:schemeClr val="accent2">
                    <a:lumMod val="75000"/>
                  </a:schemeClr>
                </a:solidFill>
              </a:rPr>
              <a:t>color</a:t>
            </a:r>
            <a:r>
              <a:rPr lang="fr-FR" sz="2000" dirty="0" err="1" smtClean="0"/>
              <a:t>:blue</a:t>
            </a:r>
            <a:r>
              <a:rPr lang="fr-FR" sz="2000" dirty="0" smtClean="0"/>
              <a:t>}</a:t>
            </a:r>
          </a:p>
          <a:p>
            <a:pPr marL="0" indent="0" fontAlgn="auto">
              <a:spcAft>
                <a:spcPts val="0"/>
              </a:spcAft>
              <a:buFont typeface="Arial" pitchFamily="34" charset="0"/>
              <a:buNone/>
              <a:defRPr/>
            </a:pPr>
            <a:r>
              <a:rPr lang="fr-FR" sz="2000" dirty="0" smtClean="0"/>
              <a:t>Le navigateur enregistre que le style .texte1 </a:t>
            </a:r>
            <a:r>
              <a:rPr lang="fr-FR" sz="2000" u="sng" dirty="0" smtClean="0"/>
              <a:t>centre et colorise en bleu</a:t>
            </a:r>
            <a:r>
              <a:rPr lang="fr-FR" sz="2000" dirty="0" smtClean="0"/>
              <a:t> le contenu stylisé.</a:t>
            </a:r>
            <a:endParaRPr sz="2000" dirty="0" smtClean="0"/>
          </a:p>
        </p:txBody>
      </p:sp>
    </p:spTree>
    <p:extLst>
      <p:ext uri="{BB962C8B-B14F-4D97-AF65-F5344CB8AC3E}">
        <p14:creationId xmlns:p14="http://schemas.microsoft.com/office/powerpoint/2010/main" val="737849052"/>
      </p:ext>
    </p:extLst>
  </p:cSld>
  <p:clrMapOvr>
    <a:masterClrMapping/>
  </p:clrMapOvr>
  <p:transition spd="slow">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24744"/>
            <a:ext cx="8077200" cy="5328592"/>
          </a:xfrm>
        </p:spPr>
        <p:txBody>
          <a:bodyPr>
            <a:normAutofit lnSpcReduction="10000"/>
          </a:bodyPr>
          <a:lstStyle/>
          <a:p>
            <a:pPr marL="0" indent="0" fontAlgn="auto">
              <a:spcAft>
                <a:spcPts val="0"/>
              </a:spcAft>
              <a:buFont typeface="Arial" pitchFamily="34" charset="0"/>
              <a:buNone/>
              <a:defRPr/>
            </a:pPr>
            <a:r>
              <a:rPr lang="fr-FR" sz="1400" dirty="0"/>
              <a:t>On va donner une bordure, une couleur de fond et une couleur de texte aux éléments &lt;li</a:t>
            </a:r>
            <a:r>
              <a:rPr lang="fr-FR" sz="1400" dirty="0" smtClean="0"/>
              <a:t>&gt;:</a:t>
            </a:r>
          </a:p>
          <a:p>
            <a:pPr marL="0" indent="0" fontAlgn="auto">
              <a:spcAft>
                <a:spcPts val="0"/>
              </a:spcAft>
              <a:buFont typeface="Arial" pitchFamily="34" charset="0"/>
              <a:buNone/>
              <a:defRPr/>
            </a:pPr>
            <a:endParaRPr lang="en-US" sz="1400" dirty="0" smtClean="0"/>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a:t>
            </a:r>
            <a:r>
              <a:rPr lang="en-US" sz="1400" b="1" dirty="0">
                <a:latin typeface="Courier New" panose="02070309020205020404" pitchFamily="49" charset="0"/>
                <a:cs typeface="Courier New" panose="02070309020205020404" pitchFamily="49" charset="0"/>
              </a:rPr>
              <a:t>style type="text/</a:t>
            </a:r>
            <a:r>
              <a:rPr lang="en-US" sz="1400" b="1" dirty="0" err="1">
                <a:latin typeface="Courier New" panose="02070309020205020404" pitchFamily="49" charset="0"/>
                <a:cs typeface="Courier New" panose="02070309020205020404" pitchFamily="49" charset="0"/>
              </a:rPr>
              <a:t>css</a:t>
            </a:r>
            <a:r>
              <a:rPr lang="en-US"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width: 200px;</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list-style: none;</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margin: 0;</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padding: 0;</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1400" b="1" dirty="0" smtClean="0">
                <a:solidFill>
                  <a:srgbClr val="C00000"/>
                </a:solidFill>
                <a:latin typeface="Courier New" panose="02070309020205020404" pitchFamily="49" charset="0"/>
                <a:cs typeface="Courier New" panose="02070309020205020404" pitchFamily="49" charset="0"/>
              </a:rPr>
              <a:t>#menu </a:t>
            </a:r>
            <a:r>
              <a:rPr lang="en-US" sz="1400" b="1" dirty="0">
                <a:solidFill>
                  <a:srgbClr val="C00000"/>
                </a:solidFill>
                <a:latin typeface="Courier New" panose="02070309020205020404" pitchFamily="49" charset="0"/>
                <a:cs typeface="Courier New" panose="02070309020205020404" pitchFamily="49" charset="0"/>
              </a:rPr>
              <a:t>li { background: </a:t>
            </a:r>
            <a:r>
              <a:rPr lang="en-US" sz="1400" b="1" dirty="0" smtClean="0">
                <a:solidFill>
                  <a:srgbClr val="C00000"/>
                </a:solidFill>
                <a:latin typeface="Courier New" panose="02070309020205020404" pitchFamily="49" charset="0"/>
                <a:cs typeface="Courier New" panose="02070309020205020404" pitchFamily="49" charset="0"/>
              </a:rPr>
              <a:t>orange </a:t>
            </a:r>
            <a:r>
              <a:rPr lang="en-US" sz="1400" b="1" dirty="0">
                <a:solidFill>
                  <a:srgbClr val="C00000"/>
                </a:solidFill>
                <a:latin typeface="Courier New" panose="02070309020205020404" pitchFamily="49" charset="0"/>
                <a:cs typeface="Courier New" panose="02070309020205020404" pitchFamily="49" charset="0"/>
              </a:rPr>
              <a:t>; color: #</a:t>
            </a:r>
            <a:r>
              <a:rPr lang="en-US" sz="1400" b="1" dirty="0" err="1">
                <a:solidFill>
                  <a:srgbClr val="C00000"/>
                </a:solidFill>
                <a:latin typeface="Courier New" panose="02070309020205020404" pitchFamily="49" charset="0"/>
                <a:cs typeface="Courier New" panose="02070309020205020404" pitchFamily="49" charset="0"/>
              </a:rPr>
              <a:t>fff</a:t>
            </a:r>
            <a:r>
              <a:rPr lang="en-US" sz="1400" b="1" dirty="0">
                <a:solidFill>
                  <a:srgbClr val="C00000"/>
                </a:solidFill>
                <a:latin typeface="Courier New" panose="02070309020205020404" pitchFamily="49" charset="0"/>
                <a:cs typeface="Courier New" panose="02070309020205020404" pitchFamily="49" charset="0"/>
              </a:rPr>
              <a:t> ; border: 1px solid #600 ; margin-bottom: 1px ; </a:t>
            </a:r>
            <a:r>
              <a:rPr lang="en-US" sz="1400" b="1" dirty="0" smtClean="0">
                <a:solidFill>
                  <a:srgbClr val="C00000"/>
                </a:solidFill>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a:t>
            </a:r>
            <a:r>
              <a:rPr lang="en-US" sz="1400" b="1" dirty="0">
                <a:latin typeface="Courier New" panose="02070309020205020404" pitchFamily="49" charset="0"/>
                <a:cs typeface="Courier New" panose="02070309020205020404" pitchFamily="49" charset="0"/>
              </a:rPr>
              <a:t>style&gt;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a:latin typeface="Courier New" panose="02070309020205020404" pitchFamily="49" charset="0"/>
                <a:cs typeface="Courier New" panose="02070309020205020404" pitchFamily="49" charset="0"/>
              </a:rPr>
              <a:t> id="menu"&gt;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="http://www.google.fr" title="Google"&gt;Google&lt;/a&gt;&lt;/li&gt;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="http://fr.yahoo.com" title="Yahoo"&gt;Yahoo&lt;/a&gt;&lt;/li&gt;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="http://www.bing.com" title="Bing"&gt;Bing&lt;/a&gt;&lt;/li&gt;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="http://www.w3.org/TR/CSS21/" title="W3C CSS 2.1"&gt;W3C </a:t>
            </a:r>
            <a:r>
              <a:rPr lang="en-US" sz="1400" b="1" dirty="0" smtClean="0">
                <a:latin typeface="Courier New" panose="02070309020205020404" pitchFamily="49" charset="0"/>
                <a:cs typeface="Courier New" panose="02070309020205020404" pitchFamily="49" charset="0"/>
              </a:rPr>
              <a:t>	CSS</a:t>
            </a:r>
            <a:r>
              <a:rPr lang="en-US" sz="1400" b="1" dirty="0">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&lt;/body&gt;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vertical</a:t>
            </a:r>
            <a:endParaRPr lang="fr-FR" sz="3200" b="1" dirty="0">
              <a:solidFill>
                <a:schemeClr val="accent2">
                  <a:lumMod val="75000"/>
                </a:schemeClr>
              </a:solidFill>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09761"/>
            <a:ext cx="20383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878768"/>
      </p:ext>
    </p:extLst>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24744"/>
            <a:ext cx="8077200" cy="5733256"/>
          </a:xfrm>
        </p:spPr>
        <p:txBody>
          <a:bodyPr>
            <a:normAutofit/>
          </a:bodyPr>
          <a:lstStyle/>
          <a:p>
            <a:pPr marL="0" indent="0" fontAlgn="auto">
              <a:spcAft>
                <a:spcPts val="0"/>
              </a:spcAft>
              <a:buFont typeface="Arial" pitchFamily="34" charset="0"/>
              <a:buNone/>
              <a:defRPr/>
            </a:pPr>
            <a:r>
              <a:rPr lang="fr-FR" sz="1400" dirty="0"/>
              <a:t>Pour que les éléments du menu réagissent comme des boutons au </a:t>
            </a:r>
            <a:endParaRPr lang="fr-FR" sz="1400" dirty="0" smtClean="0"/>
          </a:p>
          <a:p>
            <a:pPr marL="0" indent="0" fontAlgn="auto">
              <a:spcAft>
                <a:spcPts val="0"/>
              </a:spcAft>
              <a:buFont typeface="Arial" pitchFamily="34" charset="0"/>
              <a:buNone/>
              <a:defRPr/>
            </a:pPr>
            <a:r>
              <a:rPr lang="fr-FR" sz="1400" dirty="0" smtClean="0"/>
              <a:t>passage </a:t>
            </a:r>
            <a:r>
              <a:rPr lang="fr-FR" sz="1400" dirty="0"/>
              <a:t>de la souris, il faut faire en sorte que les liens occupent tout l'espace à l'intérieur des &lt;li</a:t>
            </a:r>
            <a:r>
              <a:rPr lang="fr-FR" sz="1400" dirty="0" smtClean="0"/>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a:t>
            </a:r>
            <a:r>
              <a:rPr lang="en-US" sz="1400" b="1" dirty="0">
                <a:latin typeface="Courier New" panose="02070309020205020404" pitchFamily="49" charset="0"/>
                <a:cs typeface="Courier New" panose="02070309020205020404" pitchFamily="49" charset="0"/>
              </a:rPr>
              <a:t>style type="text/</a:t>
            </a:r>
            <a:r>
              <a:rPr lang="en-US" sz="1400" b="1" dirty="0" err="1">
                <a:latin typeface="Courier New" panose="02070309020205020404" pitchFamily="49" charset="0"/>
                <a:cs typeface="Courier New" panose="02070309020205020404" pitchFamily="49" charset="0"/>
              </a:rPr>
              <a:t>css</a:t>
            </a:r>
            <a:r>
              <a:rPr lang="en-US"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width: 200px</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list-style: none</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margin: 0</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padding: 0</a:t>
            </a:r>
            <a:r>
              <a:rPr lang="en-US" sz="1400" b="1" dirty="0" smtClean="0">
                <a:latin typeface="Courier New" panose="02070309020205020404" pitchFamily="49" charset="0"/>
                <a:cs typeface="Courier New" panose="02070309020205020404" pitchFamily="49" charset="0"/>
              </a:rPr>
              <a:t>; }</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#menu </a:t>
            </a:r>
            <a:r>
              <a:rPr lang="en-US" sz="1400" b="1" dirty="0">
                <a:latin typeface="Courier New" panose="02070309020205020404" pitchFamily="49" charset="0"/>
                <a:cs typeface="Courier New" panose="02070309020205020404" pitchFamily="49" charset="0"/>
              </a:rPr>
              <a:t>li { background: </a:t>
            </a:r>
            <a:r>
              <a:rPr lang="en-US" sz="1400" b="1" dirty="0" smtClean="0">
                <a:latin typeface="Courier New" panose="02070309020205020404" pitchFamily="49" charset="0"/>
                <a:cs typeface="Courier New" panose="02070309020205020404" pitchFamily="49" charset="0"/>
              </a:rPr>
              <a:t>orange </a:t>
            </a:r>
            <a:r>
              <a:rPr lang="en-US" sz="1400" b="1" dirty="0">
                <a:latin typeface="Courier New" panose="02070309020205020404" pitchFamily="49" charset="0"/>
                <a:cs typeface="Courier New" panose="02070309020205020404" pitchFamily="49" charset="0"/>
              </a:rPr>
              <a:t>; color: #</a:t>
            </a:r>
            <a:r>
              <a:rPr lang="en-US" sz="1400" b="1" dirty="0" err="1">
                <a:latin typeface="Courier New" panose="02070309020205020404" pitchFamily="49" charset="0"/>
                <a:cs typeface="Courier New" panose="02070309020205020404" pitchFamily="49" charset="0"/>
              </a:rPr>
              <a:t>fff</a:t>
            </a:r>
            <a:r>
              <a:rPr lang="en-US" sz="1400" b="1" dirty="0">
                <a:latin typeface="Courier New" panose="02070309020205020404" pitchFamily="49" charset="0"/>
                <a:cs typeface="Courier New" panose="02070309020205020404" pitchFamily="49" charset="0"/>
              </a:rPr>
              <a:t> ; border: 1px solid #600 ; margin-bottom: 1px ;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fr-FR" sz="1400" b="1" dirty="0" smtClean="0">
                <a:solidFill>
                  <a:srgbClr val="C00000"/>
                </a:solidFill>
                <a:latin typeface="Courier New" panose="02070309020205020404" pitchFamily="49" charset="0"/>
                <a:cs typeface="Courier New" panose="02070309020205020404" pitchFamily="49" charset="0"/>
              </a:rPr>
              <a:t>#menu </a:t>
            </a:r>
            <a:r>
              <a:rPr lang="fr-FR" sz="1400" b="1" dirty="0">
                <a:solidFill>
                  <a:srgbClr val="C00000"/>
                </a:solidFill>
                <a:latin typeface="Courier New" panose="02070309020205020404" pitchFamily="49" charset="0"/>
                <a:cs typeface="Courier New" panose="02070309020205020404" pitchFamily="49" charset="0"/>
              </a:rPr>
              <a:t>li a { display: block ; background: </a:t>
            </a:r>
            <a:r>
              <a:rPr lang="fr-FR" sz="1400" b="1" dirty="0" smtClean="0">
                <a:solidFill>
                  <a:srgbClr val="C00000"/>
                </a:solidFill>
                <a:latin typeface="Courier New" panose="02070309020205020404" pitchFamily="49" charset="0"/>
                <a:cs typeface="Courier New" panose="02070309020205020404" pitchFamily="49" charset="0"/>
              </a:rPr>
              <a:t>orange; </a:t>
            </a:r>
            <a:r>
              <a:rPr lang="fr-FR" sz="1400" b="1" dirty="0" err="1">
                <a:solidFill>
                  <a:srgbClr val="C00000"/>
                </a:solidFill>
                <a:latin typeface="Courier New" panose="02070309020205020404" pitchFamily="49" charset="0"/>
                <a:cs typeface="Courier New" panose="02070309020205020404" pitchFamily="49" charset="0"/>
              </a:rPr>
              <a:t>color</a:t>
            </a:r>
            <a:r>
              <a:rPr lang="fr-FR" sz="1400" b="1" dirty="0">
                <a:solidFill>
                  <a:srgbClr val="C00000"/>
                </a:solidFill>
                <a:latin typeface="Courier New" panose="02070309020205020404" pitchFamily="49" charset="0"/>
                <a:cs typeface="Courier New" panose="02070309020205020404" pitchFamily="49" charset="0"/>
              </a:rPr>
              <a:t>: #</a:t>
            </a:r>
            <a:r>
              <a:rPr lang="fr-FR" sz="1400" b="1" dirty="0" err="1">
                <a:solidFill>
                  <a:srgbClr val="C00000"/>
                </a:solidFill>
                <a:latin typeface="Courier New" panose="02070309020205020404" pitchFamily="49" charset="0"/>
                <a:cs typeface="Courier New" panose="02070309020205020404" pitchFamily="49" charset="0"/>
              </a:rPr>
              <a:t>fff</a:t>
            </a:r>
            <a:r>
              <a:rPr lang="fr-FR" sz="1400" b="1" dirty="0">
                <a:solidFill>
                  <a:srgbClr val="C00000"/>
                </a:solidFill>
                <a:latin typeface="Courier New" panose="02070309020205020404" pitchFamily="49" charset="0"/>
                <a:cs typeface="Courier New" panose="02070309020205020404" pitchFamily="49" charset="0"/>
              </a:rPr>
              <a:t> ; font: 1em "</a:t>
            </a:r>
            <a:r>
              <a:rPr lang="fr-FR" sz="1400" b="1" dirty="0" err="1">
                <a:solidFill>
                  <a:srgbClr val="C00000"/>
                </a:solidFill>
                <a:latin typeface="Courier New" panose="02070309020205020404" pitchFamily="49" charset="0"/>
                <a:cs typeface="Courier New" panose="02070309020205020404" pitchFamily="49" charset="0"/>
              </a:rPr>
              <a:t>Trebuchet</a:t>
            </a:r>
            <a:r>
              <a:rPr lang="fr-FR" sz="1400" b="1" dirty="0">
                <a:solidFill>
                  <a:srgbClr val="C00000"/>
                </a:solidFill>
                <a:latin typeface="Courier New" panose="02070309020205020404" pitchFamily="49" charset="0"/>
                <a:cs typeface="Courier New" panose="02070309020205020404" pitchFamily="49" charset="0"/>
              </a:rPr>
              <a:t> MS",</a:t>
            </a:r>
            <a:r>
              <a:rPr lang="fr-FR" sz="1400" b="1" dirty="0" err="1">
                <a:solidFill>
                  <a:srgbClr val="C00000"/>
                </a:solidFill>
                <a:latin typeface="Courier New" panose="02070309020205020404" pitchFamily="49" charset="0"/>
                <a:cs typeface="Courier New" panose="02070309020205020404" pitchFamily="49" charset="0"/>
              </a:rPr>
              <a:t>Arial,sans-serif</a:t>
            </a:r>
            <a:r>
              <a:rPr lang="fr-FR" sz="1400" b="1" dirty="0">
                <a:solidFill>
                  <a:srgbClr val="C00000"/>
                </a:solidFill>
                <a:latin typeface="Courier New" panose="02070309020205020404" pitchFamily="49" charset="0"/>
                <a:cs typeface="Courier New" panose="02070309020205020404" pitchFamily="49" charset="0"/>
              </a:rPr>
              <a:t> ; line-</a:t>
            </a:r>
            <a:r>
              <a:rPr lang="fr-FR" sz="1400" b="1" dirty="0" err="1">
                <a:solidFill>
                  <a:srgbClr val="C00000"/>
                </a:solidFill>
                <a:latin typeface="Courier New" panose="02070309020205020404" pitchFamily="49" charset="0"/>
                <a:cs typeface="Courier New" panose="02070309020205020404" pitchFamily="49" charset="0"/>
              </a:rPr>
              <a:t>height</a:t>
            </a:r>
            <a:r>
              <a:rPr lang="fr-FR" sz="1400" b="1" dirty="0">
                <a:solidFill>
                  <a:srgbClr val="C00000"/>
                </a:solidFill>
                <a:latin typeface="Courier New" panose="02070309020205020404" pitchFamily="49" charset="0"/>
                <a:cs typeface="Courier New" panose="02070309020205020404" pitchFamily="49" charset="0"/>
              </a:rPr>
              <a:t>: 1em ; </a:t>
            </a:r>
            <a:r>
              <a:rPr lang="fr-FR" sz="1400" b="1" dirty="0" err="1">
                <a:solidFill>
                  <a:srgbClr val="C00000"/>
                </a:solidFill>
                <a:latin typeface="Courier New" panose="02070309020205020404" pitchFamily="49" charset="0"/>
                <a:cs typeface="Courier New" panose="02070309020205020404" pitchFamily="49" charset="0"/>
              </a:rPr>
              <a:t>text-align</a:t>
            </a:r>
            <a:r>
              <a:rPr lang="fr-FR" sz="1400" b="1" dirty="0">
                <a:solidFill>
                  <a:srgbClr val="C00000"/>
                </a:solidFill>
                <a:latin typeface="Courier New" panose="02070309020205020404" pitchFamily="49" charset="0"/>
                <a:cs typeface="Courier New" panose="02070309020205020404" pitchFamily="49" charset="0"/>
              </a:rPr>
              <a:t>: center ; </a:t>
            </a:r>
            <a:r>
              <a:rPr lang="fr-FR" sz="1400" b="1" dirty="0" err="1">
                <a:solidFill>
                  <a:srgbClr val="C00000"/>
                </a:solidFill>
                <a:latin typeface="Courier New" panose="02070309020205020404" pitchFamily="49" charset="0"/>
                <a:cs typeface="Courier New" panose="02070309020205020404" pitchFamily="49" charset="0"/>
              </a:rPr>
              <a:t>text-decoration</a:t>
            </a:r>
            <a:r>
              <a:rPr lang="fr-FR" sz="1400" b="1" dirty="0">
                <a:solidFill>
                  <a:srgbClr val="C00000"/>
                </a:solidFill>
                <a:latin typeface="Courier New" panose="02070309020205020404" pitchFamily="49" charset="0"/>
                <a:cs typeface="Courier New" panose="02070309020205020404" pitchFamily="49" charset="0"/>
              </a:rPr>
              <a:t>: none ; </a:t>
            </a:r>
            <a:r>
              <a:rPr lang="fr-FR" sz="1400" b="1" dirty="0" err="1">
                <a:solidFill>
                  <a:srgbClr val="C00000"/>
                </a:solidFill>
                <a:latin typeface="Courier New" panose="02070309020205020404" pitchFamily="49" charset="0"/>
                <a:cs typeface="Courier New" panose="02070309020205020404" pitchFamily="49" charset="0"/>
              </a:rPr>
              <a:t>padding</a:t>
            </a:r>
            <a:r>
              <a:rPr lang="fr-FR" sz="1400" b="1" dirty="0">
                <a:solidFill>
                  <a:srgbClr val="C00000"/>
                </a:solidFill>
                <a:latin typeface="Courier New" panose="02070309020205020404" pitchFamily="49" charset="0"/>
                <a:cs typeface="Courier New" panose="02070309020205020404" pitchFamily="49" charset="0"/>
              </a:rPr>
              <a:t>: 4px 0 ; }</a:t>
            </a:r>
            <a:endParaRPr lang="en-US" sz="1400" b="1" dirty="0">
              <a:solidFill>
                <a:srgbClr val="C00000"/>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a:latin typeface="Courier New" panose="02070309020205020404" pitchFamily="49" charset="0"/>
                <a:cs typeface="Courier New" panose="02070309020205020404" pitchFamily="49" charset="0"/>
              </a:rPr>
              <a:t> id="menu"&gt;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="http://www.google.fr" title="Google"&gt;Google&lt;/a&gt;&lt;/li&gt;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="http://fr.yahoo.com" title="Yahoo"&gt;Yahoo&lt;/a&gt;&lt;/li&gt;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="http://www.bing.com" title="Bing"&gt;Bing&lt;/a&gt;&lt;/li&gt;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="http://www.w3.org/TR/CSS21/" title="W3C CSS 2.1"&gt;W3C </a:t>
            </a:r>
            <a:r>
              <a:rPr lang="en-US" sz="1400" b="1" dirty="0" smtClean="0">
                <a:latin typeface="Courier New" panose="02070309020205020404" pitchFamily="49" charset="0"/>
                <a:cs typeface="Courier New" panose="02070309020205020404" pitchFamily="49" charset="0"/>
              </a:rPr>
              <a:t>	CSS</a:t>
            </a:r>
            <a:r>
              <a:rPr lang="en-US" sz="1400" b="1" dirty="0">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&lt;/body&gt;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vertical</a:t>
            </a:r>
            <a:endParaRPr lang="fr-FR" sz="3200" b="1" dirty="0">
              <a:solidFill>
                <a:schemeClr val="accent2">
                  <a:lumMod val="75000"/>
                </a:schemeClr>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60648"/>
            <a:ext cx="20193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193774"/>
      </p:ext>
    </p:extLst>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96752"/>
            <a:ext cx="8077200" cy="5256584"/>
          </a:xfrm>
        </p:spPr>
        <p:txBody>
          <a:bodyPr>
            <a:normAutofit lnSpcReduction="10000"/>
          </a:bodyPr>
          <a:lstStyle/>
          <a:p>
            <a:pPr marL="0" indent="0" fontAlgn="auto">
              <a:spcAft>
                <a:spcPts val="0"/>
              </a:spcAft>
              <a:buFont typeface="Arial" pitchFamily="34" charset="0"/>
              <a:buNone/>
              <a:defRPr/>
            </a:pPr>
            <a:r>
              <a:rPr lang="fr-FR" sz="1600" dirty="0" smtClean="0"/>
              <a:t>Il </a:t>
            </a:r>
            <a:r>
              <a:rPr lang="fr-FR" sz="1600" dirty="0"/>
              <a:t>ne reste plus qu'à faire en sorte que les liens réagissent au passage de la souris ou lorsqu'ils reçoivent le focus (pour ceux qui naviguent au clavier</a:t>
            </a:r>
            <a:r>
              <a:rPr lang="fr-FR" sz="1600" dirty="0" smtClean="0"/>
              <a:t>) :</a:t>
            </a:r>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a:t>
            </a:r>
            <a:r>
              <a:rPr lang="en-US" sz="1400" b="1" dirty="0">
                <a:latin typeface="Courier New" panose="02070309020205020404" pitchFamily="49" charset="0"/>
                <a:cs typeface="Courier New" panose="02070309020205020404" pitchFamily="49" charset="0"/>
              </a:rPr>
              <a:t>style type="text/</a:t>
            </a:r>
            <a:r>
              <a:rPr lang="en-US" sz="1400" b="1" dirty="0" err="1">
                <a:latin typeface="Courier New" panose="02070309020205020404" pitchFamily="49" charset="0"/>
                <a:cs typeface="Courier New" panose="02070309020205020404" pitchFamily="49" charset="0"/>
              </a:rPr>
              <a:t>css</a:t>
            </a:r>
            <a:r>
              <a:rPr lang="en-US"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width: 200px</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list-style: none</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margin: 0</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padding: 0</a:t>
            </a:r>
            <a:r>
              <a:rPr lang="en-US" sz="1400" b="1" dirty="0" smtClean="0">
                <a:latin typeface="Courier New" panose="02070309020205020404" pitchFamily="49" charset="0"/>
                <a:cs typeface="Courier New" panose="02070309020205020404" pitchFamily="49" charset="0"/>
              </a:rPr>
              <a:t>; }</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#menu </a:t>
            </a:r>
            <a:r>
              <a:rPr lang="en-US" sz="1400" b="1" dirty="0">
                <a:latin typeface="Courier New" panose="02070309020205020404" pitchFamily="49" charset="0"/>
                <a:cs typeface="Courier New" panose="02070309020205020404" pitchFamily="49" charset="0"/>
              </a:rPr>
              <a:t>li { background: </a:t>
            </a:r>
            <a:r>
              <a:rPr lang="en-US" sz="1400" b="1" dirty="0" smtClean="0">
                <a:latin typeface="Courier New" panose="02070309020205020404" pitchFamily="49" charset="0"/>
                <a:cs typeface="Courier New" panose="02070309020205020404" pitchFamily="49" charset="0"/>
              </a:rPr>
              <a:t>orange </a:t>
            </a:r>
            <a:r>
              <a:rPr lang="en-US" sz="1400" b="1" dirty="0">
                <a:latin typeface="Courier New" panose="02070309020205020404" pitchFamily="49" charset="0"/>
                <a:cs typeface="Courier New" panose="02070309020205020404" pitchFamily="49" charset="0"/>
              </a:rPr>
              <a:t>; color: #</a:t>
            </a:r>
            <a:r>
              <a:rPr lang="en-US" sz="1400" b="1" dirty="0" err="1">
                <a:latin typeface="Courier New" panose="02070309020205020404" pitchFamily="49" charset="0"/>
                <a:cs typeface="Courier New" panose="02070309020205020404" pitchFamily="49" charset="0"/>
              </a:rPr>
              <a:t>fff</a:t>
            </a:r>
            <a:r>
              <a:rPr lang="en-US" sz="1400" b="1" dirty="0">
                <a:latin typeface="Courier New" panose="02070309020205020404" pitchFamily="49" charset="0"/>
                <a:cs typeface="Courier New" panose="02070309020205020404" pitchFamily="49" charset="0"/>
              </a:rPr>
              <a:t> ; border: 1px solid #600 ; margin-bottom: 1px ;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fr-FR" sz="1400" b="1" dirty="0" smtClean="0">
                <a:latin typeface="Courier New" panose="02070309020205020404" pitchFamily="49" charset="0"/>
                <a:cs typeface="Courier New" panose="02070309020205020404" pitchFamily="49" charset="0"/>
              </a:rPr>
              <a:t>#menu </a:t>
            </a:r>
            <a:r>
              <a:rPr lang="fr-FR" sz="1400" b="1" dirty="0">
                <a:latin typeface="Courier New" panose="02070309020205020404" pitchFamily="49" charset="0"/>
                <a:cs typeface="Courier New" panose="02070309020205020404" pitchFamily="49" charset="0"/>
              </a:rPr>
              <a:t>li a { display: block ; background: </a:t>
            </a:r>
            <a:r>
              <a:rPr lang="fr-FR" sz="1400" b="1" dirty="0" smtClean="0">
                <a:latin typeface="Courier New" panose="02070309020205020404" pitchFamily="49" charset="0"/>
                <a:cs typeface="Courier New" panose="02070309020205020404" pitchFamily="49" charset="0"/>
              </a:rPr>
              <a:t>orange; </a:t>
            </a:r>
            <a:r>
              <a:rPr lang="fr-FR" sz="1400" b="1" dirty="0" err="1">
                <a:latin typeface="Courier New" panose="02070309020205020404" pitchFamily="49" charset="0"/>
                <a:cs typeface="Courier New" panose="02070309020205020404" pitchFamily="49" charset="0"/>
              </a:rPr>
              <a:t>color</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fff</a:t>
            </a:r>
            <a:r>
              <a:rPr lang="fr-FR" sz="1400" b="1" dirty="0">
                <a:latin typeface="Courier New" panose="02070309020205020404" pitchFamily="49" charset="0"/>
                <a:cs typeface="Courier New" panose="02070309020205020404" pitchFamily="49" charset="0"/>
              </a:rPr>
              <a:t> ; font: 1em "</a:t>
            </a:r>
            <a:r>
              <a:rPr lang="fr-FR" sz="1400" b="1" dirty="0" err="1">
                <a:latin typeface="Courier New" panose="02070309020205020404" pitchFamily="49" charset="0"/>
                <a:cs typeface="Courier New" panose="02070309020205020404" pitchFamily="49" charset="0"/>
              </a:rPr>
              <a:t>Trebuchet</a:t>
            </a:r>
            <a:r>
              <a:rPr lang="fr-FR" sz="1400" b="1" dirty="0">
                <a:latin typeface="Courier New" panose="02070309020205020404" pitchFamily="49" charset="0"/>
                <a:cs typeface="Courier New" panose="02070309020205020404" pitchFamily="49" charset="0"/>
              </a:rPr>
              <a:t> MS",</a:t>
            </a:r>
            <a:r>
              <a:rPr lang="fr-FR" sz="1400" b="1" dirty="0" err="1">
                <a:latin typeface="Courier New" panose="02070309020205020404" pitchFamily="49" charset="0"/>
                <a:cs typeface="Courier New" panose="02070309020205020404" pitchFamily="49" charset="0"/>
              </a:rPr>
              <a:t>Arial,sans-serif</a:t>
            </a:r>
            <a:r>
              <a:rPr lang="fr-FR" sz="1400" b="1" dirty="0">
                <a:latin typeface="Courier New" panose="02070309020205020404" pitchFamily="49" charset="0"/>
                <a:cs typeface="Courier New" panose="02070309020205020404" pitchFamily="49" charset="0"/>
              </a:rPr>
              <a:t> ; line-</a:t>
            </a:r>
            <a:r>
              <a:rPr lang="fr-FR" sz="1400" b="1" dirty="0" err="1">
                <a:latin typeface="Courier New" panose="02070309020205020404" pitchFamily="49" charset="0"/>
                <a:cs typeface="Courier New" panose="02070309020205020404" pitchFamily="49" charset="0"/>
              </a:rPr>
              <a:t>height</a:t>
            </a:r>
            <a:r>
              <a:rPr lang="fr-FR" sz="1400" b="1" dirty="0">
                <a:latin typeface="Courier New" panose="02070309020205020404" pitchFamily="49" charset="0"/>
                <a:cs typeface="Courier New" panose="02070309020205020404" pitchFamily="49" charset="0"/>
              </a:rPr>
              <a:t>: 1em ; </a:t>
            </a:r>
            <a:r>
              <a:rPr lang="fr-FR" sz="1400" b="1" dirty="0" err="1">
                <a:latin typeface="Courier New" panose="02070309020205020404" pitchFamily="49" charset="0"/>
                <a:cs typeface="Courier New" panose="02070309020205020404" pitchFamily="49" charset="0"/>
              </a:rPr>
              <a:t>text-align</a:t>
            </a:r>
            <a:r>
              <a:rPr lang="fr-FR" sz="1400" b="1" dirty="0">
                <a:latin typeface="Courier New" panose="02070309020205020404" pitchFamily="49" charset="0"/>
                <a:cs typeface="Courier New" panose="02070309020205020404" pitchFamily="49" charset="0"/>
              </a:rPr>
              <a:t>: center ; </a:t>
            </a:r>
            <a:r>
              <a:rPr lang="fr-FR" sz="1400" b="1" dirty="0" err="1">
                <a:latin typeface="Courier New" panose="02070309020205020404" pitchFamily="49" charset="0"/>
                <a:cs typeface="Courier New" panose="02070309020205020404" pitchFamily="49" charset="0"/>
              </a:rPr>
              <a:t>text-decoration</a:t>
            </a:r>
            <a:r>
              <a:rPr lang="fr-FR" sz="1400" b="1" dirty="0">
                <a:latin typeface="Courier New" panose="02070309020205020404" pitchFamily="49" charset="0"/>
                <a:cs typeface="Courier New" panose="02070309020205020404" pitchFamily="49" charset="0"/>
              </a:rPr>
              <a:t>: none ; </a:t>
            </a:r>
            <a:r>
              <a:rPr lang="fr-FR" sz="1400" b="1" dirty="0" err="1">
                <a:latin typeface="Courier New" panose="02070309020205020404" pitchFamily="49" charset="0"/>
                <a:cs typeface="Courier New" panose="02070309020205020404" pitchFamily="49" charset="0"/>
              </a:rPr>
              <a:t>padding</a:t>
            </a:r>
            <a:r>
              <a:rPr lang="fr-FR" sz="1400" b="1" dirty="0">
                <a:latin typeface="Courier New" panose="02070309020205020404" pitchFamily="49" charset="0"/>
                <a:cs typeface="Courier New" panose="02070309020205020404" pitchFamily="49" charset="0"/>
              </a:rPr>
              <a:t>: 4px 0 ; </a:t>
            </a:r>
            <a:r>
              <a:rPr lang="fr-FR"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fr-FR" sz="1400" b="1" dirty="0" smtClean="0">
                <a:solidFill>
                  <a:srgbClr val="C00000"/>
                </a:solidFill>
                <a:latin typeface="Courier New" panose="02070309020205020404" pitchFamily="49" charset="0"/>
                <a:cs typeface="Courier New" panose="02070309020205020404" pitchFamily="49" charset="0"/>
              </a:rPr>
              <a:t>#menu </a:t>
            </a:r>
            <a:r>
              <a:rPr lang="fr-FR" sz="1400" b="1" dirty="0">
                <a:solidFill>
                  <a:srgbClr val="C00000"/>
                </a:solidFill>
                <a:latin typeface="Courier New" panose="02070309020205020404" pitchFamily="49" charset="0"/>
                <a:cs typeface="Courier New" panose="02070309020205020404" pitchFamily="49" charset="0"/>
              </a:rPr>
              <a:t>li a:hover, </a:t>
            </a:r>
            <a:r>
              <a:rPr lang="fr-FR" sz="1400" b="1" dirty="0" smtClean="0">
                <a:solidFill>
                  <a:srgbClr val="C00000"/>
                </a:solidFill>
                <a:latin typeface="Courier New" panose="02070309020205020404" pitchFamily="49" charset="0"/>
                <a:cs typeface="Courier New" panose="02070309020205020404" pitchFamily="49" charset="0"/>
              </a:rPr>
              <a:t>#menu </a:t>
            </a:r>
            <a:r>
              <a:rPr lang="fr-FR" sz="1400" b="1" dirty="0">
                <a:solidFill>
                  <a:srgbClr val="C00000"/>
                </a:solidFill>
                <a:latin typeface="Courier New" panose="02070309020205020404" pitchFamily="49" charset="0"/>
                <a:cs typeface="Courier New" panose="02070309020205020404" pitchFamily="49" charset="0"/>
              </a:rPr>
              <a:t>li a:focus, </a:t>
            </a:r>
            <a:r>
              <a:rPr lang="fr-FR" sz="1400" b="1" dirty="0" smtClean="0">
                <a:solidFill>
                  <a:srgbClr val="C00000"/>
                </a:solidFill>
                <a:latin typeface="Courier New" panose="02070309020205020404" pitchFamily="49" charset="0"/>
                <a:cs typeface="Courier New" panose="02070309020205020404" pitchFamily="49" charset="0"/>
              </a:rPr>
              <a:t>#menu </a:t>
            </a:r>
            <a:r>
              <a:rPr lang="fr-FR" sz="1400" b="1" dirty="0">
                <a:solidFill>
                  <a:srgbClr val="C00000"/>
                </a:solidFill>
                <a:latin typeface="Courier New" panose="02070309020205020404" pitchFamily="49" charset="0"/>
                <a:cs typeface="Courier New" panose="02070309020205020404" pitchFamily="49" charset="0"/>
              </a:rPr>
              <a:t>li a:active { background: #900 ; </a:t>
            </a:r>
            <a:r>
              <a:rPr lang="fr-FR" sz="1400" b="1" dirty="0" err="1">
                <a:solidFill>
                  <a:srgbClr val="C00000"/>
                </a:solidFill>
                <a:latin typeface="Courier New" panose="02070309020205020404" pitchFamily="49" charset="0"/>
                <a:cs typeface="Courier New" panose="02070309020205020404" pitchFamily="49" charset="0"/>
              </a:rPr>
              <a:t>text-decoration</a:t>
            </a:r>
            <a:r>
              <a:rPr lang="fr-FR" sz="1400" b="1" dirty="0">
                <a:solidFill>
                  <a:srgbClr val="C00000"/>
                </a:solidFill>
                <a:latin typeface="Courier New" panose="02070309020205020404" pitchFamily="49" charset="0"/>
                <a:cs typeface="Courier New" panose="02070309020205020404" pitchFamily="49" charset="0"/>
              </a:rPr>
              <a:t>: </a:t>
            </a:r>
            <a:r>
              <a:rPr lang="fr-FR" sz="1400" b="1" dirty="0" err="1">
                <a:solidFill>
                  <a:srgbClr val="C00000"/>
                </a:solidFill>
                <a:latin typeface="Courier New" panose="02070309020205020404" pitchFamily="49" charset="0"/>
                <a:cs typeface="Courier New" panose="02070309020205020404" pitchFamily="49" charset="0"/>
              </a:rPr>
              <a:t>underline</a:t>
            </a:r>
            <a:r>
              <a:rPr lang="fr-FR" sz="1400" b="1" dirty="0">
                <a:solidFill>
                  <a:srgbClr val="C00000"/>
                </a:solidFill>
                <a:latin typeface="Courier New" panose="02070309020205020404" pitchFamily="49" charset="0"/>
                <a:cs typeface="Courier New" panose="02070309020205020404" pitchFamily="49" charset="0"/>
              </a:rPr>
              <a:t> ; }</a:t>
            </a:r>
            <a:endParaRPr lang="en-US" sz="1400" b="1" dirty="0">
              <a:solidFill>
                <a:srgbClr val="C00000"/>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a:latin typeface="Courier New" panose="02070309020205020404" pitchFamily="49" charset="0"/>
                <a:cs typeface="Courier New" panose="02070309020205020404" pitchFamily="49" charset="0"/>
              </a:rPr>
              <a:t> id="menu"&gt;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="http://www.google.fr" title="Google"&gt;Google&lt;/a&gt;&lt;/li&gt;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="http://fr.yahoo.com" title="Yahoo"&gt;Yahoo&lt;/a&gt;&lt;/li&gt;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="http://www.bing.com" title="Bing"&gt;Bing&lt;/a&gt;&lt;/li&gt;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  &lt;</a:t>
            </a:r>
            <a:r>
              <a:rPr lang="en-US" sz="1400" b="1" dirty="0">
                <a:latin typeface="Courier New" panose="02070309020205020404" pitchFamily="49" charset="0"/>
                <a:cs typeface="Courier New" panose="02070309020205020404" pitchFamily="49" charset="0"/>
              </a:rPr>
              <a:t>li&gt;&lt;a </a:t>
            </a:r>
            <a:r>
              <a:rPr lang="en-US" sz="1400" b="1" dirty="0" err="1">
                <a:latin typeface="Courier New" panose="02070309020205020404" pitchFamily="49" charset="0"/>
                <a:cs typeface="Courier New" panose="02070309020205020404" pitchFamily="49" charset="0"/>
              </a:rPr>
              <a:t>href</a:t>
            </a:r>
            <a:r>
              <a:rPr lang="en-US" sz="1400" b="1" dirty="0">
                <a:latin typeface="Courier New" panose="02070309020205020404" pitchFamily="49" charset="0"/>
                <a:cs typeface="Courier New" panose="02070309020205020404" pitchFamily="49" charset="0"/>
              </a:rPr>
              <a:t>="http://www.w3.org/TR/CSS21/" title="W3C CSS 2.1"&gt;W3C </a:t>
            </a:r>
            <a:r>
              <a:rPr lang="en-US" sz="1400" b="1" dirty="0" smtClean="0">
                <a:latin typeface="Courier New" panose="02070309020205020404" pitchFamily="49" charset="0"/>
                <a:cs typeface="Courier New" panose="02070309020205020404" pitchFamily="49" charset="0"/>
              </a:rPr>
              <a:t>  	CSS</a:t>
            </a:r>
            <a:r>
              <a:rPr lang="en-US" sz="1400" b="1" dirty="0">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&lt;/</a:t>
            </a:r>
            <a:r>
              <a:rPr lang="en-US" sz="1400" b="1" dirty="0" err="1">
                <a:latin typeface="Courier New" panose="02070309020205020404" pitchFamily="49" charset="0"/>
                <a:cs typeface="Courier New" panose="02070309020205020404" pitchFamily="49" charset="0"/>
              </a:rPr>
              <a:t>ul</a:t>
            </a:r>
            <a:r>
              <a:rPr lang="en-US"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&lt;/body&gt;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vertical</a:t>
            </a:r>
            <a:endParaRPr lang="fr-FR" sz="3200" b="1" dirty="0">
              <a:solidFill>
                <a:schemeClr val="accent2">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1651"/>
            <a:ext cx="22479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012999"/>
      </p:ext>
    </p:extLst>
  </p:cSld>
  <p:clrMapOvr>
    <a:masterClrMapping/>
  </p:clrMapOvr>
  <p:transition spd="slow">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070831"/>
            <a:ext cx="8346504" cy="5742545"/>
          </a:xfrm>
        </p:spPr>
        <p:txBody>
          <a:bodyPr>
            <a:normAutofit fontScale="85000" lnSpcReduction="10000"/>
          </a:bodyPr>
          <a:lstStyle/>
          <a:p>
            <a:pPr marL="0" indent="0" fontAlgn="auto">
              <a:spcAft>
                <a:spcPts val="0"/>
              </a:spcAft>
              <a:buFont typeface="Arial" pitchFamily="34" charset="0"/>
              <a:buNone/>
              <a:defRPr/>
            </a:pPr>
            <a:r>
              <a:rPr lang="fr-FR" sz="2000" dirty="0"/>
              <a:t>On peut modifier le mode d'affichage pour que les &lt;li&gt; s'affichent comme des éléments de type "</a:t>
            </a:r>
            <a:r>
              <a:rPr lang="fr-FR" sz="2000" dirty="0" err="1"/>
              <a:t>inline</a:t>
            </a:r>
            <a:r>
              <a:rPr lang="fr-FR" sz="2000" dirty="0" smtClean="0"/>
              <a:t>", sans bouton et sans marge :</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&lt;!DOCTYPE html&gt;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&lt;html </a:t>
            </a:r>
            <a:r>
              <a:rPr lang="fr-FR" sz="1800" b="1" dirty="0" err="1">
                <a:latin typeface="Courier New" panose="02070309020205020404" pitchFamily="49" charset="0"/>
                <a:cs typeface="Courier New" panose="02070309020205020404" pitchFamily="49" charset="0"/>
              </a:rPr>
              <a:t>lang</a:t>
            </a:r>
            <a:r>
              <a:rPr lang="fr-FR" sz="1800" b="1" dirty="0">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fr</a:t>
            </a:r>
            <a:r>
              <a:rPr lang="fr-FR" sz="18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a:t>
            </a:r>
            <a:r>
              <a:rPr lang="fr-FR" sz="1800" b="1" dirty="0" err="1">
                <a:latin typeface="Courier New" panose="02070309020205020404" pitchFamily="49" charset="0"/>
                <a:cs typeface="Courier New" panose="02070309020205020404" pitchFamily="49" charset="0"/>
              </a:rPr>
              <a:t>head</a:t>
            </a:r>
            <a:r>
              <a:rPr lang="fr-FR" sz="18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a:t>
            </a:r>
            <a:r>
              <a:rPr lang="fr-FR" sz="1800" b="1" dirty="0" err="1">
                <a:latin typeface="Courier New" panose="02070309020205020404" pitchFamily="49" charset="0"/>
                <a:cs typeface="Courier New" panose="02070309020205020404" pitchFamily="49" charset="0"/>
              </a:rPr>
              <a:t>title</a:t>
            </a:r>
            <a:r>
              <a:rPr lang="fr-FR" sz="1800" b="1" dirty="0">
                <a:latin typeface="Courier New" panose="02070309020205020404" pitchFamily="49" charset="0"/>
                <a:cs typeface="Courier New" panose="02070309020205020404" pitchFamily="49" charset="0"/>
              </a:rPr>
              <a:t>&gt;MENU HORIZONTAL&lt;/</a:t>
            </a:r>
            <a:r>
              <a:rPr lang="fr-FR" sz="1800" b="1" dirty="0" err="1">
                <a:latin typeface="Courier New" panose="02070309020205020404" pitchFamily="49" charset="0"/>
                <a:cs typeface="Courier New" panose="02070309020205020404" pitchFamily="49" charset="0"/>
              </a:rPr>
              <a:t>title</a:t>
            </a:r>
            <a:r>
              <a:rPr lang="fr-FR" sz="18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a:t>
            </a:r>
            <a:r>
              <a:rPr lang="fr-FR" sz="1800" b="1" dirty="0" err="1">
                <a:latin typeface="Courier New" panose="02070309020205020404" pitchFamily="49" charset="0"/>
                <a:cs typeface="Courier New" panose="02070309020205020404" pitchFamily="49" charset="0"/>
              </a:rPr>
              <a:t>meta</a:t>
            </a:r>
            <a:r>
              <a:rPr lang="fr-FR" sz="1800" b="1" dirty="0">
                <a:latin typeface="Courier New" panose="02070309020205020404" pitchFamily="49" charset="0"/>
                <a:cs typeface="Courier New" panose="02070309020205020404" pitchFamily="49" charset="0"/>
              </a:rPr>
              <a:t> </a:t>
            </a:r>
            <a:r>
              <a:rPr lang="fr-FR" sz="1800" b="1" dirty="0" err="1">
                <a:latin typeface="Courier New" panose="02070309020205020404" pitchFamily="49" charset="0"/>
                <a:cs typeface="Courier New" panose="02070309020205020404" pitchFamily="49" charset="0"/>
              </a:rPr>
              <a:t>charset</a:t>
            </a:r>
            <a:r>
              <a:rPr lang="fr-FR" sz="1800" b="1" dirty="0">
                <a:latin typeface="Courier New" panose="02070309020205020404" pitchFamily="49" charset="0"/>
                <a:cs typeface="Courier New" panose="02070309020205020404" pitchFamily="49" charset="0"/>
              </a:rPr>
              <a:t>="UTF-8"&gt;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&lt;style type="</a:t>
            </a:r>
            <a:r>
              <a:rPr lang="fr-FR" sz="1800" b="1" dirty="0" err="1">
                <a:latin typeface="Courier New" panose="02070309020205020404" pitchFamily="49" charset="0"/>
                <a:cs typeface="Courier New" panose="02070309020205020404" pitchFamily="49" charset="0"/>
              </a:rPr>
              <a:t>text</a:t>
            </a:r>
            <a:r>
              <a:rPr lang="fr-FR" sz="1800" b="1" dirty="0">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css</a:t>
            </a:r>
            <a:r>
              <a:rPr lang="fr-FR" sz="18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800" b="1" dirty="0">
                <a:solidFill>
                  <a:srgbClr val="C00000"/>
                </a:solidFill>
                <a:latin typeface="Courier New" panose="02070309020205020404" pitchFamily="49" charset="0"/>
                <a:cs typeface="Courier New" panose="02070309020205020404" pitchFamily="49" charset="0"/>
              </a:rPr>
              <a:t>#menu </a:t>
            </a:r>
            <a:r>
              <a:rPr lang="fr-FR" sz="1800" b="1" dirty="0" smtClean="0">
                <a:solidFill>
                  <a:srgbClr val="C00000"/>
                </a:solidFill>
                <a:latin typeface="Courier New" panose="02070309020205020404" pitchFamily="49" charset="0"/>
                <a:cs typeface="Courier New" panose="02070309020205020404" pitchFamily="49" charset="0"/>
              </a:rPr>
              <a:t>{</a:t>
            </a:r>
            <a:r>
              <a:rPr lang="fr-FR" sz="1800" b="1" dirty="0" err="1" smtClean="0">
                <a:solidFill>
                  <a:srgbClr val="C00000"/>
                </a:solidFill>
                <a:latin typeface="Courier New" panose="02070309020205020404" pitchFamily="49" charset="0"/>
                <a:cs typeface="Courier New" panose="02070309020205020404" pitchFamily="49" charset="0"/>
              </a:rPr>
              <a:t>list</a:t>
            </a:r>
            <a:r>
              <a:rPr lang="fr-FR" sz="1800" b="1" dirty="0" smtClean="0">
                <a:solidFill>
                  <a:srgbClr val="C00000"/>
                </a:solidFill>
                <a:latin typeface="Courier New" panose="02070309020205020404" pitchFamily="49" charset="0"/>
                <a:cs typeface="Courier New" panose="02070309020205020404" pitchFamily="49" charset="0"/>
              </a:rPr>
              <a:t>-style</a:t>
            </a:r>
            <a:r>
              <a:rPr lang="fr-FR" sz="1800" b="1" dirty="0">
                <a:solidFill>
                  <a:srgbClr val="C00000"/>
                </a:solidFill>
                <a:latin typeface="Courier New" panose="02070309020205020404" pitchFamily="49" charset="0"/>
                <a:cs typeface="Courier New" panose="02070309020205020404" pitchFamily="49" charset="0"/>
              </a:rPr>
              <a:t>: none; </a:t>
            </a:r>
            <a:r>
              <a:rPr lang="fr-FR" sz="1800" b="1" dirty="0" err="1">
                <a:solidFill>
                  <a:srgbClr val="C00000"/>
                </a:solidFill>
                <a:latin typeface="Courier New" panose="02070309020205020404" pitchFamily="49" charset="0"/>
                <a:cs typeface="Courier New" panose="02070309020205020404" pitchFamily="49" charset="0"/>
              </a:rPr>
              <a:t>margin</a:t>
            </a:r>
            <a:r>
              <a:rPr lang="fr-FR" sz="1800" b="1" dirty="0">
                <a:solidFill>
                  <a:srgbClr val="C00000"/>
                </a:solidFill>
                <a:latin typeface="Courier New" panose="02070309020205020404" pitchFamily="49" charset="0"/>
                <a:cs typeface="Courier New" panose="02070309020205020404" pitchFamily="49" charset="0"/>
              </a:rPr>
              <a:t>: 0; </a:t>
            </a:r>
            <a:r>
              <a:rPr lang="fr-FR" sz="1800" b="1" dirty="0" err="1">
                <a:solidFill>
                  <a:srgbClr val="C00000"/>
                </a:solidFill>
                <a:latin typeface="Courier New" panose="02070309020205020404" pitchFamily="49" charset="0"/>
                <a:cs typeface="Courier New" panose="02070309020205020404" pitchFamily="49" charset="0"/>
              </a:rPr>
              <a:t>padding</a:t>
            </a:r>
            <a:r>
              <a:rPr lang="fr-FR" sz="1800" b="1" dirty="0">
                <a:solidFill>
                  <a:srgbClr val="C00000"/>
                </a:solidFill>
                <a:latin typeface="Courier New" panose="02070309020205020404" pitchFamily="49" charset="0"/>
                <a:cs typeface="Courier New" panose="02070309020205020404" pitchFamily="49" charset="0"/>
              </a:rPr>
              <a:t>: 0;}</a:t>
            </a:r>
            <a:endParaRPr lang="fr-FR" sz="1800" b="1" dirty="0" smtClean="0">
              <a:solidFill>
                <a:srgbClr val="C00000"/>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fr-FR" sz="1800" b="1" dirty="0" smtClean="0">
                <a:solidFill>
                  <a:srgbClr val="C00000"/>
                </a:solidFill>
                <a:latin typeface="Courier New" panose="02070309020205020404" pitchFamily="49" charset="0"/>
                <a:cs typeface="Courier New" panose="02070309020205020404" pitchFamily="49" charset="0"/>
              </a:rPr>
              <a:t>#menu li {</a:t>
            </a:r>
            <a:r>
              <a:rPr lang="fr-FR" sz="1800" b="1" dirty="0" err="1" smtClean="0">
                <a:solidFill>
                  <a:srgbClr val="C00000"/>
                </a:solidFill>
                <a:latin typeface="Courier New" panose="02070309020205020404" pitchFamily="49" charset="0"/>
                <a:cs typeface="Courier New" panose="02070309020205020404" pitchFamily="49" charset="0"/>
              </a:rPr>
              <a:t>display:inline</a:t>
            </a:r>
            <a:r>
              <a:rPr lang="fr-FR" sz="1800" b="1" dirty="0" smtClean="0">
                <a:solidFill>
                  <a:srgbClr val="C00000"/>
                </a:solidFill>
                <a:latin typeface="Courier New" panose="02070309020205020404" pitchFamily="49" charset="0"/>
                <a:cs typeface="Courier New" panose="02070309020205020404" pitchFamily="49" charset="0"/>
              </a:rPr>
              <a:t>;}</a:t>
            </a:r>
            <a:endParaRPr lang="it-IT" sz="1800" b="1" dirty="0" smtClean="0">
              <a:solidFill>
                <a:srgbClr val="C00000"/>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it-IT" sz="1800" b="1" dirty="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it-IT" sz="18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8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800" b="1" dirty="0" smtClean="0">
                <a:latin typeface="Courier New" panose="02070309020205020404" pitchFamily="49" charset="0"/>
                <a:cs typeface="Courier New" panose="02070309020205020404" pitchFamily="49" charset="0"/>
              </a:rPr>
              <a:t>&lt;</a:t>
            </a:r>
            <a:r>
              <a:rPr lang="it-IT" sz="1800" b="1" dirty="0">
                <a:latin typeface="Courier New" panose="02070309020205020404" pitchFamily="49" charset="0"/>
                <a:cs typeface="Courier New" panose="02070309020205020404" pitchFamily="49" charset="0"/>
              </a:rPr>
              <a:t>ul id="menu"&gt;</a:t>
            </a:r>
          </a:p>
          <a:p>
            <a:pPr marL="0" indent="0" fontAlgn="auto">
              <a:spcAft>
                <a:spcPts val="0"/>
              </a:spcAft>
              <a:buFont typeface="Arial" pitchFamily="34" charset="0"/>
              <a:buNone/>
              <a:defRPr/>
            </a:pPr>
            <a:r>
              <a:rPr lang="it-IT" sz="1800" b="1" dirty="0" smtClean="0">
                <a:latin typeface="Courier New" panose="02070309020205020404" pitchFamily="49" charset="0"/>
                <a:cs typeface="Courier New" panose="02070309020205020404" pitchFamily="49" charset="0"/>
              </a:rPr>
              <a:t>  &lt;</a:t>
            </a:r>
            <a:r>
              <a:rPr lang="it-IT" sz="1800" b="1" dirty="0">
                <a:latin typeface="Courier New" panose="02070309020205020404" pitchFamily="49" charset="0"/>
                <a:cs typeface="Courier New" panose="02070309020205020404" pitchFamily="49" charset="0"/>
              </a:rPr>
              <a:t>li&gt;&lt;a href="http://www.google.fr" title="Google"&gt;Google&lt;/a&gt;&lt;/li&gt;</a:t>
            </a:r>
          </a:p>
          <a:p>
            <a:pPr marL="0" indent="0" fontAlgn="auto">
              <a:spcAft>
                <a:spcPts val="0"/>
              </a:spcAft>
              <a:buFont typeface="Arial" pitchFamily="34" charset="0"/>
              <a:buNone/>
              <a:defRPr/>
            </a:pPr>
            <a:r>
              <a:rPr lang="it-IT" sz="1800" b="1" dirty="0" smtClean="0">
                <a:latin typeface="Courier New" panose="02070309020205020404" pitchFamily="49" charset="0"/>
                <a:cs typeface="Courier New" panose="02070309020205020404" pitchFamily="49" charset="0"/>
              </a:rPr>
              <a:t>  &lt;</a:t>
            </a:r>
            <a:r>
              <a:rPr lang="it-IT" sz="1800" b="1" dirty="0">
                <a:latin typeface="Courier New" panose="02070309020205020404" pitchFamily="49" charset="0"/>
                <a:cs typeface="Courier New" panose="02070309020205020404" pitchFamily="49" charset="0"/>
              </a:rPr>
              <a:t>li&gt;&lt;a href="http://fr.yahoo.com" title="Yahoo"&gt;Yahoo&lt;/a&gt;&lt;/li&gt;</a:t>
            </a:r>
          </a:p>
          <a:p>
            <a:pPr marL="0" indent="0" fontAlgn="auto">
              <a:spcAft>
                <a:spcPts val="0"/>
              </a:spcAft>
              <a:buFont typeface="Arial" pitchFamily="34" charset="0"/>
              <a:buNone/>
              <a:defRPr/>
            </a:pPr>
            <a:r>
              <a:rPr lang="it-IT" sz="1800" b="1" dirty="0" smtClean="0">
                <a:latin typeface="Courier New" panose="02070309020205020404" pitchFamily="49" charset="0"/>
                <a:cs typeface="Courier New" panose="02070309020205020404" pitchFamily="49" charset="0"/>
              </a:rPr>
              <a:t>  &lt;</a:t>
            </a:r>
            <a:r>
              <a:rPr lang="it-IT" sz="1800" b="1" dirty="0">
                <a:latin typeface="Courier New" panose="02070309020205020404" pitchFamily="49" charset="0"/>
                <a:cs typeface="Courier New" panose="02070309020205020404" pitchFamily="49" charset="0"/>
              </a:rPr>
              <a:t>li&gt;&lt;a href="http://www.bing.com" title="Bing"&gt;Bing&lt;/a&gt;&lt;/li&gt;</a:t>
            </a:r>
          </a:p>
          <a:p>
            <a:pPr marL="0" indent="0" fontAlgn="auto">
              <a:spcAft>
                <a:spcPts val="0"/>
              </a:spcAft>
              <a:buFont typeface="Arial" pitchFamily="34" charset="0"/>
              <a:buNone/>
              <a:defRPr/>
            </a:pPr>
            <a:r>
              <a:rPr lang="it-IT" sz="1800" b="1" dirty="0" smtClean="0">
                <a:latin typeface="Courier New" panose="02070309020205020404" pitchFamily="49" charset="0"/>
                <a:cs typeface="Courier New" panose="02070309020205020404" pitchFamily="49" charset="0"/>
              </a:rPr>
              <a:t>  &lt;</a:t>
            </a:r>
            <a:r>
              <a:rPr lang="it-IT" sz="1800" b="1" dirty="0">
                <a:latin typeface="Courier New" panose="02070309020205020404" pitchFamily="49" charset="0"/>
                <a:cs typeface="Courier New" panose="02070309020205020404" pitchFamily="49" charset="0"/>
              </a:rPr>
              <a:t>li&gt;&lt;a href="http://www.w3.org/TR/CSS21/" title="W3C CSS 2.1"&gt;</a:t>
            </a:r>
            <a:r>
              <a:rPr lang="it-IT" sz="1800" b="1" dirty="0" smtClean="0">
                <a:latin typeface="Courier New" panose="02070309020205020404" pitchFamily="49" charset="0"/>
                <a:cs typeface="Courier New" panose="02070309020205020404" pitchFamily="49" charset="0"/>
              </a:rPr>
              <a:t>W3C 	CSS</a:t>
            </a:r>
            <a:r>
              <a:rPr lang="it-IT" sz="1800" b="1" dirty="0">
                <a:latin typeface="Courier New" panose="02070309020205020404" pitchFamily="49" charset="0"/>
                <a:cs typeface="Courier New" panose="02070309020205020404" pitchFamily="49" charset="0"/>
              </a:rPr>
              <a:t>&lt;/a&gt;&lt;/li&gt;</a:t>
            </a:r>
          </a:p>
          <a:p>
            <a:pPr marL="0" indent="0" fontAlgn="auto">
              <a:spcAft>
                <a:spcPts val="0"/>
              </a:spcAft>
              <a:buFont typeface="Arial" pitchFamily="34" charset="0"/>
              <a:buNone/>
              <a:defRPr/>
            </a:pPr>
            <a:r>
              <a:rPr lang="it-IT" sz="1800" b="1" dirty="0">
                <a:latin typeface="Courier New" panose="02070309020205020404" pitchFamily="49" charset="0"/>
                <a:cs typeface="Courier New" panose="02070309020205020404" pitchFamily="49" charset="0"/>
              </a:rPr>
              <a:t>&lt;/ul</a:t>
            </a:r>
            <a:r>
              <a:rPr lang="it-IT" sz="18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fr-FR" sz="1800" b="1" dirty="0">
                <a:latin typeface="Courier New" panose="02070309020205020404" pitchFamily="49" charset="0"/>
                <a:cs typeface="Courier New" panose="02070309020205020404" pitchFamily="49" charset="0"/>
              </a:rPr>
              <a:t>&lt;/html&gt;</a:t>
            </a:r>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horizontal</a:t>
            </a:r>
            <a:endParaRPr lang="fr-FR" sz="3200" b="1" dirty="0">
              <a:solidFill>
                <a:schemeClr val="accent2">
                  <a:lumMod val="75000"/>
                </a:scheme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22759"/>
            <a:ext cx="21907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5292080" y="1772816"/>
            <a:ext cx="302433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fr-FR" dirty="0" smtClean="0"/>
              <a:t>menu_horizontal0.html</a:t>
            </a:r>
            <a:endParaRPr lang="fr-FR" dirty="0"/>
          </a:p>
        </p:txBody>
      </p:sp>
    </p:spTree>
    <p:extLst>
      <p:ext uri="{BB962C8B-B14F-4D97-AF65-F5344CB8AC3E}">
        <p14:creationId xmlns:p14="http://schemas.microsoft.com/office/powerpoint/2010/main" val="2447944184"/>
      </p:ext>
    </p:extLst>
  </p:cSld>
  <p:clrMapOvr>
    <a:masterClrMapping/>
  </p:clrMapOvr>
  <p:transition spd="slow">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11560" y="1124744"/>
            <a:ext cx="8424936" cy="5328592"/>
          </a:xfrm>
        </p:spPr>
        <p:txBody>
          <a:bodyPr>
            <a:normAutofit lnSpcReduction="10000"/>
          </a:bodyPr>
          <a:lstStyle/>
          <a:p>
            <a:pPr marL="0" indent="0" fontAlgn="auto">
              <a:spcAft>
                <a:spcPts val="0"/>
              </a:spcAft>
              <a:buFont typeface="Arial" pitchFamily="34" charset="0"/>
              <a:buNone/>
              <a:defRPr/>
            </a:pPr>
            <a:r>
              <a:rPr lang="fr-FR" sz="1600" dirty="0"/>
              <a:t>On va donner </a:t>
            </a:r>
            <a:r>
              <a:rPr lang="fr-FR" sz="1600" dirty="0" smtClean="0"/>
              <a:t>une </a:t>
            </a:r>
            <a:r>
              <a:rPr lang="fr-FR" sz="1600" dirty="0"/>
              <a:t>couleur de fond et une couleur de texte aux éléments &lt;li</a:t>
            </a:r>
            <a:r>
              <a:rPr lang="fr-FR" sz="1600" dirty="0" smtClean="0"/>
              <a:t>&gt;: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&lt;!DOCTYPE html&gt;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&lt;html </a:t>
            </a:r>
            <a:r>
              <a:rPr lang="fr-FR" sz="1400" b="1" dirty="0" err="1">
                <a:latin typeface="Courier New" panose="02070309020205020404" pitchFamily="49" charset="0"/>
                <a:cs typeface="Courier New" panose="02070309020205020404" pitchFamily="49" charset="0"/>
              </a:rPr>
              <a:t>lang</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fr</a:t>
            </a:r>
            <a:r>
              <a:rPr lang="fr-FR"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head</a:t>
            </a:r>
            <a:r>
              <a:rPr lang="fr-FR"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title</a:t>
            </a:r>
            <a:r>
              <a:rPr lang="fr-FR" sz="1400" b="1" dirty="0">
                <a:latin typeface="Courier New" panose="02070309020205020404" pitchFamily="49" charset="0"/>
                <a:cs typeface="Courier New" panose="02070309020205020404" pitchFamily="49" charset="0"/>
              </a:rPr>
              <a:t>&gt;MENU HORIZONTAL&lt;/</a:t>
            </a:r>
            <a:r>
              <a:rPr lang="fr-FR" sz="1400" b="1" dirty="0" err="1">
                <a:latin typeface="Courier New" panose="02070309020205020404" pitchFamily="49" charset="0"/>
                <a:cs typeface="Courier New" panose="02070309020205020404" pitchFamily="49" charset="0"/>
              </a:rPr>
              <a:t>title</a:t>
            </a:r>
            <a:r>
              <a:rPr lang="fr-FR"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meta</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charset</a:t>
            </a:r>
            <a:r>
              <a:rPr lang="fr-FR" sz="1400" b="1" dirty="0">
                <a:latin typeface="Courier New" panose="02070309020205020404" pitchFamily="49" charset="0"/>
                <a:cs typeface="Courier New" panose="02070309020205020404" pitchFamily="49" charset="0"/>
              </a:rPr>
              <a:t>="UTF-8"&gt;</a:t>
            </a:r>
          </a:p>
          <a:p>
            <a:pPr marL="0" indent="0" fontAlgn="auto">
              <a:spcAft>
                <a:spcPts val="0"/>
              </a:spcAft>
              <a:buFont typeface="Arial" pitchFamily="34" charset="0"/>
              <a:buNone/>
              <a:defRPr/>
            </a:pPr>
            <a:r>
              <a:rPr lang="fr-FR" sz="1400" b="1" dirty="0" smtClean="0">
                <a:latin typeface="Courier New" panose="02070309020205020404" pitchFamily="49" charset="0"/>
                <a:cs typeface="Courier New" panose="02070309020205020404" pitchFamily="49" charset="0"/>
              </a:rPr>
              <a:t>&lt;</a:t>
            </a:r>
            <a:r>
              <a:rPr lang="fr-FR" sz="1400" b="1" dirty="0">
                <a:latin typeface="Courier New" panose="02070309020205020404" pitchFamily="49" charset="0"/>
                <a:cs typeface="Courier New" panose="02070309020205020404" pitchFamily="49" charset="0"/>
              </a:rPr>
              <a:t>style type="</a:t>
            </a:r>
            <a:r>
              <a:rPr lang="fr-FR" sz="1400" b="1" dirty="0" err="1">
                <a:latin typeface="Courier New" panose="02070309020205020404" pitchFamily="49" charset="0"/>
                <a:cs typeface="Courier New" panose="02070309020205020404" pitchFamily="49" charset="0"/>
              </a:rPr>
              <a:t>text</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css</a:t>
            </a:r>
            <a:r>
              <a:rPr lang="fr-FR"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#menu {</a:t>
            </a:r>
            <a:r>
              <a:rPr lang="fr-FR" sz="1400" b="1" dirty="0" err="1">
                <a:latin typeface="Courier New" panose="02070309020205020404" pitchFamily="49" charset="0"/>
                <a:cs typeface="Courier New" panose="02070309020205020404" pitchFamily="49" charset="0"/>
              </a:rPr>
              <a:t>list</a:t>
            </a:r>
            <a:r>
              <a:rPr lang="fr-FR" sz="1400" b="1" dirty="0">
                <a:latin typeface="Courier New" panose="02070309020205020404" pitchFamily="49" charset="0"/>
                <a:cs typeface="Courier New" panose="02070309020205020404" pitchFamily="49" charset="0"/>
              </a:rPr>
              <a:t>-style: none; </a:t>
            </a:r>
            <a:r>
              <a:rPr lang="fr-FR" sz="1400" b="1" dirty="0" err="1">
                <a:latin typeface="Courier New" panose="02070309020205020404" pitchFamily="49" charset="0"/>
                <a:cs typeface="Courier New" panose="02070309020205020404" pitchFamily="49" charset="0"/>
              </a:rPr>
              <a:t>margin</a:t>
            </a:r>
            <a:r>
              <a:rPr lang="fr-FR" sz="1400" b="1" dirty="0">
                <a:latin typeface="Courier New" panose="02070309020205020404" pitchFamily="49" charset="0"/>
                <a:cs typeface="Courier New" panose="02070309020205020404" pitchFamily="49" charset="0"/>
              </a:rPr>
              <a:t>: 0; </a:t>
            </a:r>
            <a:r>
              <a:rPr lang="fr-FR" sz="1400" b="1" dirty="0" err="1">
                <a:latin typeface="Courier New" panose="02070309020205020404" pitchFamily="49" charset="0"/>
                <a:cs typeface="Courier New" panose="02070309020205020404" pitchFamily="49" charset="0"/>
              </a:rPr>
              <a:t>padding</a:t>
            </a:r>
            <a:r>
              <a:rPr lang="fr-FR" sz="1400" b="1" dirty="0">
                <a:latin typeface="Courier New" panose="02070309020205020404" pitchFamily="49" charset="0"/>
                <a:cs typeface="Courier New" panose="02070309020205020404" pitchFamily="49" charset="0"/>
              </a:rPr>
              <a:t>: 0;}</a:t>
            </a:r>
          </a:p>
          <a:p>
            <a:pPr marL="0" indent="0" fontAlgn="auto">
              <a:spcAft>
                <a:spcPts val="0"/>
              </a:spcAft>
              <a:buNone/>
              <a:defRPr/>
            </a:pPr>
            <a:r>
              <a:rPr lang="en-US" sz="1400" b="1" dirty="0" smtClean="0">
                <a:solidFill>
                  <a:srgbClr val="C00000"/>
                </a:solidFill>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menu li {</a:t>
            </a:r>
            <a:r>
              <a:rPr lang="en-US" sz="1400" b="1" dirty="0" err="1">
                <a:latin typeface="Courier New" panose="02070309020205020404" pitchFamily="49" charset="0"/>
                <a:cs typeface="Courier New" panose="02070309020205020404" pitchFamily="49" charset="0"/>
              </a:rPr>
              <a:t>display:inline</a:t>
            </a:r>
            <a:r>
              <a:rPr lang="en-US" sz="1400" b="1" dirty="0">
                <a:latin typeface="Courier New" panose="02070309020205020404" pitchFamily="49" charset="0"/>
                <a:cs typeface="Courier New" panose="02070309020205020404" pitchFamily="49" charset="0"/>
              </a:rPr>
              <a:t>;</a:t>
            </a:r>
            <a:r>
              <a:rPr lang="en-US" sz="1400" b="1" dirty="0">
                <a:solidFill>
                  <a:srgbClr val="C00000"/>
                </a:solidFill>
                <a:latin typeface="Courier New" panose="02070309020205020404" pitchFamily="49" charset="0"/>
                <a:cs typeface="Courier New" panose="02070309020205020404" pitchFamily="49" charset="0"/>
              </a:rPr>
              <a:t> margin-right:1px; color:#</a:t>
            </a:r>
            <a:r>
              <a:rPr lang="en-US" sz="1400" b="1" dirty="0" err="1">
                <a:solidFill>
                  <a:srgbClr val="C00000"/>
                </a:solidFill>
                <a:latin typeface="Courier New" panose="02070309020205020404" pitchFamily="49" charset="0"/>
                <a:cs typeface="Courier New" panose="02070309020205020404" pitchFamily="49" charset="0"/>
              </a:rPr>
              <a:t>fff</a:t>
            </a:r>
            <a:r>
              <a:rPr lang="en-US" sz="1400" b="1" dirty="0" smtClean="0">
                <a:solidFill>
                  <a:srgbClr val="C00000"/>
                </a:solidFill>
                <a:latin typeface="Courier New" panose="02070309020205020404" pitchFamily="49" charset="0"/>
                <a:cs typeface="Courier New" panose="02070309020205020404" pitchFamily="49" charset="0"/>
              </a:rPr>
              <a:t>; background</a:t>
            </a:r>
            <a:r>
              <a:rPr lang="en-US" sz="1400" b="1" dirty="0">
                <a:solidFill>
                  <a:srgbClr val="C00000"/>
                </a:solidFill>
                <a:latin typeface="Courier New" panose="02070309020205020404" pitchFamily="49" charset="0"/>
                <a:cs typeface="Courier New" panose="02070309020205020404" pitchFamily="49" charset="0"/>
              </a:rPr>
              <a:t>: orange </a:t>
            </a:r>
            <a:r>
              <a:rPr lang="en-US" sz="1400" b="1" dirty="0" smtClean="0">
                <a:solidFill>
                  <a:srgbClr val="C00000"/>
                </a:solidFill>
                <a:latin typeface="Courier New" panose="02070309020205020404" pitchFamily="49" charset="0"/>
                <a:cs typeface="Courier New" panose="02070309020205020404" pitchFamily="49" charset="0"/>
              </a:rPr>
              <a:t>;}</a:t>
            </a:r>
            <a:endParaRPr lang="en-US" sz="1400" b="1" dirty="0">
              <a:solidFill>
                <a:srgbClr val="C00000"/>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a:t>
            </a:r>
            <a:r>
              <a:rPr lang="it-IT" sz="1400" b="1" dirty="0">
                <a:latin typeface="Courier New" panose="02070309020205020404" pitchFamily="49" charset="0"/>
                <a:cs typeface="Courier New" panose="02070309020205020404" pitchFamily="49" charset="0"/>
              </a:rPr>
              <a:t>style&gt;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 id="menu"&gt;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href="http://www.google.fr" title="Google"&gt;Google&lt;/a&gt;&lt;/li&gt;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href="http://fr.yahoo.com" title="Yahoo"&gt;Yahoo&lt;/a&gt;&lt;/li&gt;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href="http://www.bing.com" title="Bing"&gt;Bing&lt;/a&gt;&lt;/li&gt;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href="http://www.w3.org/TR/CSS21/" title="W3C CSS 2.1"&gt;W3C 	CSS&lt;/a&gt;&lt;/li&gt;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&lt;/html</a:t>
            </a:r>
            <a:r>
              <a:rPr lang="fr-FR" sz="1400" b="1" dirty="0" smtClean="0">
                <a:latin typeface="Courier New" panose="02070309020205020404" pitchFamily="49" charset="0"/>
                <a:cs typeface="Courier New" panose="02070309020205020404" pitchFamily="49" charset="0"/>
              </a:rPr>
              <a:t>&gt;</a:t>
            </a:r>
            <a:endParaRPr lang="fr-FR" sz="1400" b="1" dirty="0">
              <a:latin typeface="Courier New" panose="02070309020205020404" pitchFamily="49" charset="0"/>
              <a:cs typeface="Courier New" panose="02070309020205020404" pitchFamily="49" charset="0"/>
            </a:endParaRPr>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horizontal</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6156176" y="584684"/>
            <a:ext cx="2552700" cy="504825"/>
          </a:xfrm>
          <a:prstGeom prst="rect">
            <a:avLst/>
          </a:prstGeom>
        </p:spPr>
      </p:pic>
    </p:spTree>
    <p:extLst>
      <p:ext uri="{BB962C8B-B14F-4D97-AF65-F5344CB8AC3E}">
        <p14:creationId xmlns:p14="http://schemas.microsoft.com/office/powerpoint/2010/main" val="4155706147"/>
      </p:ext>
    </p:extLst>
  </p:cSld>
  <p:clrMapOvr>
    <a:masterClrMapping/>
  </p:clrMapOvr>
  <p:transition spd="slow">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11560" y="1124744"/>
            <a:ext cx="8532440" cy="5328592"/>
          </a:xfrm>
        </p:spPr>
        <p:txBody>
          <a:bodyPr>
            <a:normAutofit lnSpcReduction="10000"/>
          </a:bodyPr>
          <a:lstStyle/>
          <a:p>
            <a:pPr marL="0" indent="0" fontAlgn="auto">
              <a:spcAft>
                <a:spcPts val="0"/>
              </a:spcAft>
              <a:buFont typeface="Arial" pitchFamily="34" charset="0"/>
              <a:buNone/>
              <a:defRPr/>
            </a:pPr>
            <a:r>
              <a:rPr lang="fr-FR" sz="1600" dirty="0"/>
              <a:t>Pour que les éléments du menu réagissent comme des boutons au </a:t>
            </a:r>
          </a:p>
          <a:p>
            <a:pPr marL="0" indent="0" fontAlgn="auto">
              <a:spcAft>
                <a:spcPts val="0"/>
              </a:spcAft>
              <a:buFont typeface="Arial" pitchFamily="34" charset="0"/>
              <a:buNone/>
              <a:defRPr/>
            </a:pPr>
            <a:r>
              <a:rPr lang="fr-FR" sz="1600" dirty="0"/>
              <a:t>passage de la souris, il faut faire en sorte que les liens occupent tout l'espace à l'intérieur des &lt;li</a:t>
            </a:r>
            <a:r>
              <a:rPr lang="fr-FR" sz="1600" dirty="0" smtClean="0"/>
              <a:t>&gt;:</a:t>
            </a:r>
          </a:p>
          <a:p>
            <a:pPr marL="0" indent="0" fontAlgn="auto">
              <a:spcAft>
                <a:spcPts val="0"/>
              </a:spcAft>
              <a:buFont typeface="Arial" pitchFamily="34" charset="0"/>
              <a:buNone/>
              <a:defRPr/>
            </a:pPr>
            <a:endParaRPr lang="fr-FR" sz="1600" dirty="0" smtClean="0"/>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&lt;style type="</a:t>
            </a:r>
            <a:r>
              <a:rPr lang="fr-FR" sz="1400" b="1" dirty="0" err="1">
                <a:latin typeface="Courier New" panose="02070309020205020404" pitchFamily="49" charset="0"/>
                <a:cs typeface="Courier New" panose="02070309020205020404" pitchFamily="49" charset="0"/>
              </a:rPr>
              <a:t>text</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css</a:t>
            </a:r>
            <a:r>
              <a:rPr lang="fr-FR"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 list-style: none; margin: 0; padding: 0; }</a:t>
            </a:r>
            <a:endParaRPr lang="fr-FR" sz="14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menu li {</a:t>
            </a:r>
            <a:r>
              <a:rPr lang="en-US" sz="1400" b="1" dirty="0" err="1">
                <a:latin typeface="Courier New" panose="02070309020205020404" pitchFamily="49" charset="0"/>
                <a:cs typeface="Courier New" panose="02070309020205020404" pitchFamily="49" charset="0"/>
              </a:rPr>
              <a:t>display:inline</a:t>
            </a:r>
            <a:r>
              <a:rPr lang="en-US" sz="1400" b="1" dirty="0">
                <a:latin typeface="Courier New" panose="02070309020205020404" pitchFamily="49" charset="0"/>
                <a:cs typeface="Courier New" panose="02070309020205020404" pitchFamily="49" charset="0"/>
              </a:rPr>
              <a:t>; margin-right:1px; color:#</a:t>
            </a:r>
            <a:r>
              <a:rPr lang="en-US" sz="1400" b="1" dirty="0" err="1">
                <a:latin typeface="Courier New" panose="02070309020205020404" pitchFamily="49" charset="0"/>
                <a:cs typeface="Courier New" panose="02070309020205020404" pitchFamily="49" charset="0"/>
              </a:rPr>
              <a:t>fff</a:t>
            </a:r>
            <a:r>
              <a:rPr lang="en-US" sz="1400" b="1" dirty="0" smtClean="0">
                <a:latin typeface="Courier New" panose="02070309020205020404" pitchFamily="49" charset="0"/>
                <a:cs typeface="Courier New" panose="02070309020205020404" pitchFamily="49" charset="0"/>
              </a:rPr>
              <a:t>; background</a:t>
            </a:r>
            <a:r>
              <a:rPr lang="en-US" sz="1400" b="1" dirty="0">
                <a:latin typeface="Courier New" panose="02070309020205020404" pitchFamily="49" charset="0"/>
                <a:cs typeface="Courier New" panose="02070309020205020404" pitchFamily="49" charset="0"/>
              </a:rPr>
              <a:t>: orange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None/>
              <a:defRPr/>
            </a:pPr>
            <a:r>
              <a:rPr lang="en-US" sz="1400" b="1" dirty="0">
                <a:solidFill>
                  <a:srgbClr val="C00000"/>
                </a:solidFill>
                <a:latin typeface="Courier New" panose="02070309020205020404" pitchFamily="49" charset="0"/>
                <a:cs typeface="Courier New" panose="02070309020205020404" pitchFamily="49" charset="0"/>
              </a:rPr>
              <a:t>#menu li a </a:t>
            </a:r>
            <a:r>
              <a:rPr lang="en-US" sz="1400" b="1" dirty="0" smtClean="0">
                <a:solidFill>
                  <a:srgbClr val="C00000"/>
                </a:solidFill>
                <a:latin typeface="Courier New" panose="02070309020205020404" pitchFamily="49" charset="0"/>
                <a:cs typeface="Courier New" panose="02070309020205020404" pitchFamily="49" charset="0"/>
              </a:rPr>
              <a:t>{padding</a:t>
            </a:r>
            <a:r>
              <a:rPr lang="en-US" sz="1400" b="1" dirty="0">
                <a:solidFill>
                  <a:srgbClr val="C00000"/>
                </a:solidFill>
                <a:latin typeface="Courier New" panose="02070309020205020404" pitchFamily="49" charset="0"/>
                <a:cs typeface="Courier New" panose="02070309020205020404" pitchFamily="49" charset="0"/>
              </a:rPr>
              <a:t>: 4px 20px </a:t>
            </a:r>
            <a:r>
              <a:rPr lang="en-US" sz="1400" b="1" dirty="0" smtClean="0">
                <a:solidFill>
                  <a:srgbClr val="C00000"/>
                </a:solidFill>
                <a:latin typeface="Courier New" panose="02070309020205020404" pitchFamily="49" charset="0"/>
                <a:cs typeface="Courier New" panose="02070309020205020404" pitchFamily="49" charset="0"/>
              </a:rPr>
              <a:t>;background</a:t>
            </a:r>
            <a:r>
              <a:rPr lang="en-US" sz="1400" b="1" dirty="0">
                <a:solidFill>
                  <a:srgbClr val="C00000"/>
                </a:solidFill>
                <a:latin typeface="Courier New" panose="02070309020205020404" pitchFamily="49" charset="0"/>
                <a:cs typeface="Courier New" panose="02070309020205020404" pitchFamily="49" charset="0"/>
              </a:rPr>
              <a:t>: orange </a:t>
            </a:r>
            <a:r>
              <a:rPr lang="en-US" sz="1400" b="1" dirty="0" smtClean="0">
                <a:solidFill>
                  <a:srgbClr val="C00000"/>
                </a:solidFill>
                <a:latin typeface="Courier New" panose="02070309020205020404" pitchFamily="49" charset="0"/>
                <a:cs typeface="Courier New" panose="02070309020205020404" pitchFamily="49" charset="0"/>
              </a:rPr>
              <a:t>;color</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fff</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smtClean="0">
                <a:solidFill>
                  <a:srgbClr val="C00000"/>
                </a:solidFill>
                <a:latin typeface="Courier New" panose="02070309020205020404" pitchFamily="49" charset="0"/>
                <a:cs typeface="Courier New" panose="02070309020205020404" pitchFamily="49" charset="0"/>
              </a:rPr>
              <a:t>;border</a:t>
            </a:r>
            <a:r>
              <a:rPr lang="en-US" sz="1400" b="1" dirty="0">
                <a:solidFill>
                  <a:srgbClr val="C00000"/>
                </a:solidFill>
                <a:latin typeface="Courier New" panose="02070309020205020404" pitchFamily="49" charset="0"/>
                <a:cs typeface="Courier New" panose="02070309020205020404" pitchFamily="49" charset="0"/>
              </a:rPr>
              <a:t>: 1px solid #600 </a:t>
            </a:r>
            <a:r>
              <a:rPr lang="en-US" sz="1400" b="1" dirty="0" smtClean="0">
                <a:solidFill>
                  <a:srgbClr val="C00000"/>
                </a:solidFill>
                <a:latin typeface="Courier New" panose="02070309020205020404" pitchFamily="49" charset="0"/>
                <a:cs typeface="Courier New" panose="02070309020205020404" pitchFamily="49" charset="0"/>
              </a:rPr>
              <a:t>;font</a:t>
            </a:r>
            <a:r>
              <a:rPr lang="en-US" sz="1400" b="1" dirty="0">
                <a:solidFill>
                  <a:srgbClr val="C00000"/>
                </a:solidFill>
                <a:latin typeface="Courier New" panose="02070309020205020404" pitchFamily="49" charset="0"/>
                <a:cs typeface="Courier New" panose="02070309020205020404" pitchFamily="49" charset="0"/>
              </a:rPr>
              <a:t>: 1em "Trebuchet MS",</a:t>
            </a:r>
            <a:r>
              <a:rPr lang="en-US" sz="1400" b="1" dirty="0" err="1">
                <a:solidFill>
                  <a:srgbClr val="C00000"/>
                </a:solidFill>
                <a:latin typeface="Courier New" panose="02070309020205020404" pitchFamily="49" charset="0"/>
                <a:cs typeface="Courier New" panose="02070309020205020404" pitchFamily="49" charset="0"/>
              </a:rPr>
              <a:t>Arial,sans</a:t>
            </a:r>
            <a:r>
              <a:rPr lang="en-US" sz="1400" b="1" dirty="0">
                <a:solidFill>
                  <a:srgbClr val="C00000"/>
                </a:solidFill>
                <a:latin typeface="Courier New" panose="02070309020205020404" pitchFamily="49" charset="0"/>
                <a:cs typeface="Courier New" panose="02070309020205020404" pitchFamily="49" charset="0"/>
              </a:rPr>
              <a:t>-serif </a:t>
            </a:r>
            <a:r>
              <a:rPr lang="en-US" sz="1400" b="1" dirty="0" smtClean="0">
                <a:solidFill>
                  <a:srgbClr val="C00000"/>
                </a:solidFill>
                <a:latin typeface="Courier New" panose="02070309020205020404" pitchFamily="49" charset="0"/>
                <a:cs typeface="Courier New" panose="02070309020205020404" pitchFamily="49" charset="0"/>
              </a:rPr>
              <a:t>;line-height</a:t>
            </a:r>
            <a:r>
              <a:rPr lang="en-US" sz="1400" b="1" dirty="0">
                <a:solidFill>
                  <a:srgbClr val="C00000"/>
                </a:solidFill>
                <a:latin typeface="Courier New" panose="02070309020205020404" pitchFamily="49" charset="0"/>
                <a:cs typeface="Courier New" panose="02070309020205020404" pitchFamily="49" charset="0"/>
              </a:rPr>
              <a:t>: 1em ;  text-align: center </a:t>
            </a:r>
            <a:r>
              <a:rPr lang="en-US" sz="1400" b="1" dirty="0" smtClean="0">
                <a:solidFill>
                  <a:srgbClr val="C00000"/>
                </a:solidFill>
                <a:latin typeface="Courier New" panose="02070309020205020404" pitchFamily="49" charset="0"/>
                <a:cs typeface="Courier New" panose="02070309020205020404" pitchFamily="49" charset="0"/>
              </a:rPr>
              <a:t>;text-decoration</a:t>
            </a:r>
            <a:r>
              <a:rPr lang="en-US" sz="1400" b="1" dirty="0">
                <a:solidFill>
                  <a:srgbClr val="C00000"/>
                </a:solidFill>
                <a:latin typeface="Courier New" panose="02070309020205020404" pitchFamily="49" charset="0"/>
                <a:cs typeface="Courier New" panose="02070309020205020404" pitchFamily="49" charset="0"/>
              </a:rPr>
              <a:t>: none ;}</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a:t>
            </a:r>
            <a:r>
              <a:rPr lang="it-IT" sz="1400" b="1" dirty="0">
                <a:latin typeface="Courier New" panose="02070309020205020404" pitchFamily="49" charset="0"/>
                <a:cs typeface="Courier New" panose="02070309020205020404" pitchFamily="49" charset="0"/>
              </a:rPr>
              <a:t>style&gt;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 id="menu"&gt;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href="http://www.google.fr" title="Google"&gt;Google&lt;/a&gt;&lt;/li&gt;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href="http://fr.yahoo.com" title="Yahoo"&gt;Yahoo&lt;/a&gt;&lt;/li&gt;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href="http://www.bing.com" title="Bing"&gt;Bing&lt;/a&gt;&lt;/li&gt;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href="http://www.w3.org/TR/CSS21/" title="W3C CSS 2.1"&gt;W3C 	CSS&lt;/a&gt;&lt;/li&gt;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&lt;/html&gt;</a:t>
            </a:r>
          </a:p>
          <a:p>
            <a:pPr marL="0" indent="0" fontAlgn="auto">
              <a:spcAft>
                <a:spcPts val="0"/>
              </a:spcAft>
              <a:buFont typeface="Arial" pitchFamily="34" charset="0"/>
              <a:buNone/>
              <a:defRPr/>
            </a:pPr>
            <a:endParaRPr lang="en-US" sz="1400" dirty="0"/>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horizontal</a:t>
            </a:r>
            <a:endParaRPr lang="fr-FR" sz="3200" b="1" dirty="0">
              <a:solidFill>
                <a:schemeClr val="accent2">
                  <a:lumMod val="75000"/>
                </a:scheme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826232"/>
            <a:ext cx="37623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0694723"/>
      </p:ext>
    </p:extLst>
  </p:cSld>
  <p:clrMapOvr>
    <a:masterClrMapping/>
  </p:clrMapOvr>
  <p:transition spd="slow">
    <p:wipe dir="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11560" y="1124744"/>
            <a:ext cx="8532440" cy="5616624"/>
          </a:xfrm>
        </p:spPr>
        <p:txBody>
          <a:bodyPr>
            <a:normAutofit lnSpcReduction="10000"/>
          </a:bodyPr>
          <a:lstStyle/>
          <a:p>
            <a:pPr marL="0" indent="0" fontAlgn="auto">
              <a:spcAft>
                <a:spcPts val="0"/>
              </a:spcAft>
              <a:buFont typeface="Arial" pitchFamily="34" charset="0"/>
              <a:buNone/>
              <a:defRPr/>
            </a:pPr>
            <a:r>
              <a:rPr lang="fr-FR" sz="1600" dirty="0"/>
              <a:t>Il ne reste plus qu'à faire en sorte que les liens réagissent au passage de la souris ou lorsqu'ils reçoivent le focus (pour ceux qui naviguent au clavier) :</a:t>
            </a:r>
          </a:p>
          <a:p>
            <a:pPr marL="0" indent="0" fontAlgn="auto">
              <a:spcAft>
                <a:spcPts val="0"/>
              </a:spcAft>
              <a:buFont typeface="Arial" pitchFamily="34" charset="0"/>
              <a:buNone/>
              <a:defRPr/>
            </a:pPr>
            <a:endParaRPr lang="fr-FR" sz="1600" dirty="0" smtClean="0"/>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&lt;style type="</a:t>
            </a:r>
            <a:r>
              <a:rPr lang="fr-FR" sz="1400" b="1" dirty="0" err="1">
                <a:latin typeface="Courier New" panose="02070309020205020404" pitchFamily="49" charset="0"/>
                <a:cs typeface="Courier New" panose="02070309020205020404" pitchFamily="49" charset="0"/>
              </a:rPr>
              <a:t>text</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css</a:t>
            </a:r>
            <a:r>
              <a:rPr lang="fr-FR" sz="1400" b="1" dirty="0" smtClean="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 list-style: none; margin: 0; padding: 0; }</a:t>
            </a:r>
            <a:endParaRPr lang="fr-FR" sz="14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menu li {</a:t>
            </a:r>
            <a:r>
              <a:rPr lang="en-US" sz="1400" b="1" dirty="0" err="1">
                <a:latin typeface="Courier New" panose="02070309020205020404" pitchFamily="49" charset="0"/>
                <a:cs typeface="Courier New" panose="02070309020205020404" pitchFamily="49" charset="0"/>
              </a:rPr>
              <a:t>display:inline</a:t>
            </a:r>
            <a:r>
              <a:rPr lang="en-US" sz="1400" b="1" dirty="0">
                <a:latin typeface="Courier New" panose="02070309020205020404" pitchFamily="49" charset="0"/>
                <a:cs typeface="Courier New" panose="02070309020205020404" pitchFamily="49" charset="0"/>
              </a:rPr>
              <a:t>; margin-right:1px; color:#</a:t>
            </a:r>
            <a:r>
              <a:rPr lang="en-US" sz="1400" b="1" dirty="0" err="1">
                <a:latin typeface="Courier New" panose="02070309020205020404" pitchFamily="49" charset="0"/>
                <a:cs typeface="Courier New" panose="02070309020205020404" pitchFamily="49" charset="0"/>
              </a:rPr>
              <a:t>fff</a:t>
            </a:r>
            <a:r>
              <a:rPr lang="en-US" sz="1400" b="1" dirty="0" smtClean="0">
                <a:latin typeface="Courier New" panose="02070309020205020404" pitchFamily="49" charset="0"/>
                <a:cs typeface="Courier New" panose="02070309020205020404" pitchFamily="49" charset="0"/>
              </a:rPr>
              <a:t>; background</a:t>
            </a:r>
            <a:r>
              <a:rPr lang="en-US" sz="1400" b="1" dirty="0">
                <a:latin typeface="Courier New" panose="02070309020205020404" pitchFamily="49" charset="0"/>
                <a:cs typeface="Courier New" panose="02070309020205020404" pitchFamily="49" charset="0"/>
              </a:rPr>
              <a:t>: orange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None/>
              <a:defRPr/>
            </a:pPr>
            <a:r>
              <a:rPr lang="en-US" sz="1400" b="1" dirty="0">
                <a:latin typeface="Courier New" panose="02070309020205020404" pitchFamily="49" charset="0"/>
                <a:cs typeface="Courier New" panose="02070309020205020404" pitchFamily="49" charset="0"/>
              </a:rPr>
              <a:t>#menu li a </a:t>
            </a:r>
            <a:r>
              <a:rPr lang="en-US" sz="1400" b="1" dirty="0" smtClean="0">
                <a:latin typeface="Courier New" panose="02070309020205020404" pitchFamily="49" charset="0"/>
                <a:cs typeface="Courier New" panose="02070309020205020404" pitchFamily="49" charset="0"/>
              </a:rPr>
              <a:t>{padding</a:t>
            </a:r>
            <a:r>
              <a:rPr lang="en-US" sz="1400" b="1" dirty="0">
                <a:latin typeface="Courier New" panose="02070309020205020404" pitchFamily="49" charset="0"/>
                <a:cs typeface="Courier New" panose="02070309020205020404" pitchFamily="49" charset="0"/>
              </a:rPr>
              <a:t>: 4px 20px </a:t>
            </a:r>
            <a:r>
              <a:rPr lang="en-US" sz="1400" b="1" dirty="0" smtClean="0">
                <a:latin typeface="Courier New" panose="02070309020205020404" pitchFamily="49" charset="0"/>
                <a:cs typeface="Courier New" panose="02070309020205020404" pitchFamily="49" charset="0"/>
              </a:rPr>
              <a:t>;background</a:t>
            </a:r>
            <a:r>
              <a:rPr lang="en-US" sz="1400" b="1" dirty="0">
                <a:latin typeface="Courier New" panose="02070309020205020404" pitchFamily="49" charset="0"/>
                <a:cs typeface="Courier New" panose="02070309020205020404" pitchFamily="49" charset="0"/>
              </a:rPr>
              <a:t>: orange </a:t>
            </a:r>
            <a:r>
              <a:rPr lang="en-US" sz="1400" b="1" dirty="0" smtClean="0">
                <a:latin typeface="Courier New" panose="02070309020205020404" pitchFamily="49" charset="0"/>
                <a:cs typeface="Courier New" panose="02070309020205020404" pitchFamily="49" charset="0"/>
              </a:rPr>
              <a:t>;color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fff</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;border</a:t>
            </a:r>
            <a:r>
              <a:rPr lang="en-US" sz="1400" b="1" dirty="0">
                <a:latin typeface="Courier New" panose="02070309020205020404" pitchFamily="49" charset="0"/>
                <a:cs typeface="Courier New" panose="02070309020205020404" pitchFamily="49" charset="0"/>
              </a:rPr>
              <a:t>: 1px solid #600 </a:t>
            </a:r>
            <a:r>
              <a:rPr lang="en-US" sz="1400" b="1" dirty="0" smtClean="0">
                <a:latin typeface="Courier New" panose="02070309020205020404" pitchFamily="49" charset="0"/>
                <a:cs typeface="Courier New" panose="02070309020205020404" pitchFamily="49" charset="0"/>
              </a:rPr>
              <a:t>;font</a:t>
            </a:r>
            <a:r>
              <a:rPr lang="en-US" sz="1400" b="1" dirty="0">
                <a:latin typeface="Courier New" panose="02070309020205020404" pitchFamily="49" charset="0"/>
                <a:cs typeface="Courier New" panose="02070309020205020404" pitchFamily="49" charset="0"/>
              </a:rPr>
              <a:t>: 1em "Trebuchet MS",</a:t>
            </a:r>
            <a:r>
              <a:rPr lang="en-US" sz="1400" b="1" dirty="0" err="1">
                <a:latin typeface="Courier New" panose="02070309020205020404" pitchFamily="49" charset="0"/>
                <a:cs typeface="Courier New" panose="02070309020205020404" pitchFamily="49" charset="0"/>
              </a:rPr>
              <a:t>Arial,sans</a:t>
            </a:r>
            <a:r>
              <a:rPr lang="en-US" sz="1400" b="1" dirty="0">
                <a:latin typeface="Courier New" panose="02070309020205020404" pitchFamily="49" charset="0"/>
                <a:cs typeface="Courier New" panose="02070309020205020404" pitchFamily="49" charset="0"/>
              </a:rPr>
              <a:t>-serif </a:t>
            </a:r>
            <a:r>
              <a:rPr lang="en-US" sz="1400" b="1" dirty="0" smtClean="0">
                <a:latin typeface="Courier New" panose="02070309020205020404" pitchFamily="49" charset="0"/>
                <a:cs typeface="Courier New" panose="02070309020205020404" pitchFamily="49" charset="0"/>
              </a:rPr>
              <a:t>;line-height</a:t>
            </a:r>
            <a:r>
              <a:rPr lang="en-US" sz="1400" b="1" dirty="0">
                <a:latin typeface="Courier New" panose="02070309020205020404" pitchFamily="49" charset="0"/>
                <a:cs typeface="Courier New" panose="02070309020205020404" pitchFamily="49" charset="0"/>
              </a:rPr>
              <a:t>: 1em ;  text-align: center </a:t>
            </a:r>
            <a:r>
              <a:rPr lang="en-US" sz="1400" b="1" dirty="0" smtClean="0">
                <a:latin typeface="Courier New" panose="02070309020205020404" pitchFamily="49" charset="0"/>
                <a:cs typeface="Courier New" panose="02070309020205020404" pitchFamily="49" charset="0"/>
              </a:rPr>
              <a:t>;text-decoration</a:t>
            </a:r>
            <a:r>
              <a:rPr lang="en-US" sz="1400" b="1" dirty="0">
                <a:latin typeface="Courier New" panose="02070309020205020404" pitchFamily="49" charset="0"/>
                <a:cs typeface="Courier New" panose="02070309020205020404" pitchFamily="49" charset="0"/>
              </a:rPr>
              <a:t>: none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None/>
              <a:defRPr/>
            </a:pPr>
            <a:r>
              <a:rPr lang="en-US" sz="1400" b="1" dirty="0">
                <a:solidFill>
                  <a:srgbClr val="C00000"/>
                </a:solidFill>
                <a:latin typeface="Courier New" panose="02070309020205020404" pitchFamily="49" charset="0"/>
                <a:cs typeface="Courier New" panose="02070309020205020404" pitchFamily="49" charset="0"/>
              </a:rPr>
              <a:t>#menu li a:hover, #menu li a:focus, #menu li a:active { background: #900 ; text-decoration: underline ; }</a:t>
            </a:r>
          </a:p>
          <a:p>
            <a:pPr marL="0" indent="0" fontAlgn="auto">
              <a:spcAft>
                <a:spcPts val="0"/>
              </a:spcAft>
              <a:buFont typeface="Arial" pitchFamily="34" charset="0"/>
              <a:buNone/>
              <a:defRPr/>
            </a:pPr>
            <a:r>
              <a:rPr lang="it-IT" sz="1400" b="1" dirty="0" smtClean="0">
                <a:latin typeface="Courier New" panose="02070309020205020404" pitchFamily="49" charset="0"/>
                <a:cs typeface="Courier New" panose="02070309020205020404" pitchFamily="49" charset="0"/>
              </a:rPr>
              <a:t>&lt;/</a:t>
            </a:r>
            <a:r>
              <a:rPr lang="it-IT" sz="1400" b="1" dirty="0">
                <a:latin typeface="Courier New" panose="02070309020205020404" pitchFamily="49" charset="0"/>
                <a:cs typeface="Courier New" panose="02070309020205020404" pitchFamily="49" charset="0"/>
              </a:rPr>
              <a:t>style&gt;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 id="menu"&gt;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href="http://www.google.fr" title="Google"&gt;Google&lt;/a&gt;&lt;/li&gt;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href="http://fr.yahoo.com" title="Yahoo"&gt;Yahoo&lt;/a&gt;&lt;/li&gt;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href="http://www.bing.com" title="Bing"&gt;Bing&lt;/a&gt;&lt;/li&gt;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href="http://www.w3.org/TR/CSS21/" title="W3C CSS 2.1"&gt;W3C 	CSS&lt;/a&gt;&lt;/li&gt;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&lt;/html&gt;</a:t>
            </a:r>
          </a:p>
          <a:p>
            <a:pPr marL="0" indent="0" fontAlgn="auto">
              <a:spcAft>
                <a:spcPts val="0"/>
              </a:spcAft>
              <a:buFont typeface="Arial" pitchFamily="34" charset="0"/>
              <a:buNone/>
              <a:defRPr/>
            </a:pPr>
            <a:endParaRPr lang="en-US" sz="1400" dirty="0"/>
          </a:p>
        </p:txBody>
      </p:sp>
      <p:sp>
        <p:nvSpPr>
          <p:cNvPr id="5" name="Titre 1"/>
          <p:cNvSpPr txBox="1">
            <a:spLocks/>
          </p:cNvSpPr>
          <p:nvPr/>
        </p:nvSpPr>
        <p:spPr bwMode="auto">
          <a:xfrm>
            <a:off x="755576" y="260648"/>
            <a:ext cx="80772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horizontal</a:t>
            </a:r>
            <a:endParaRPr lang="fr-FR" sz="3200" b="1" dirty="0">
              <a:solidFill>
                <a:schemeClr val="accent2">
                  <a:lumMod val="75000"/>
                </a:schemeClr>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826232"/>
            <a:ext cx="37623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847048"/>
      </p:ext>
    </p:extLst>
  </p:cSld>
  <p:clrMapOvr>
    <a:masterClrMapping/>
  </p:clrMapOvr>
  <p:transition spd="slow">
    <p:wipe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24744"/>
            <a:ext cx="8280920" cy="5733256"/>
          </a:xfrm>
        </p:spPr>
        <p:txBody>
          <a:bodyPr>
            <a:normAutofit lnSpcReduction="10000"/>
          </a:bodyPr>
          <a:lstStyle/>
          <a:p>
            <a:pPr marL="0" indent="0" fontAlgn="auto">
              <a:spcAft>
                <a:spcPts val="0"/>
              </a:spcAft>
              <a:buFont typeface="Arial" pitchFamily="34" charset="0"/>
              <a:buNone/>
              <a:defRPr/>
            </a:pPr>
            <a:endParaRPr lang="en-US" sz="1600" dirty="0" smtClean="0"/>
          </a:p>
          <a:p>
            <a:pPr marL="0" indent="0" fontAlgn="auto">
              <a:spcAft>
                <a:spcPts val="0"/>
              </a:spcAft>
              <a:buFont typeface="Arial" pitchFamily="34" charset="0"/>
              <a:buNone/>
              <a:defRPr/>
            </a:pPr>
            <a:r>
              <a:rPr lang="en-US" sz="1600" dirty="0" smtClean="0"/>
              <a:t>et avec la </a:t>
            </a:r>
            <a:r>
              <a:rPr lang="en-US" sz="1600" dirty="0" err="1" smtClean="0"/>
              <a:t>propriété</a:t>
            </a:r>
            <a:r>
              <a:rPr lang="en-US" sz="1600" dirty="0" smtClean="0"/>
              <a:t> float ?</a:t>
            </a:r>
          </a:p>
          <a:p>
            <a:pPr marL="0" indent="0" fontAlgn="auto">
              <a:spcAft>
                <a:spcPts val="0"/>
              </a:spcAft>
              <a:buFont typeface="Arial" pitchFamily="34" charset="0"/>
              <a:buNone/>
              <a:defRPr/>
            </a:pPr>
            <a:endParaRPr lang="en-US" sz="1400" dirty="0" smtClean="0"/>
          </a:p>
          <a:p>
            <a:pPr marL="0" indent="0" fontAlgn="auto">
              <a:spcAft>
                <a:spcPts val="0"/>
              </a:spcAft>
              <a:buNone/>
              <a:defRPr/>
            </a:pPr>
            <a:r>
              <a:rPr lang="fr-FR" sz="1400" b="1" dirty="0">
                <a:latin typeface="Courier New" panose="02070309020205020404" pitchFamily="49" charset="0"/>
                <a:cs typeface="Courier New" panose="02070309020205020404" pitchFamily="49" charset="0"/>
              </a:rPr>
              <a:t>&lt;style type="</a:t>
            </a:r>
            <a:r>
              <a:rPr lang="fr-FR" sz="1400" b="1" dirty="0" err="1">
                <a:latin typeface="Courier New" panose="02070309020205020404" pitchFamily="49" charset="0"/>
                <a:cs typeface="Courier New" panose="02070309020205020404" pitchFamily="49" charset="0"/>
              </a:rPr>
              <a:t>text</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css</a:t>
            </a:r>
            <a:r>
              <a:rPr lang="fr-FR" sz="14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menu li {</a:t>
            </a:r>
            <a:r>
              <a:rPr lang="en-US" sz="1400" b="1" dirty="0">
                <a:solidFill>
                  <a:srgbClr val="C00000"/>
                </a:solidFill>
                <a:latin typeface="Courier New" panose="02070309020205020404" pitchFamily="49" charset="0"/>
                <a:cs typeface="Courier New" panose="02070309020205020404" pitchFamily="49" charset="0"/>
              </a:rPr>
              <a:t>float: left ;width:150px;</a:t>
            </a:r>
            <a:r>
              <a:rPr lang="en-US" sz="1400" b="1" dirty="0">
                <a:latin typeface="Courier New" panose="02070309020205020404" pitchFamily="49" charset="0"/>
                <a:cs typeface="Courier New" panose="02070309020205020404" pitchFamily="49" charset="0"/>
              </a:rPr>
              <a:t> margin-right:1px; color:#</a:t>
            </a:r>
            <a:r>
              <a:rPr lang="en-US" sz="1400" b="1" dirty="0" err="1">
                <a:latin typeface="Courier New" panose="02070309020205020404" pitchFamily="49" charset="0"/>
                <a:cs typeface="Courier New" panose="02070309020205020404" pitchFamily="49" charset="0"/>
              </a:rPr>
              <a:t>fff</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background</a:t>
            </a:r>
            <a:r>
              <a:rPr lang="en-US" sz="1400" b="1" dirty="0">
                <a:latin typeface="Courier New" panose="02070309020205020404" pitchFamily="49" charset="0"/>
                <a:cs typeface="Courier New" panose="02070309020205020404" pitchFamily="49" charset="0"/>
              </a:rPr>
              <a:t>: orange ; }</a:t>
            </a:r>
          </a:p>
          <a:p>
            <a:pPr marL="0" indent="0" fontAlgn="auto">
              <a:spcAft>
                <a:spcPts val="0"/>
              </a:spcAft>
              <a:buFont typeface="Arial" pitchFamily="34" charset="0"/>
              <a:buNone/>
              <a:defRPr/>
            </a:pP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menu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list-style: none</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margin: 0</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padding: 0</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li a {</a:t>
            </a:r>
            <a:r>
              <a:rPr lang="en-US" sz="1400" b="1" dirty="0" err="1">
                <a:solidFill>
                  <a:srgbClr val="C00000"/>
                </a:solidFill>
                <a:latin typeface="Courier New" panose="02070309020205020404" pitchFamily="49" charset="0"/>
                <a:cs typeface="Courier New" panose="02070309020205020404" pitchFamily="49" charset="0"/>
              </a:rPr>
              <a:t>display:block</a:t>
            </a:r>
            <a:r>
              <a:rPr lang="en-US" sz="1400" b="1" dirty="0" smtClean="0">
                <a:solidFill>
                  <a:srgbClr val="C00000"/>
                </a:solidFill>
                <a:latin typeface="Courier New" panose="02070309020205020404" pitchFamily="49" charset="0"/>
                <a:cs typeface="Courier New" panose="02070309020205020404" pitchFamily="49" charset="0"/>
              </a:rPr>
              <a:t>;</a:t>
            </a:r>
            <a:r>
              <a:rPr lang="en-US" sz="1400" b="1" dirty="0" smtClean="0">
                <a:latin typeface="Courier New" panose="02070309020205020404" pitchFamily="49" charset="0"/>
                <a:cs typeface="Courier New" panose="02070309020205020404" pitchFamily="49" charset="0"/>
              </a:rPr>
              <a:t> </a:t>
            </a:r>
            <a:r>
              <a:rPr lang="en-US" sz="1400" b="1" dirty="0" smtClean="0">
                <a:solidFill>
                  <a:srgbClr val="C00000"/>
                </a:solidFill>
                <a:latin typeface="Courier New" panose="02070309020205020404" pitchFamily="49" charset="0"/>
                <a:cs typeface="Courier New" panose="02070309020205020404" pitchFamily="49" charset="0"/>
              </a:rPr>
              <a:t>padding</a:t>
            </a:r>
            <a:r>
              <a:rPr lang="en-US" sz="1400" b="1" dirty="0">
                <a:solidFill>
                  <a:srgbClr val="C00000"/>
                </a:solidFill>
                <a:latin typeface="Courier New" panose="02070309020205020404" pitchFamily="49" charset="0"/>
                <a:cs typeface="Courier New" panose="02070309020205020404" pitchFamily="49" charset="0"/>
              </a:rPr>
              <a:t>: 4px </a:t>
            </a:r>
            <a:r>
              <a:rPr lang="en-US" sz="1400" b="1" dirty="0" smtClean="0">
                <a:solidFill>
                  <a:srgbClr val="C00000"/>
                </a:solidFill>
                <a:latin typeface="Courier New" panose="02070309020205020404" pitchFamily="49" charset="0"/>
                <a:cs typeface="Courier New" panose="02070309020205020404" pitchFamily="49" charset="0"/>
              </a:rPr>
              <a:t>0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background: orange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color: #</a:t>
            </a:r>
            <a:r>
              <a:rPr lang="en-US" sz="1400" b="1" dirty="0" err="1">
                <a:latin typeface="Courier New" panose="02070309020205020404" pitchFamily="49" charset="0"/>
                <a:cs typeface="Courier New" panose="02070309020205020404" pitchFamily="49" charset="0"/>
              </a:rPr>
              <a:t>fff</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border: 1px solid #600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font: 1em "Trebuchet MS",</a:t>
            </a:r>
            <a:r>
              <a:rPr lang="en-US" sz="1400" b="1" dirty="0" err="1">
                <a:latin typeface="Courier New" panose="02070309020205020404" pitchFamily="49" charset="0"/>
                <a:cs typeface="Courier New" panose="02070309020205020404" pitchFamily="49" charset="0"/>
              </a:rPr>
              <a:t>Arial,sans</a:t>
            </a:r>
            <a:r>
              <a:rPr lang="en-US" sz="1400" b="1" dirty="0">
                <a:latin typeface="Courier New" panose="02070309020205020404" pitchFamily="49" charset="0"/>
                <a:cs typeface="Courier New" panose="02070309020205020404" pitchFamily="49" charset="0"/>
              </a:rPr>
              <a:t>-serif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line-height: 1em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text-align: center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text-decoration: none </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1400" b="1" dirty="0">
                <a:latin typeface="Courier New" panose="02070309020205020404" pitchFamily="49" charset="0"/>
                <a:cs typeface="Courier New" panose="02070309020205020404" pitchFamily="49" charset="0"/>
              </a:rPr>
              <a:t>#menu li a:hover, #menu li a:focus, #menu li a:active { background: #900 ; text-decoration: underline ; </a:t>
            </a:r>
            <a:r>
              <a:rPr lang="en-US" sz="14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&lt;/head&gt;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 id="menu"&gt;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href="http://www.google.fr" title="Google"&gt;Google&lt;/a&gt;&lt;/li&gt;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href="http://fr.yahoo.com" title="Yahoo"&gt;Yahoo&lt;/a&gt;&lt;/li&gt;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href="http://www.bing.com" title="Bing"&gt;Bing&lt;/a&gt;&lt;/li&gt;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  &lt;li&gt;&lt;a href="http://www.w3.org/TR/CSS21/" title="W3C CSS 2.1"&gt;W3C 	CSS&lt;/a&gt;&lt;/li&gt;</a:t>
            </a:r>
          </a:p>
          <a:p>
            <a:pPr marL="0" indent="0" fontAlgn="auto">
              <a:spcAft>
                <a:spcPts val="0"/>
              </a:spcAft>
              <a:buFont typeface="Arial" pitchFamily="34" charset="0"/>
              <a:buNone/>
              <a:defRPr/>
            </a:pPr>
            <a:r>
              <a:rPr lang="it-IT" sz="1400" b="1" dirty="0">
                <a:latin typeface="Courier New" panose="02070309020205020404" pitchFamily="49" charset="0"/>
                <a:cs typeface="Courier New" panose="02070309020205020404" pitchFamily="49" charset="0"/>
              </a:rPr>
              <a:t>&lt;/ul&gt;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fr-FR" sz="1400" b="1" dirty="0">
                <a:latin typeface="Courier New" panose="02070309020205020404" pitchFamily="49" charset="0"/>
                <a:cs typeface="Courier New" panose="02070309020205020404" pitchFamily="49" charset="0"/>
              </a:rPr>
              <a:t>&lt;/html&gt;</a:t>
            </a:r>
            <a:endParaRPr lang="en-US" sz="1400" dirty="0"/>
          </a:p>
        </p:txBody>
      </p:sp>
      <p:sp>
        <p:nvSpPr>
          <p:cNvPr id="5" name="Titre 1"/>
          <p:cNvSpPr txBox="1">
            <a:spLocks/>
          </p:cNvSpPr>
          <p:nvPr/>
        </p:nvSpPr>
        <p:spPr bwMode="auto">
          <a:xfrm>
            <a:off x="755576" y="260648"/>
            <a:ext cx="80772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Construire un menu horizontal</a:t>
            </a:r>
            <a:endParaRPr lang="fr-FR" sz="3200" b="1" dirty="0">
              <a:solidFill>
                <a:schemeClr val="accent2">
                  <a:lumMod val="75000"/>
                </a:schemeClr>
              </a:solidFill>
            </a:endParaRP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784704"/>
            <a:ext cx="5991225" cy="68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951556"/>
      </p:ext>
    </p:extLst>
  </p:cSld>
  <p:clrMapOvr>
    <a:masterClrMapping/>
  </p:clrMapOvr>
  <p:transition spd="slow">
    <p:wipe di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403648"/>
            <a:ext cx="8077200" cy="5049688"/>
          </a:xfrm>
        </p:spPr>
        <p:txBody>
          <a:bodyPr>
            <a:normAutofit/>
          </a:bodyPr>
          <a:lstStyle/>
          <a:p>
            <a:pPr marL="0" indent="0" fontAlgn="auto">
              <a:spcAft>
                <a:spcPts val="0"/>
              </a:spcAft>
              <a:buFont typeface="Arial" pitchFamily="34" charset="0"/>
              <a:buNone/>
              <a:defRPr/>
            </a:pPr>
            <a:r>
              <a:rPr lang="fr-FR" sz="1600" dirty="0" smtClean="0"/>
              <a:t>Créer un menu avec plusieurs niveaux en CSS</a:t>
            </a:r>
          </a:p>
          <a:p>
            <a:pPr marL="0" indent="0" fontAlgn="auto">
              <a:spcAft>
                <a:spcPts val="0"/>
              </a:spcAft>
              <a:buFont typeface="Arial" pitchFamily="34" charset="0"/>
              <a:buNone/>
              <a:defRPr/>
            </a:pPr>
            <a:r>
              <a:rPr lang="fr-FR" sz="1400" dirty="0" smtClean="0"/>
              <a:t>     A l'ouverture de la page :			Lors du survol de la souris :</a:t>
            </a:r>
            <a:endParaRPr lang="fr-FR" sz="1400" dirty="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600" dirty="0" smtClean="0"/>
          </a:p>
          <a:p>
            <a:pPr marL="0" indent="0" fontAlgn="auto">
              <a:spcAft>
                <a:spcPts val="0"/>
              </a:spcAft>
              <a:buFont typeface="Arial" pitchFamily="34" charset="0"/>
              <a:buNone/>
              <a:defRPr/>
            </a:pPr>
            <a:r>
              <a:rPr lang="fr-FR" sz="1600" dirty="0" smtClean="0"/>
              <a:t>le fichier contenant la page HTML brute sans CSS est ex06.html</a:t>
            </a:r>
          </a:p>
          <a:p>
            <a:pPr marL="0" indent="0" fontAlgn="auto">
              <a:spcAft>
                <a:spcPts val="0"/>
              </a:spcAft>
              <a:buFont typeface="Arial" pitchFamily="34" charset="0"/>
              <a:buNone/>
              <a:defRPr/>
            </a:pPr>
            <a:endParaRPr lang="fr-FR" sz="1400"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Exercice sur la construction d'un menu</a:t>
            </a:r>
            <a:endParaRPr lang="fr-FR" sz="3200" b="1" dirty="0">
              <a:solidFill>
                <a:schemeClr val="accent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116877"/>
            <a:ext cx="358140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73" y="4221088"/>
            <a:ext cx="234315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812" y="2103373"/>
            <a:ext cx="220027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7889846"/>
      </p:ext>
    </p:extLst>
  </p:cSld>
  <p:clrMapOvr>
    <a:masterClrMapping/>
  </p:clrMapOvr>
  <p:transition spd="slow">
    <p:wipe di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16632"/>
            <a:ext cx="8077200" cy="6624736"/>
          </a:xfrm>
        </p:spPr>
        <p:txBody>
          <a:bodyPr>
            <a:normAutofit lnSpcReduction="10000"/>
          </a:bodyPr>
          <a:lstStyle/>
          <a:p>
            <a:pPr marL="0" indent="0" fontAlgn="auto">
              <a:spcAft>
                <a:spcPts val="0"/>
              </a:spcAft>
              <a:buFont typeface="Arial" pitchFamily="34" charset="0"/>
              <a:buNone/>
              <a:defRPr/>
            </a:pPr>
            <a:r>
              <a:rPr lang="fr-FR" sz="1400" dirty="0"/>
              <a:t>&lt;div id="</a:t>
            </a:r>
            <a:r>
              <a:rPr lang="fr-FR" sz="1400" dirty="0" err="1"/>
              <a:t>monmenu</a:t>
            </a:r>
            <a:r>
              <a:rPr lang="fr-FR" sz="1400" dirty="0"/>
              <a:t>"&gt;</a:t>
            </a:r>
          </a:p>
          <a:p>
            <a:pPr marL="0" indent="0" fontAlgn="auto">
              <a:spcAft>
                <a:spcPts val="0"/>
              </a:spcAft>
              <a:buFont typeface="Arial" pitchFamily="34" charset="0"/>
              <a:buNone/>
              <a:defRPr/>
            </a:pPr>
            <a:r>
              <a:rPr lang="fr-FR" sz="1400" dirty="0"/>
              <a:t>        &lt;</a:t>
            </a:r>
            <a:r>
              <a:rPr lang="fr-FR" sz="1400" dirty="0" err="1"/>
              <a:t>ul</a:t>
            </a:r>
            <a:r>
              <a:rPr lang="fr-FR" sz="1400" dirty="0"/>
              <a:t> class="niveau1"&gt;</a:t>
            </a:r>
          </a:p>
          <a:p>
            <a:pPr marL="0" indent="0" fontAlgn="auto">
              <a:spcAft>
                <a:spcPts val="0"/>
              </a:spcAft>
              <a:buFont typeface="Arial" pitchFamily="34" charset="0"/>
              <a:buNone/>
              <a:defRPr/>
            </a:pPr>
            <a:r>
              <a:rPr lang="fr-FR" sz="1400" dirty="0"/>
              <a:t>           </a:t>
            </a:r>
            <a:r>
              <a:rPr lang="fr-FR" sz="1400" dirty="0" smtClean="0"/>
              <a:t>    &lt;</a:t>
            </a:r>
            <a:r>
              <a:rPr lang="fr-FR" sz="1400" dirty="0"/>
              <a:t>li&gt;Menu</a:t>
            </a:r>
          </a:p>
          <a:p>
            <a:pPr marL="0" indent="0" fontAlgn="auto">
              <a:spcAft>
                <a:spcPts val="0"/>
              </a:spcAft>
              <a:buFont typeface="Arial" pitchFamily="34" charset="0"/>
              <a:buNone/>
              <a:defRPr/>
            </a:pPr>
            <a:r>
              <a:rPr lang="fr-FR" sz="1400" dirty="0"/>
              <a:t>               </a:t>
            </a:r>
            <a:r>
              <a:rPr lang="fr-FR" sz="1400" dirty="0" smtClean="0"/>
              <a:t>        &lt;</a:t>
            </a:r>
            <a:r>
              <a:rPr lang="fr-FR" sz="1400" dirty="0" err="1"/>
              <a:t>ul</a:t>
            </a:r>
            <a:r>
              <a:rPr lang="fr-FR" sz="1400" dirty="0"/>
              <a:t> class="niveau2"&gt;                  </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"http://www.google.com"&gt;Entrée&lt;/a&gt;&lt;/li&gt;</a:t>
            </a:r>
          </a:p>
          <a:p>
            <a:pPr marL="0" indent="0" fontAlgn="auto">
              <a:spcAft>
                <a:spcPts val="0"/>
              </a:spcAft>
              <a:buFont typeface="Arial" pitchFamily="34" charset="0"/>
              <a:buNone/>
              <a:defRPr/>
            </a:pPr>
            <a:r>
              <a:rPr lang="fr-FR" sz="1400" dirty="0"/>
              <a:t>                 </a:t>
            </a:r>
            <a:r>
              <a:rPr lang="fr-FR" sz="1400" dirty="0" smtClean="0"/>
              <a:t>              </a:t>
            </a:r>
            <a:r>
              <a:rPr lang="fr-FR" sz="1400" dirty="0"/>
              <a:t>&lt;li class="plus"&gt;</a:t>
            </a:r>
          </a:p>
          <a:p>
            <a:pPr marL="0" indent="0" fontAlgn="auto">
              <a:spcAft>
                <a:spcPts val="0"/>
              </a:spcAft>
              <a:buFont typeface="Arial" pitchFamily="34" charset="0"/>
              <a:buNone/>
              <a:defRPr/>
            </a:pPr>
            <a:r>
              <a:rPr lang="fr-FR" sz="1400" dirty="0"/>
              <a:t>                    </a:t>
            </a:r>
            <a:r>
              <a:rPr lang="fr-FR" sz="1400" dirty="0" smtClean="0"/>
              <a:t>                  &lt;</a:t>
            </a:r>
            <a:r>
              <a:rPr lang="fr-FR" sz="1400" dirty="0"/>
              <a:t>a </a:t>
            </a:r>
            <a:r>
              <a:rPr lang="fr-FR" sz="1400" dirty="0" err="1"/>
              <a:t>href</a:t>
            </a:r>
            <a:r>
              <a:rPr lang="fr-FR" sz="1400" dirty="0"/>
              <a:t>= ""&gt;Plat&lt;/a&gt;</a:t>
            </a:r>
          </a:p>
          <a:p>
            <a:pPr marL="0" indent="0" fontAlgn="auto">
              <a:spcAft>
                <a:spcPts val="0"/>
              </a:spcAft>
              <a:buFont typeface="Arial" pitchFamily="34" charset="0"/>
              <a:buNone/>
              <a:defRPr/>
            </a:pPr>
            <a:r>
              <a:rPr lang="fr-FR" sz="1400" dirty="0"/>
              <a:t>	</a:t>
            </a:r>
            <a:r>
              <a:rPr lang="fr-FR" sz="1400" dirty="0" smtClean="0"/>
              <a:t>               &lt;</a:t>
            </a:r>
            <a:r>
              <a:rPr lang="fr-FR" sz="1400" dirty="0" err="1"/>
              <a:t>ul</a:t>
            </a:r>
            <a:r>
              <a:rPr lang="fr-FR" sz="1400" dirty="0"/>
              <a:t> class="niveau3"&gt;</a:t>
            </a:r>
          </a:p>
          <a:p>
            <a:pPr marL="0" indent="0" fontAlgn="auto">
              <a:spcAft>
                <a:spcPts val="0"/>
              </a:spcAft>
              <a:buFont typeface="Arial" pitchFamily="34" charset="0"/>
              <a:buNone/>
              <a:defRPr/>
            </a:pPr>
            <a:r>
              <a:rPr lang="fr-FR" sz="1400" dirty="0"/>
              <a:t>                       </a:t>
            </a:r>
            <a:r>
              <a:rPr lang="fr-FR" sz="1400" dirty="0" smtClean="0"/>
              <a:t>                      </a:t>
            </a:r>
            <a:r>
              <a:rPr lang="fr-FR" sz="1400" dirty="0"/>
              <a:t>&lt;li&gt;&lt;a </a:t>
            </a:r>
            <a:r>
              <a:rPr lang="fr-FR" sz="1400" dirty="0" err="1"/>
              <a:t>href</a:t>
            </a:r>
            <a:r>
              <a:rPr lang="fr-FR" sz="1400" dirty="0"/>
              <a:t>= "http://www.google.com"&gt;Escalope pannée&lt;/a&gt;&lt;/li&gt;</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"http://www.google.com"&gt;Rôti de veau&lt;/a&gt;&lt;/li&gt;</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"http://www.google.com"&gt;Truite aux amandes&lt;/a&gt;&lt;/li&gt;</a:t>
            </a:r>
          </a:p>
          <a:p>
            <a:pPr marL="0" indent="0" fontAlgn="auto">
              <a:spcAft>
                <a:spcPts val="0"/>
              </a:spcAft>
              <a:buFont typeface="Arial" pitchFamily="34" charset="0"/>
              <a:buNone/>
              <a:defRPr/>
            </a:pPr>
            <a:r>
              <a:rPr lang="fr-FR" sz="1400" dirty="0"/>
              <a:t>                     </a:t>
            </a:r>
            <a:r>
              <a:rPr lang="fr-FR" sz="1400" dirty="0" smtClean="0"/>
              <a:t>               </a:t>
            </a:r>
            <a:r>
              <a:rPr lang="fr-FR" sz="1400" dirty="0"/>
              <a:t>&lt;/</a:t>
            </a:r>
            <a:r>
              <a:rPr lang="fr-FR" sz="1400" dirty="0" err="1"/>
              <a:t>ul</a:t>
            </a:r>
            <a:r>
              <a:rPr lang="fr-FR" sz="1400" dirty="0"/>
              <a:t>&gt;</a:t>
            </a:r>
          </a:p>
          <a:p>
            <a:pPr marL="0" indent="0" fontAlgn="auto">
              <a:spcAft>
                <a:spcPts val="0"/>
              </a:spcAft>
              <a:buFont typeface="Arial" pitchFamily="34" charset="0"/>
              <a:buNone/>
              <a:defRPr/>
            </a:pPr>
            <a:r>
              <a:rPr lang="fr-FR" sz="1400" dirty="0"/>
              <a:t>                  </a:t>
            </a:r>
            <a:r>
              <a:rPr lang="fr-FR" sz="1400" dirty="0" smtClean="0"/>
              <a:t>            &lt;/</a:t>
            </a:r>
            <a:r>
              <a:rPr lang="fr-FR" sz="1400" dirty="0"/>
              <a:t>li&gt;</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"http://www.google.com"&gt;Dessert&lt;/a&gt;&lt;/li&gt;</a:t>
            </a:r>
          </a:p>
          <a:p>
            <a:pPr marL="0" indent="0" fontAlgn="auto">
              <a:spcAft>
                <a:spcPts val="0"/>
              </a:spcAft>
              <a:buFont typeface="Arial" pitchFamily="34" charset="0"/>
              <a:buNone/>
              <a:defRPr/>
            </a:pPr>
            <a:r>
              <a:rPr lang="fr-FR" sz="1400" dirty="0"/>
              <a:t>                  </a:t>
            </a:r>
            <a:r>
              <a:rPr lang="fr-FR" sz="1400" dirty="0" smtClean="0"/>
              <a:t>            </a:t>
            </a:r>
            <a:r>
              <a:rPr lang="fr-FR" sz="1400" dirty="0"/>
              <a:t>&lt;li&gt;&lt;a </a:t>
            </a:r>
            <a:r>
              <a:rPr lang="fr-FR" sz="1400" dirty="0" err="1"/>
              <a:t>href</a:t>
            </a:r>
            <a:r>
              <a:rPr lang="fr-FR" sz="1400" dirty="0"/>
              <a:t>= "http://www.google.com"&gt;Café&lt;/a&gt;&lt;/li&gt;</a:t>
            </a:r>
          </a:p>
          <a:p>
            <a:pPr marL="0" indent="0" fontAlgn="auto">
              <a:spcAft>
                <a:spcPts val="0"/>
              </a:spcAft>
              <a:buFont typeface="Arial" pitchFamily="34" charset="0"/>
              <a:buNone/>
              <a:defRPr/>
            </a:pPr>
            <a:r>
              <a:rPr lang="fr-FR" sz="1400" dirty="0"/>
              <a:t>	</a:t>
            </a:r>
            <a:r>
              <a:rPr lang="fr-FR" sz="1400" dirty="0" smtClean="0"/>
              <a:t>       &lt;</a:t>
            </a:r>
            <a:r>
              <a:rPr lang="fr-FR" sz="1400" dirty="0"/>
              <a:t>li class="plus"&gt;</a:t>
            </a:r>
          </a:p>
          <a:p>
            <a:pPr marL="0" indent="0" fontAlgn="auto">
              <a:spcAft>
                <a:spcPts val="0"/>
              </a:spcAft>
              <a:buFont typeface="Arial" pitchFamily="34" charset="0"/>
              <a:buNone/>
              <a:defRPr/>
            </a:pPr>
            <a:r>
              <a:rPr lang="fr-FR" sz="1400" dirty="0"/>
              <a:t>	</a:t>
            </a:r>
            <a:r>
              <a:rPr lang="fr-FR" sz="1400" dirty="0" smtClean="0"/>
              <a:t>             &lt;</a:t>
            </a:r>
            <a:r>
              <a:rPr lang="fr-FR" sz="1400" dirty="0"/>
              <a:t>a </a:t>
            </a:r>
            <a:r>
              <a:rPr lang="fr-FR" sz="1400" dirty="0" err="1"/>
              <a:t>href</a:t>
            </a:r>
            <a:r>
              <a:rPr lang="fr-FR" sz="1400" dirty="0"/>
              <a:t>= ""&gt;Extras&lt;/a&gt;</a:t>
            </a:r>
          </a:p>
          <a:p>
            <a:pPr marL="0" indent="0" fontAlgn="auto">
              <a:spcAft>
                <a:spcPts val="0"/>
              </a:spcAft>
              <a:buFont typeface="Arial" pitchFamily="34" charset="0"/>
              <a:buNone/>
              <a:defRPr/>
            </a:pPr>
            <a:r>
              <a:rPr lang="fr-FR" sz="1400" dirty="0"/>
              <a:t>                      </a:t>
            </a:r>
            <a:r>
              <a:rPr lang="fr-FR" sz="1400" dirty="0" smtClean="0"/>
              <a:t>              &lt;</a:t>
            </a:r>
            <a:r>
              <a:rPr lang="fr-FR" sz="1400" dirty="0" err="1"/>
              <a:t>ul</a:t>
            </a:r>
            <a:r>
              <a:rPr lang="fr-FR" sz="1400" dirty="0"/>
              <a:t> class="niveau3"&gt;</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"http://www.google.com"&gt;Demander la note&lt;/a&gt;&lt;/li&gt;</a:t>
            </a:r>
          </a:p>
          <a:p>
            <a:pPr marL="0" indent="0" fontAlgn="auto">
              <a:spcAft>
                <a:spcPts val="0"/>
              </a:spcAft>
              <a:buFont typeface="Arial" pitchFamily="34" charset="0"/>
              <a:buNone/>
              <a:defRPr/>
            </a:pPr>
            <a:r>
              <a:rPr lang="fr-FR" sz="1400" dirty="0"/>
              <a:t>                        </a:t>
            </a:r>
            <a:r>
              <a:rPr lang="fr-FR" sz="1400" dirty="0" smtClean="0"/>
              <a:t>                  &lt;</a:t>
            </a:r>
            <a:r>
              <a:rPr lang="fr-FR" sz="1400" dirty="0"/>
              <a:t>li&gt;&lt;a </a:t>
            </a:r>
            <a:r>
              <a:rPr lang="fr-FR" sz="1400" dirty="0" err="1"/>
              <a:t>href</a:t>
            </a:r>
            <a:r>
              <a:rPr lang="fr-FR" sz="1400" dirty="0"/>
              <a:t>= "http://www.google.com"&gt;Partir en courant&lt;/a&gt;&lt;/li&gt;</a:t>
            </a:r>
          </a:p>
          <a:p>
            <a:pPr marL="0" indent="0" fontAlgn="auto">
              <a:spcAft>
                <a:spcPts val="0"/>
              </a:spcAft>
              <a:buFont typeface="Arial" pitchFamily="34" charset="0"/>
              <a:buNone/>
              <a:defRPr/>
            </a:pPr>
            <a:r>
              <a:rPr lang="fr-FR" sz="1400" dirty="0"/>
              <a:t>                    </a:t>
            </a:r>
            <a:r>
              <a:rPr lang="fr-FR" sz="1400" dirty="0" smtClean="0"/>
              <a:t>               &lt;/</a:t>
            </a:r>
            <a:r>
              <a:rPr lang="fr-FR" sz="1400" dirty="0" err="1"/>
              <a:t>ul</a:t>
            </a:r>
            <a:r>
              <a:rPr lang="fr-FR" sz="1400" dirty="0"/>
              <a:t>&gt;</a:t>
            </a:r>
          </a:p>
          <a:p>
            <a:pPr marL="0" indent="0" fontAlgn="auto">
              <a:spcAft>
                <a:spcPts val="0"/>
              </a:spcAft>
              <a:buFont typeface="Arial" pitchFamily="34" charset="0"/>
              <a:buNone/>
              <a:defRPr/>
            </a:pPr>
            <a:r>
              <a:rPr lang="fr-FR" sz="1400" dirty="0"/>
              <a:t>                  </a:t>
            </a:r>
            <a:r>
              <a:rPr lang="fr-FR" sz="1400" dirty="0" smtClean="0"/>
              <a:t>         &lt;/</a:t>
            </a:r>
            <a:r>
              <a:rPr lang="fr-FR" sz="1400" dirty="0"/>
              <a:t>li&gt;</a:t>
            </a:r>
          </a:p>
          <a:p>
            <a:pPr marL="0" indent="0" fontAlgn="auto">
              <a:spcAft>
                <a:spcPts val="0"/>
              </a:spcAft>
              <a:buFont typeface="Arial" pitchFamily="34" charset="0"/>
              <a:buNone/>
              <a:defRPr/>
            </a:pPr>
            <a:r>
              <a:rPr lang="fr-FR" sz="1400" dirty="0"/>
              <a:t>                </a:t>
            </a:r>
            <a:r>
              <a:rPr lang="fr-FR" sz="1400" dirty="0" smtClean="0"/>
              <a:t>   &lt;/</a:t>
            </a:r>
            <a:r>
              <a:rPr lang="fr-FR" sz="1400" dirty="0" err="1"/>
              <a:t>ul</a:t>
            </a:r>
            <a:r>
              <a:rPr lang="fr-FR" sz="1400" dirty="0"/>
              <a:t>&gt;</a:t>
            </a:r>
          </a:p>
          <a:p>
            <a:pPr marL="0" indent="0" fontAlgn="auto">
              <a:spcAft>
                <a:spcPts val="0"/>
              </a:spcAft>
              <a:buFont typeface="Arial" pitchFamily="34" charset="0"/>
              <a:buNone/>
              <a:defRPr/>
            </a:pPr>
            <a:r>
              <a:rPr lang="fr-FR" sz="1400" dirty="0"/>
              <a:t>              &lt;/li&gt;</a:t>
            </a:r>
          </a:p>
          <a:p>
            <a:pPr marL="0" indent="0" fontAlgn="auto">
              <a:spcAft>
                <a:spcPts val="0"/>
              </a:spcAft>
              <a:buFont typeface="Arial" pitchFamily="34" charset="0"/>
              <a:buNone/>
              <a:defRPr/>
            </a:pPr>
            <a:r>
              <a:rPr lang="fr-FR" sz="1400" dirty="0"/>
              <a:t>        &lt;/</a:t>
            </a:r>
            <a:r>
              <a:rPr lang="fr-FR" sz="1400" dirty="0" err="1"/>
              <a:t>ul</a:t>
            </a:r>
            <a:r>
              <a:rPr lang="fr-FR" sz="1400" dirty="0"/>
              <a:t>&gt;</a:t>
            </a:r>
          </a:p>
          <a:p>
            <a:pPr marL="0" indent="0" fontAlgn="auto">
              <a:spcAft>
                <a:spcPts val="0"/>
              </a:spcAft>
              <a:buFont typeface="Arial" pitchFamily="34" charset="0"/>
              <a:buNone/>
              <a:defRPr/>
            </a:pPr>
            <a:r>
              <a:rPr lang="fr-FR" sz="1400" dirty="0"/>
              <a:t>    &lt;/div&gt;</a:t>
            </a:r>
          </a:p>
        </p:txBody>
      </p:sp>
      <p:sp>
        <p:nvSpPr>
          <p:cNvPr id="5" name="Titre 1"/>
          <p:cNvSpPr txBox="1">
            <a:spLocks/>
          </p:cNvSpPr>
          <p:nvPr/>
        </p:nvSpPr>
        <p:spPr bwMode="auto">
          <a:xfrm>
            <a:off x="6522368" y="260648"/>
            <a:ext cx="231040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HTML</a:t>
            </a:r>
            <a:endParaRPr lang="fr-FR" sz="3200" b="1" dirty="0">
              <a:solidFill>
                <a:schemeClr val="accent2">
                  <a:lumMod val="75000"/>
                </a:schemeClr>
              </a:solidFill>
            </a:endParaRPr>
          </a:p>
        </p:txBody>
      </p:sp>
    </p:spTree>
    <p:extLst>
      <p:ext uri="{BB962C8B-B14F-4D97-AF65-F5344CB8AC3E}">
        <p14:creationId xmlns:p14="http://schemas.microsoft.com/office/powerpoint/2010/main" val="3625372337"/>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Exercice 1a</a:t>
            </a:r>
          </a:p>
        </p:txBody>
      </p:sp>
      <p:sp>
        <p:nvSpPr>
          <p:cNvPr id="3" name="Espace réservé du contenu 2"/>
          <p:cNvSpPr>
            <a:spLocks noGrp="1"/>
          </p:cNvSpPr>
          <p:nvPr>
            <p:ph idx="1"/>
          </p:nvPr>
        </p:nvSpPr>
        <p:spPr>
          <a:xfrm>
            <a:off x="762000" y="1597025"/>
            <a:ext cx="8077200" cy="4297363"/>
          </a:xfrm>
        </p:spPr>
        <p:txBody>
          <a:bodyPr rtlCol="0">
            <a:normAutofit/>
          </a:bodyPr>
          <a:lstStyle/>
          <a:p>
            <a:pPr marL="0" indent="0" fontAlgn="auto">
              <a:spcAft>
                <a:spcPts val="0"/>
              </a:spcAft>
              <a:buFont typeface="Arial" pitchFamily="34" charset="0"/>
              <a:buNone/>
              <a:defRPr/>
            </a:pPr>
            <a:r>
              <a:rPr lang="fr-FR" sz="2000" dirty="0" smtClean="0"/>
              <a:t>Ecrire avec le moins de caractères possible la feuille de styles suivante :</a:t>
            </a:r>
            <a:endParaRPr sz="2000" dirty="0" smtClean="0"/>
          </a:p>
          <a:p>
            <a:pPr marL="0" indent="0" fontAlgn="auto">
              <a:spcAft>
                <a:spcPts val="0"/>
              </a:spcAft>
              <a:buFont typeface="Arial" pitchFamily="34" charset="0"/>
              <a:buNone/>
              <a:defRPr/>
            </a:pPr>
            <a:r>
              <a:rPr lang="fr-FR" sz="2000" dirty="0"/>
              <a:t>.texte1 {</a:t>
            </a:r>
            <a:r>
              <a:rPr lang="fr-FR" sz="2000" dirty="0" smtClean="0"/>
              <a:t>text-align:center;font-size:20px;color:green}</a:t>
            </a:r>
            <a:endParaRPr lang="fr-FR" sz="2000" dirty="0"/>
          </a:p>
          <a:p>
            <a:pPr marL="0" indent="0" fontAlgn="auto">
              <a:spcAft>
                <a:spcPts val="0"/>
              </a:spcAft>
              <a:buNone/>
              <a:defRPr/>
            </a:pPr>
            <a:r>
              <a:rPr lang="fr-FR" sz="2000" dirty="0"/>
              <a:t>.texte2 {</a:t>
            </a:r>
            <a:r>
              <a:rPr lang="fr-FR" sz="2000" dirty="0" smtClean="0"/>
              <a:t>font-size:14px;text-align:right;color:green}</a:t>
            </a:r>
            <a:endParaRPr lang="fr-FR" sz="2000" dirty="0"/>
          </a:p>
          <a:p>
            <a:pPr marL="0" indent="0" fontAlgn="auto">
              <a:spcAft>
                <a:spcPts val="0"/>
              </a:spcAft>
              <a:buNone/>
              <a:defRPr/>
            </a:pPr>
            <a:r>
              <a:rPr lang="fr-FR" sz="2000" dirty="0"/>
              <a:t>.titre3 {font-size:14px;text-align:right}</a:t>
            </a:r>
          </a:p>
          <a:p>
            <a:pPr marL="0" indent="0" fontAlgn="auto">
              <a:spcAft>
                <a:spcPts val="0"/>
              </a:spcAft>
              <a:buNone/>
              <a:defRPr/>
            </a:pPr>
            <a:r>
              <a:rPr lang="fr-FR" sz="2000" dirty="0" smtClean="0"/>
              <a:t>.titre1 {text-align:center;color:blue;font-size:20px;}</a:t>
            </a:r>
          </a:p>
          <a:p>
            <a:pPr marL="0" indent="0" fontAlgn="auto">
              <a:spcAft>
                <a:spcPts val="0"/>
              </a:spcAft>
              <a:buNone/>
              <a:defRPr/>
            </a:pPr>
            <a:r>
              <a:rPr lang="fr-FR" sz="2000" dirty="0" smtClean="0"/>
              <a:t>.titre2 </a:t>
            </a:r>
            <a:r>
              <a:rPr lang="fr-FR" sz="2000" dirty="0"/>
              <a:t>{</a:t>
            </a:r>
            <a:r>
              <a:rPr lang="fr-FR" sz="2000" dirty="0" smtClean="0"/>
              <a:t>text-align:center;color:black;font-size:20px;}</a:t>
            </a:r>
          </a:p>
          <a:p>
            <a:pPr marL="0" indent="0" fontAlgn="auto">
              <a:spcAft>
                <a:spcPts val="0"/>
              </a:spcAft>
              <a:buNone/>
              <a:defRPr/>
            </a:pPr>
            <a:r>
              <a:rPr lang="fr-FR" sz="2000" dirty="0"/>
              <a:t>.</a:t>
            </a:r>
            <a:r>
              <a:rPr lang="fr-FR" sz="2000" dirty="0" smtClean="0"/>
              <a:t>titre4 </a:t>
            </a:r>
            <a:r>
              <a:rPr lang="fr-FR" sz="2000" dirty="0"/>
              <a:t>{</a:t>
            </a:r>
            <a:r>
              <a:rPr lang="fr-FR" sz="2000" dirty="0" smtClean="0"/>
              <a:t>text-align:center;color:green;font-size:20px;}</a:t>
            </a:r>
          </a:p>
          <a:p>
            <a:pPr marL="0" indent="0" fontAlgn="auto">
              <a:spcAft>
                <a:spcPts val="0"/>
              </a:spcAft>
              <a:buNone/>
              <a:defRPr/>
            </a:pPr>
            <a:endParaRPr lang="fr-FR" sz="2000" dirty="0"/>
          </a:p>
        </p:txBody>
      </p:sp>
    </p:spTree>
    <p:extLst>
      <p:ext uri="{BB962C8B-B14F-4D97-AF65-F5344CB8AC3E}">
        <p14:creationId xmlns:p14="http://schemas.microsoft.com/office/powerpoint/2010/main" val="3937159680"/>
      </p:ext>
    </p:extLst>
  </p:cSld>
  <p:clrMapOvr>
    <a:masterClrMapping/>
  </p:clrMapOvr>
  <p:transition spd="slow">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403648"/>
            <a:ext cx="8077200" cy="1017240"/>
          </a:xfrm>
        </p:spPr>
        <p:txBody>
          <a:bodyPr>
            <a:normAutofit/>
          </a:bodyPr>
          <a:lstStyle/>
          <a:p>
            <a:pPr marL="0" indent="0" fontAlgn="auto">
              <a:spcAft>
                <a:spcPts val="0"/>
              </a:spcAft>
              <a:buFont typeface="Arial" pitchFamily="34" charset="0"/>
              <a:buNone/>
              <a:defRPr/>
            </a:pPr>
            <a:r>
              <a:rPr lang="fr-FR" sz="1600" dirty="0" smtClean="0"/>
              <a:t>Comment faire pour que les niveaux entrée, plat dessert .... ne soient pas visibles lors de l'affichage de la page et qu'il le deviennent lors du survol de la souris ?</a:t>
            </a:r>
          </a:p>
          <a:p>
            <a:pPr marL="0" indent="0" fontAlgn="auto">
              <a:spcAft>
                <a:spcPts val="0"/>
              </a:spcAft>
              <a:buFont typeface="Arial" pitchFamily="34" charset="0"/>
              <a:buNone/>
              <a:defRPr/>
            </a:pPr>
            <a:r>
              <a:rPr lang="fr-FR" sz="1600" dirty="0" smtClean="0"/>
              <a:t>Tout d'abord : non visibles à l'ouverture ?</a:t>
            </a:r>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Exercice sur la construction d'un menu</a:t>
            </a:r>
            <a:endParaRPr lang="fr-FR" sz="3200" b="1" dirty="0">
              <a:solidFill>
                <a:schemeClr val="accent2">
                  <a:lumMod val="75000"/>
                </a:schemeClr>
              </a:solidFill>
            </a:endParaRPr>
          </a:p>
        </p:txBody>
      </p:sp>
      <p:sp>
        <p:nvSpPr>
          <p:cNvPr id="3" name="ZoneTexte 2"/>
          <p:cNvSpPr txBox="1"/>
          <p:nvPr/>
        </p:nvSpPr>
        <p:spPr>
          <a:xfrm>
            <a:off x="827584" y="2348880"/>
            <a:ext cx="1637500" cy="369332"/>
          </a:xfrm>
          <a:prstGeom prst="rect">
            <a:avLst/>
          </a:prstGeom>
          <a:noFill/>
        </p:spPr>
        <p:txBody>
          <a:bodyPr wrap="none" rtlCol="0">
            <a:spAutoFit/>
          </a:bodyPr>
          <a:lstStyle/>
          <a:p>
            <a:r>
              <a:rPr lang="fr-FR" dirty="0" smtClean="0"/>
              <a:t> {</a:t>
            </a:r>
            <a:r>
              <a:rPr lang="fr-FR" dirty="0" err="1" smtClean="0"/>
              <a:t>display:none</a:t>
            </a:r>
            <a:r>
              <a:rPr lang="fr-FR" dirty="0" smtClean="0"/>
              <a:t>;}</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136" y="2237543"/>
            <a:ext cx="2108120" cy="592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806768" y="2855837"/>
            <a:ext cx="4464496" cy="369332"/>
          </a:xfrm>
          <a:prstGeom prst="rect">
            <a:avLst/>
          </a:prstGeom>
          <a:noFill/>
        </p:spPr>
        <p:txBody>
          <a:bodyPr wrap="square" rtlCol="0">
            <a:spAutoFit/>
          </a:bodyPr>
          <a:lstStyle/>
          <a:p>
            <a:r>
              <a:rPr lang="fr-FR" dirty="0" smtClean="0"/>
              <a:t>#</a:t>
            </a:r>
            <a:r>
              <a:rPr lang="fr-FR" dirty="0" err="1" smtClean="0"/>
              <a:t>monmenu</a:t>
            </a:r>
            <a:r>
              <a:rPr lang="fr-FR" dirty="0" smtClean="0"/>
              <a:t> </a:t>
            </a:r>
            <a:r>
              <a:rPr lang="fr-FR" dirty="0" err="1" smtClean="0"/>
              <a:t>ul</a:t>
            </a:r>
            <a:r>
              <a:rPr lang="fr-FR" dirty="0" smtClean="0"/>
              <a:t> </a:t>
            </a:r>
            <a:r>
              <a:rPr lang="fr-FR" dirty="0" err="1" smtClean="0"/>
              <a:t>ul</a:t>
            </a:r>
            <a:r>
              <a:rPr lang="fr-FR" dirty="0" smtClean="0"/>
              <a:t> {</a:t>
            </a:r>
            <a:r>
              <a:rPr lang="fr-FR" dirty="0" err="1" smtClean="0"/>
              <a:t>display:none</a:t>
            </a:r>
            <a:r>
              <a:rPr lang="fr-FR" dirty="0" smtClean="0"/>
              <a:t>;} </a:t>
            </a:r>
            <a:endParaRPr lang="fr-FR" dirty="0"/>
          </a:p>
        </p:txBody>
      </p:sp>
      <p:sp>
        <p:nvSpPr>
          <p:cNvPr id="6" name="ZoneTexte 5"/>
          <p:cNvSpPr txBox="1"/>
          <p:nvPr/>
        </p:nvSpPr>
        <p:spPr>
          <a:xfrm>
            <a:off x="828760" y="3473331"/>
            <a:ext cx="4104456" cy="338554"/>
          </a:xfrm>
          <a:prstGeom prst="rect">
            <a:avLst/>
          </a:prstGeom>
          <a:noFill/>
        </p:spPr>
        <p:txBody>
          <a:bodyPr wrap="square" rtlCol="0">
            <a:spAutoFit/>
          </a:bodyPr>
          <a:lstStyle/>
          <a:p>
            <a:r>
              <a:rPr lang="fr-FR" sz="1600" dirty="0" smtClean="0"/>
              <a:t>Ensuite : visibles lors du survol de la souris ?</a:t>
            </a:r>
            <a:endParaRPr lang="fr-FR"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92" y="3048493"/>
            <a:ext cx="156210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875764" y="4026408"/>
            <a:ext cx="1655133" cy="369332"/>
          </a:xfrm>
          <a:prstGeom prst="rect">
            <a:avLst/>
          </a:prstGeom>
          <a:noFill/>
        </p:spPr>
        <p:txBody>
          <a:bodyPr wrap="none" rtlCol="0">
            <a:spAutoFit/>
          </a:bodyPr>
          <a:lstStyle/>
          <a:p>
            <a:r>
              <a:rPr lang="fr-FR" dirty="0" smtClean="0"/>
              <a:t> {</a:t>
            </a:r>
            <a:r>
              <a:rPr lang="fr-FR" dirty="0" err="1" smtClean="0"/>
              <a:t>display:block</a:t>
            </a:r>
            <a:r>
              <a:rPr lang="fr-FR" dirty="0" smtClean="0"/>
              <a:t>;}</a:t>
            </a:r>
            <a:endParaRPr lang="fr-FR" dirty="0"/>
          </a:p>
        </p:txBody>
      </p:sp>
      <p:sp>
        <p:nvSpPr>
          <p:cNvPr id="7" name="ZoneTexte 6"/>
          <p:cNvSpPr txBox="1"/>
          <p:nvPr/>
        </p:nvSpPr>
        <p:spPr>
          <a:xfrm>
            <a:off x="946344" y="4612486"/>
            <a:ext cx="6192688" cy="369332"/>
          </a:xfrm>
          <a:prstGeom prst="rect">
            <a:avLst/>
          </a:prstGeom>
          <a:noFill/>
        </p:spPr>
        <p:txBody>
          <a:bodyPr wrap="square" rtlCol="0">
            <a:spAutoFit/>
          </a:bodyPr>
          <a:lstStyle/>
          <a:p>
            <a:r>
              <a:rPr lang="fr-FR" dirty="0"/>
              <a:t>#</a:t>
            </a:r>
            <a:r>
              <a:rPr lang="fr-FR" dirty="0" err="1"/>
              <a:t>monmenu</a:t>
            </a:r>
            <a:r>
              <a:rPr lang="fr-FR" dirty="0"/>
              <a:t> </a:t>
            </a:r>
            <a:r>
              <a:rPr lang="fr-FR" dirty="0" err="1"/>
              <a:t>li:hover</a:t>
            </a:r>
            <a:r>
              <a:rPr lang="fr-FR" dirty="0"/>
              <a:t> </a:t>
            </a:r>
            <a:r>
              <a:rPr lang="fr-FR" dirty="0" smtClean="0"/>
              <a:t>ul.niveau2 </a:t>
            </a:r>
            <a:r>
              <a:rPr lang="fr-FR" dirty="0"/>
              <a:t>{</a:t>
            </a:r>
            <a:r>
              <a:rPr lang="fr-FR" dirty="0" err="1"/>
              <a:t>display:block</a:t>
            </a:r>
            <a:r>
              <a:rPr lang="fr-FR" dirty="0"/>
              <a:t>;}</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992" y="4797470"/>
            <a:ext cx="254317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ZoneTexte 14"/>
          <p:cNvSpPr txBox="1"/>
          <p:nvPr/>
        </p:nvSpPr>
        <p:spPr>
          <a:xfrm>
            <a:off x="973664" y="5157192"/>
            <a:ext cx="4104456" cy="338554"/>
          </a:xfrm>
          <a:prstGeom prst="rect">
            <a:avLst/>
          </a:prstGeom>
          <a:noFill/>
        </p:spPr>
        <p:txBody>
          <a:bodyPr wrap="square" rtlCol="0">
            <a:spAutoFit/>
          </a:bodyPr>
          <a:lstStyle/>
          <a:p>
            <a:r>
              <a:rPr lang="fr-FR" sz="1600" dirty="0" smtClean="0"/>
              <a:t>Et pour le niveau 3 ?</a:t>
            </a:r>
            <a:endParaRPr lang="fr-FR" sz="1600" dirty="0"/>
          </a:p>
        </p:txBody>
      </p:sp>
      <p:sp>
        <p:nvSpPr>
          <p:cNvPr id="16" name="ZoneTexte 15"/>
          <p:cNvSpPr txBox="1"/>
          <p:nvPr/>
        </p:nvSpPr>
        <p:spPr>
          <a:xfrm>
            <a:off x="843256" y="5720050"/>
            <a:ext cx="6192688" cy="369332"/>
          </a:xfrm>
          <a:prstGeom prst="rect">
            <a:avLst/>
          </a:prstGeom>
          <a:noFill/>
        </p:spPr>
        <p:txBody>
          <a:bodyPr wrap="square" rtlCol="0">
            <a:spAutoFit/>
          </a:bodyPr>
          <a:lstStyle/>
          <a:p>
            <a:r>
              <a:rPr lang="fr-FR" dirty="0"/>
              <a:t>#</a:t>
            </a:r>
            <a:r>
              <a:rPr lang="fr-FR" dirty="0" err="1"/>
              <a:t>monmenu</a:t>
            </a:r>
            <a:r>
              <a:rPr lang="fr-FR" dirty="0"/>
              <a:t> </a:t>
            </a:r>
            <a:r>
              <a:rPr lang="fr-FR" dirty="0" smtClean="0"/>
              <a:t>li </a:t>
            </a:r>
            <a:r>
              <a:rPr lang="fr-FR" dirty="0" err="1" smtClean="0"/>
              <a:t>li:hover</a:t>
            </a:r>
            <a:r>
              <a:rPr lang="fr-FR" dirty="0" smtClean="0"/>
              <a:t> ul.niveau3 </a:t>
            </a:r>
            <a:r>
              <a:rPr lang="fr-FR" dirty="0"/>
              <a:t>{</a:t>
            </a:r>
            <a:r>
              <a:rPr lang="fr-FR" dirty="0" err="1"/>
              <a:t>display:block</a:t>
            </a:r>
            <a:r>
              <a:rPr lang="fr-FR" dirty="0"/>
              <a:t>;}</a:t>
            </a:r>
          </a:p>
        </p:txBody>
      </p:sp>
    </p:spTree>
    <p:extLst>
      <p:ext uri="{BB962C8B-B14F-4D97-AF65-F5344CB8AC3E}">
        <p14:creationId xmlns:p14="http://schemas.microsoft.com/office/powerpoint/2010/main" val="21045371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 calcmode="lin" valueType="num">
                                      <p:cBhvr additive="base">
                                        <p:cTn id="31" dur="500" fill="hold"/>
                                        <p:tgtEl>
                                          <p:spTgt spid="2051"/>
                                        </p:tgtEl>
                                        <p:attrNameLst>
                                          <p:attrName>ppt_x</p:attrName>
                                        </p:attrNameLst>
                                      </p:cBhvr>
                                      <p:tavLst>
                                        <p:tav tm="0">
                                          <p:val>
                                            <p:strVal val="#ppt_x"/>
                                          </p:val>
                                        </p:tav>
                                        <p:tav tm="100000">
                                          <p:val>
                                            <p:strVal val="#ppt_x"/>
                                          </p:val>
                                        </p:tav>
                                      </p:tavLst>
                                    </p:anim>
                                    <p:anim calcmode="lin" valueType="num">
                                      <p:cBhvr additive="base">
                                        <p:cTn id="3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52"/>
                                        </p:tgtEl>
                                        <p:attrNameLst>
                                          <p:attrName>style.visibility</p:attrName>
                                        </p:attrNameLst>
                                      </p:cBhvr>
                                      <p:to>
                                        <p:strVal val="visible"/>
                                      </p:to>
                                    </p:set>
                                    <p:anim calcmode="lin" valueType="num">
                                      <p:cBhvr additive="base">
                                        <p:cTn id="55" dur="500" fill="hold"/>
                                        <p:tgtEl>
                                          <p:spTgt spid="2052"/>
                                        </p:tgtEl>
                                        <p:attrNameLst>
                                          <p:attrName>ppt_x</p:attrName>
                                        </p:attrNameLst>
                                      </p:cBhvr>
                                      <p:tavLst>
                                        <p:tav tm="0">
                                          <p:val>
                                            <p:strVal val="#ppt_x"/>
                                          </p:val>
                                        </p:tav>
                                        <p:tav tm="100000">
                                          <p:val>
                                            <p:strVal val="#ppt_x"/>
                                          </p:val>
                                        </p:tav>
                                      </p:tavLst>
                                    </p:anim>
                                    <p:anim calcmode="lin" valueType="num">
                                      <p:cBhvr additive="base">
                                        <p:cTn id="5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2" grpId="0"/>
      <p:bldP spid="7" grpId="0"/>
      <p:bldP spid="15" grpId="0"/>
      <p:bldP spid="1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403648"/>
            <a:ext cx="8077200" cy="4977680"/>
          </a:xfrm>
        </p:spPr>
        <p:txBody>
          <a:bodyPr>
            <a:normAutofit/>
          </a:bodyPr>
          <a:lstStyle/>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&lt;style type="</a:t>
            </a:r>
            <a:r>
              <a:rPr lang="fr-FR" sz="1600" b="1" dirty="0" err="1">
                <a:latin typeface="Courier New" panose="02070309020205020404" pitchFamily="49" charset="0"/>
                <a:cs typeface="Courier New" panose="02070309020205020404" pitchFamily="49" charset="0"/>
              </a:rPr>
              <a:t>text</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css</a:t>
            </a:r>
            <a:r>
              <a:rPr lang="fr-FR" sz="1600" b="1" dirty="0">
                <a:latin typeface="Courier New" panose="02070309020205020404" pitchFamily="49" charset="0"/>
                <a:cs typeface="Courier New" panose="02070309020205020404" pitchFamily="49" charset="0"/>
              </a:rPr>
              <a:t>"&gt;</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{font-</a:t>
            </a:r>
            <a:r>
              <a:rPr lang="fr-FR" sz="1600" b="1" dirty="0" err="1">
                <a:latin typeface="Courier New" panose="02070309020205020404" pitchFamily="49" charset="0"/>
                <a:cs typeface="Courier New" panose="02070309020205020404" pitchFamily="49" charset="0"/>
              </a:rPr>
              <a:t>family</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trebuchet</a:t>
            </a:r>
            <a:r>
              <a:rPr lang="fr-FR" sz="1600" b="1" dirty="0">
                <a:latin typeface="Courier New" panose="02070309020205020404" pitchFamily="49" charset="0"/>
                <a:cs typeface="Courier New" panose="02070309020205020404" pitchFamily="49" charset="0"/>
              </a:rPr>
              <a:t> ms, </a:t>
            </a:r>
            <a:r>
              <a:rPr lang="fr-FR" sz="1600" b="1" dirty="0" err="1">
                <a:latin typeface="Courier New" panose="02070309020205020404" pitchFamily="49" charset="0"/>
                <a:cs typeface="Courier New" panose="02070309020205020404" pitchFamily="49" charset="0"/>
              </a:rPr>
              <a:t>arial</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tahoma</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verdana</a:t>
            </a:r>
            <a:r>
              <a:rPr lang="fr-FR" sz="1600" b="1" dirty="0">
                <a:latin typeface="Courier New" panose="02070309020205020404" pitchFamily="49" charset="0"/>
                <a:cs typeface="Courier New" panose="02070309020205020404" pitchFamily="49" charset="0"/>
              </a:rPr>
              <a:t>, sans-</a:t>
            </a:r>
            <a:r>
              <a:rPr lang="fr-FR" sz="1600" b="1" dirty="0" err="1">
                <a:latin typeface="Courier New" panose="02070309020205020404" pitchFamily="49" charset="0"/>
                <a:cs typeface="Courier New" panose="02070309020205020404" pitchFamily="49" charset="0"/>
              </a:rPr>
              <a:t>serif</a:t>
            </a:r>
            <a:r>
              <a:rPr lang="fr-FR" sz="1600" b="1" dirty="0">
                <a:latin typeface="Courier New" panose="02070309020205020404" pitchFamily="49" charset="0"/>
                <a:cs typeface="Courier New" panose="02070309020205020404" pitchFamily="49" charset="0"/>
              </a:rPr>
              <a:t>; font-size: 90%; </a:t>
            </a:r>
            <a:r>
              <a:rPr lang="fr-FR" sz="1600" b="1" dirty="0" err="1">
                <a:latin typeface="Courier New" panose="02070309020205020404" pitchFamily="49" charset="0"/>
                <a:cs typeface="Courier New" panose="02070309020205020404" pitchFamily="49" charset="0"/>
              </a:rPr>
              <a:t>font-weight:bold</a:t>
            </a:r>
            <a:r>
              <a:rPr lang="fr-FR" sz="1600" b="1" dirty="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ul</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ul</a:t>
            </a:r>
            <a:r>
              <a:rPr lang="fr-FR" sz="1600" b="1" dirty="0">
                <a:latin typeface="Courier New" panose="02070309020205020404" pitchFamily="49" charset="0"/>
                <a:cs typeface="Courier New" panose="02070309020205020404" pitchFamily="49" charset="0"/>
              </a:rPr>
              <a:t> {display: none; position: </a:t>
            </a:r>
            <a:r>
              <a:rPr lang="fr-FR" sz="1600" b="1" dirty="0" err="1">
                <a:latin typeface="Courier New" panose="02070309020205020404" pitchFamily="49" charset="0"/>
                <a:cs typeface="Courier New" panose="02070309020205020404" pitchFamily="49" charset="0"/>
              </a:rPr>
              <a:t>absolute</a:t>
            </a:r>
            <a:r>
              <a:rPr lang="fr-FR" sz="1600" b="1" dirty="0">
                <a:latin typeface="Courier New" panose="02070309020205020404" pitchFamily="49" charset="0"/>
                <a:cs typeface="Courier New" panose="02070309020205020404" pitchFamily="49" charset="0"/>
              </a:rPr>
              <a:t>; margin:0px;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0px; border: 1px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#B0B0B0;}</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ul.niveau2 {</a:t>
            </a:r>
            <a:r>
              <a:rPr lang="fr-FR" sz="1600" b="1" dirty="0" err="1">
                <a:latin typeface="Courier New" panose="02070309020205020404" pitchFamily="49" charset="0"/>
                <a:cs typeface="Courier New" panose="02070309020205020404" pitchFamily="49" charset="0"/>
              </a:rPr>
              <a:t>left</a:t>
            </a:r>
            <a:r>
              <a:rPr lang="fr-FR" sz="1600" b="1" dirty="0">
                <a:latin typeface="Courier New" panose="02070309020205020404" pitchFamily="49" charset="0"/>
                <a:cs typeface="Courier New" panose="02070309020205020404" pitchFamily="49" charset="0"/>
              </a:rPr>
              <a:t>: 0px; top: 22px;}</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ul.niveau3 {</a:t>
            </a:r>
            <a:r>
              <a:rPr lang="fr-FR" sz="1600" b="1" dirty="0" err="1">
                <a:latin typeface="Courier New" panose="02070309020205020404" pitchFamily="49" charset="0"/>
                <a:cs typeface="Courier New" panose="02070309020205020404" pitchFamily="49" charset="0"/>
              </a:rPr>
              <a:t>left</a:t>
            </a:r>
            <a:r>
              <a:rPr lang="fr-FR" sz="1600" b="1" dirty="0">
                <a:latin typeface="Courier New" panose="02070309020205020404" pitchFamily="49" charset="0"/>
                <a:cs typeface="Courier New" panose="02070309020205020404" pitchFamily="49" charset="0"/>
              </a:rPr>
              <a:t>: 144px; top: -1px;}</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li {</a:t>
            </a:r>
            <a:r>
              <a:rPr lang="fr-FR" sz="1600" b="1" dirty="0" err="1">
                <a:latin typeface="Courier New" panose="02070309020205020404" pitchFamily="49" charset="0"/>
                <a:cs typeface="Courier New" panose="02070309020205020404" pitchFamily="49" charset="0"/>
              </a:rPr>
              <a:t>list</a:t>
            </a:r>
            <a:r>
              <a:rPr lang="fr-FR" sz="1600" b="1" dirty="0">
                <a:latin typeface="Courier New" panose="02070309020205020404" pitchFamily="49" charset="0"/>
                <a:cs typeface="Courier New" panose="02070309020205020404" pitchFamily="49" charset="0"/>
              </a:rPr>
              <a:t>-style-type: none; position: relative; </a:t>
            </a:r>
            <a:r>
              <a:rPr lang="fr-FR" sz="1600" b="1" dirty="0" err="1">
                <a:latin typeface="Courier New" panose="02070309020205020404" pitchFamily="49" charset="0"/>
                <a:cs typeface="Courier New" panose="02070309020205020404" pitchFamily="49" charset="0"/>
              </a:rPr>
              <a:t>width</a:t>
            </a:r>
            <a:r>
              <a:rPr lang="fr-FR" sz="1600" b="1" dirty="0">
                <a:latin typeface="Courier New" panose="02070309020205020404" pitchFamily="49" charset="0"/>
                <a:cs typeface="Courier New" panose="02070309020205020404" pitchFamily="49" charset="0"/>
              </a:rPr>
              <a:t>: 140px; background-</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#E0E0E0;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2px; </a:t>
            </a:r>
            <a:r>
              <a:rPr lang="fr-FR" sz="1600" b="1" dirty="0" err="1">
                <a:latin typeface="Courier New" panose="02070309020205020404" pitchFamily="49" charset="0"/>
                <a:cs typeface="Courier New" panose="02070309020205020404" pitchFamily="49" charset="0"/>
              </a:rPr>
              <a:t>margin</a:t>
            </a:r>
            <a:r>
              <a:rPr lang="fr-FR" sz="1600" b="1" dirty="0">
                <a:latin typeface="Courier New" panose="02070309020205020404" pitchFamily="49" charset="0"/>
                <a:cs typeface="Courier New" panose="02070309020205020404" pitchFamily="49" charset="0"/>
              </a:rPr>
              <a:t>: 0px}</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li:hover</a:t>
            </a:r>
            <a:r>
              <a:rPr lang="fr-FR" sz="1600" b="1" dirty="0">
                <a:latin typeface="Courier New" panose="02070309020205020404" pitchFamily="49" charset="0"/>
                <a:cs typeface="Courier New" panose="02070309020205020404" pitchFamily="49" charset="0"/>
              </a:rPr>
              <a:t>, {background-</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#FFFF70;}</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li a {</a:t>
            </a:r>
            <a:r>
              <a:rPr lang="fr-FR" sz="1600" b="1" dirty="0" err="1">
                <a:latin typeface="Courier New" panose="02070309020205020404" pitchFamily="49" charset="0"/>
                <a:cs typeface="Courier New" panose="02070309020205020404" pitchFamily="49" charset="0"/>
              </a:rPr>
              <a:t>text-decoration:none</a:t>
            </a:r>
            <a:r>
              <a:rPr lang="fr-FR" sz="1600" b="1" dirty="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li:hover</a:t>
            </a:r>
            <a:r>
              <a:rPr lang="fr-FR" sz="1600" b="1" dirty="0">
                <a:latin typeface="Courier New" panose="02070309020205020404" pitchFamily="49" charset="0"/>
                <a:cs typeface="Courier New" panose="02070309020205020404" pitchFamily="49" charset="0"/>
              </a:rPr>
              <a:t> ul.niveau2, #</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li </a:t>
            </a:r>
            <a:r>
              <a:rPr lang="fr-FR" sz="1600" b="1" dirty="0" err="1">
                <a:latin typeface="Courier New" panose="02070309020205020404" pitchFamily="49" charset="0"/>
                <a:cs typeface="Courier New" panose="02070309020205020404" pitchFamily="49" charset="0"/>
              </a:rPr>
              <a:t>li:hover</a:t>
            </a:r>
            <a:r>
              <a:rPr lang="fr-FR" sz="1600" b="1" dirty="0">
                <a:latin typeface="Courier New" panose="02070309020205020404" pitchFamily="49" charset="0"/>
                <a:cs typeface="Courier New" panose="02070309020205020404" pitchFamily="49" charset="0"/>
              </a:rPr>
              <a:t> ul.niveau3 {display: block}</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monmenu</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li.plus</a:t>
            </a:r>
            <a:r>
              <a:rPr lang="fr-FR" sz="1600" b="1" dirty="0">
                <a:latin typeface="Courier New" panose="02070309020205020404" pitchFamily="49" charset="0"/>
                <a:cs typeface="Courier New" panose="02070309020205020404" pitchFamily="49" charset="0"/>
              </a:rPr>
              <a:t> </a:t>
            </a:r>
            <a:r>
              <a:rPr lang="fr-FR" sz="1600" b="1" dirty="0" smtClean="0">
                <a:latin typeface="Courier New" panose="02070309020205020404" pitchFamily="49" charset="0"/>
                <a:cs typeface="Courier New" panose="02070309020205020404" pitchFamily="49" charset="0"/>
              </a:rPr>
              <a:t>{border-</a:t>
            </a:r>
            <a:r>
              <a:rPr lang="fr-FR" sz="1600" b="1" dirty="0" err="1" smtClean="0">
                <a:latin typeface="Courier New" panose="02070309020205020404" pitchFamily="49" charset="0"/>
                <a:cs typeface="Courier New" panose="02070309020205020404" pitchFamily="49" charset="0"/>
              </a:rPr>
              <a:t>bottom</a:t>
            </a:r>
            <a:r>
              <a:rPr lang="fr-FR" sz="1600" b="1" dirty="0">
                <a:latin typeface="Courier New" panose="02070309020205020404" pitchFamily="49" charset="0"/>
                <a:cs typeface="Courier New" panose="02070309020205020404" pitchFamily="49" charset="0"/>
              </a:rPr>
              <a:t>: 1px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#B0B0B0;}</a:t>
            </a:r>
          </a:p>
          <a:p>
            <a:pPr marL="0" indent="0" fontAlgn="auto">
              <a:spcAft>
                <a:spcPts val="0"/>
              </a:spcAft>
              <a:buFont typeface="Arial" pitchFamily="34" charset="0"/>
              <a:buNone/>
              <a:defRPr/>
            </a:pPr>
            <a:r>
              <a:rPr lang="fr-FR" sz="1600" b="1" dirty="0">
                <a:latin typeface="Courier New" panose="02070309020205020404" pitchFamily="49" charset="0"/>
                <a:cs typeface="Courier New" panose="02070309020205020404" pitchFamily="49" charset="0"/>
              </a:rPr>
              <a:t>&lt;/style&gt;</a:t>
            </a:r>
            <a:endParaRPr lang="fr-FR" sz="14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smtClean="0"/>
          </a:p>
          <a:p>
            <a:pPr marL="0" indent="0" fontAlgn="auto">
              <a:spcAft>
                <a:spcPts val="0"/>
              </a:spcAft>
              <a:buFont typeface="Arial" pitchFamily="34" charset="0"/>
              <a:buNone/>
              <a:defRPr/>
            </a:pPr>
            <a:endParaRPr lang="fr-FR" sz="1400" dirty="0"/>
          </a:p>
          <a:p>
            <a:pPr marL="0" indent="0" fontAlgn="auto">
              <a:spcAft>
                <a:spcPts val="0"/>
              </a:spcAft>
              <a:buFont typeface="Arial" pitchFamily="34" charset="0"/>
              <a:buNone/>
              <a:defRPr/>
            </a:pPr>
            <a:endParaRPr lang="fr-FR" sz="1400"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Une des solutions</a:t>
            </a:r>
            <a:endParaRPr lang="fr-FR" sz="3200" b="1" dirty="0">
              <a:solidFill>
                <a:schemeClr val="accent2">
                  <a:lumMod val="75000"/>
                </a:schemeClr>
              </a:solidFill>
            </a:endParaRPr>
          </a:p>
        </p:txBody>
      </p:sp>
    </p:spTree>
    <p:extLst>
      <p:ext uri="{BB962C8B-B14F-4D97-AF65-F5344CB8AC3E}">
        <p14:creationId xmlns:p14="http://schemas.microsoft.com/office/powerpoint/2010/main" val="1734387201"/>
      </p:ext>
    </p:extLst>
  </p:cSld>
  <p:clrMapOvr>
    <a:masterClrMapping/>
  </p:clrMapOvr>
  <p:transition spd="slow">
    <p:wipe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a:buNone/>
              <a:defRPr/>
            </a:pPr>
            <a:r>
              <a:rPr lang="fr-FR" sz="2000" b="1" dirty="0" smtClean="0">
                <a:solidFill>
                  <a:schemeClr val="accent2">
                    <a:lumMod val="75000"/>
                  </a:schemeClr>
                </a:solidFill>
              </a:rPr>
              <a:t>first-</a:t>
            </a:r>
            <a:r>
              <a:rPr lang="fr-FR" sz="2000" b="1" dirty="0" err="1" smtClean="0">
                <a:solidFill>
                  <a:schemeClr val="accent2">
                    <a:lumMod val="75000"/>
                  </a:schemeClr>
                </a:solidFill>
              </a:rPr>
              <a:t>child</a:t>
            </a:r>
            <a:r>
              <a:rPr lang="en-US" sz="2000" dirty="0" smtClean="0">
                <a:solidFill>
                  <a:schemeClr val="tx2"/>
                </a:solidFill>
              </a:rPr>
              <a:t> </a:t>
            </a:r>
            <a:r>
              <a:rPr lang="en-US" sz="2000" dirty="0" err="1" smtClean="0"/>
              <a:t>sélectionne</a:t>
            </a:r>
            <a:r>
              <a:rPr lang="en-US" sz="2000" dirty="0" smtClean="0"/>
              <a:t> le premier </a:t>
            </a:r>
            <a:r>
              <a:rPr lang="en-US" sz="2000" dirty="0" err="1" smtClean="0"/>
              <a:t>élément</a:t>
            </a:r>
            <a:r>
              <a:rPr lang="en-US" sz="2000" dirty="0" smtClean="0"/>
              <a:t> enfant </a:t>
            </a:r>
            <a:r>
              <a:rPr lang="en-US" sz="2000" dirty="0" err="1" smtClean="0"/>
              <a:t>quelque</a:t>
            </a:r>
            <a:r>
              <a:rPr lang="en-US" sz="2000" dirty="0" smtClean="0"/>
              <a:t> </a:t>
            </a:r>
            <a:r>
              <a:rPr lang="en-US" sz="2000" dirty="0" err="1" smtClean="0"/>
              <a:t>soit</a:t>
            </a:r>
            <a:r>
              <a:rPr lang="en-US" sz="2000" dirty="0" smtClean="0"/>
              <a:t> son type (&lt;p&gt;,&lt;h1&gt;,&lt;li&gt;, etc...).</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p:first-child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'first-</a:t>
            </a:r>
            <a:r>
              <a:rPr lang="fr-FR" sz="3200" b="1" dirty="0" err="1" smtClean="0">
                <a:solidFill>
                  <a:schemeClr val="accent2">
                    <a:lumMod val="75000"/>
                  </a:schemeClr>
                </a:solidFill>
              </a:rPr>
              <a:t>child</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4077072"/>
            <a:ext cx="2736304" cy="1200329"/>
          </a:xfrm>
          <a:prstGeom prst="rect">
            <a:avLst/>
          </a:prstGeom>
          <a:noFill/>
          <a:ln w="34925">
            <a:solidFill>
              <a:schemeClr val="accent1"/>
            </a:solidFill>
          </a:ln>
        </p:spPr>
        <p:txBody>
          <a:bodyPr wrap="square" rtlCol="0">
            <a:spAutoFit/>
          </a:bodyPr>
          <a:lstStyle/>
          <a:p>
            <a:r>
              <a:rPr lang="fr-FR" dirty="0" smtClean="0">
                <a:solidFill>
                  <a:srgbClr val="FF0000"/>
                </a:solidFill>
              </a:rPr>
              <a:t>Enfant n°1</a:t>
            </a:r>
          </a:p>
          <a:p>
            <a:r>
              <a:rPr lang="fr-FR" dirty="0"/>
              <a:t>Enfant </a:t>
            </a:r>
            <a:r>
              <a:rPr lang="fr-FR" dirty="0" smtClean="0"/>
              <a:t>n°2</a:t>
            </a:r>
            <a:endParaRPr lang="fr-FR" dirty="0"/>
          </a:p>
          <a:p>
            <a:r>
              <a:rPr lang="fr-FR" dirty="0" smtClean="0"/>
              <a:t>Enfant n°3</a:t>
            </a:r>
            <a:endParaRPr lang="fr-FR" dirty="0"/>
          </a:p>
          <a:p>
            <a:endParaRPr lang="fr-FR" dirty="0"/>
          </a:p>
        </p:txBody>
      </p:sp>
    </p:spTree>
    <p:extLst>
      <p:ext uri="{BB962C8B-B14F-4D97-AF65-F5344CB8AC3E}">
        <p14:creationId xmlns:p14="http://schemas.microsoft.com/office/powerpoint/2010/main" val="1513734016"/>
      </p:ext>
    </p:extLst>
  </p:cSld>
  <p:clrMapOvr>
    <a:masterClrMapping/>
  </p:clrMapOvr>
  <p:transition spd="slow">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a:buNone/>
              <a:defRPr/>
            </a:pPr>
            <a:r>
              <a:rPr lang="fr-FR" sz="2000" b="1" dirty="0" smtClean="0">
                <a:solidFill>
                  <a:schemeClr val="accent2">
                    <a:lumMod val="75000"/>
                  </a:schemeClr>
                </a:solidFill>
              </a:rPr>
              <a:t>last-</a:t>
            </a:r>
            <a:r>
              <a:rPr lang="fr-FR" sz="2000" b="1" dirty="0" err="1" smtClean="0">
                <a:solidFill>
                  <a:schemeClr val="accent2">
                    <a:lumMod val="75000"/>
                  </a:schemeClr>
                </a:solidFill>
              </a:rPr>
              <a:t>child</a:t>
            </a:r>
            <a:r>
              <a:rPr lang="en-US" sz="2000" dirty="0" smtClean="0">
                <a:solidFill>
                  <a:schemeClr val="tx2"/>
                </a:solidFill>
              </a:rPr>
              <a:t> </a:t>
            </a:r>
            <a:r>
              <a:rPr lang="en-US" sz="2000" dirty="0" err="1" smtClean="0"/>
              <a:t>sélectionne</a:t>
            </a:r>
            <a:r>
              <a:rPr lang="en-US" sz="2000" dirty="0" smtClean="0"/>
              <a:t> le dernier </a:t>
            </a:r>
            <a:r>
              <a:rPr lang="en-US" sz="2000" dirty="0" err="1" smtClean="0"/>
              <a:t>élément</a:t>
            </a:r>
            <a:r>
              <a:rPr lang="en-US" sz="2000" dirty="0" smtClean="0"/>
              <a:t> enfant.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p:last-child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'last-</a:t>
            </a:r>
            <a:r>
              <a:rPr lang="fr-FR" sz="3200" b="1" dirty="0" err="1" smtClean="0">
                <a:solidFill>
                  <a:schemeClr val="accent2">
                    <a:lumMod val="75000"/>
                  </a:schemeClr>
                </a:solidFill>
              </a:rPr>
              <a:t>child</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4077072"/>
            <a:ext cx="2736304" cy="1200329"/>
          </a:xfrm>
          <a:prstGeom prst="rect">
            <a:avLst/>
          </a:prstGeom>
          <a:noFill/>
          <a:ln w="34925">
            <a:solidFill>
              <a:schemeClr val="accent1"/>
            </a:solidFill>
          </a:ln>
        </p:spPr>
        <p:txBody>
          <a:bodyPr wrap="square" rtlCol="0">
            <a:spAutoFit/>
          </a:bodyPr>
          <a:lstStyle/>
          <a:p>
            <a:r>
              <a:rPr lang="fr-FR" dirty="0" smtClean="0"/>
              <a:t>Enfant n°1</a:t>
            </a:r>
          </a:p>
          <a:p>
            <a:r>
              <a:rPr lang="fr-FR" dirty="0"/>
              <a:t>Enfant </a:t>
            </a:r>
            <a:r>
              <a:rPr lang="fr-FR" dirty="0" smtClean="0"/>
              <a:t>n°2</a:t>
            </a:r>
            <a:endParaRPr lang="fr-FR" dirty="0"/>
          </a:p>
          <a:p>
            <a:r>
              <a:rPr lang="fr-FR" dirty="0" smtClean="0">
                <a:solidFill>
                  <a:srgbClr val="FF0000"/>
                </a:solidFill>
              </a:rPr>
              <a:t>Enfant n°3</a:t>
            </a:r>
            <a:endParaRPr lang="fr-FR" dirty="0">
              <a:solidFill>
                <a:srgbClr val="FF0000"/>
              </a:solidFill>
            </a:endParaRPr>
          </a:p>
          <a:p>
            <a:endParaRPr lang="fr-FR" dirty="0"/>
          </a:p>
        </p:txBody>
      </p:sp>
    </p:spTree>
    <p:extLst>
      <p:ext uri="{BB962C8B-B14F-4D97-AF65-F5344CB8AC3E}">
        <p14:creationId xmlns:p14="http://schemas.microsoft.com/office/powerpoint/2010/main" val="1549106875"/>
      </p:ext>
    </p:extLst>
  </p:cSld>
  <p:clrMapOvr>
    <a:masterClrMapping/>
  </p:clrMapOvr>
  <p:transition spd="slow">
    <p:wipe di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70000" lnSpcReduction="20000"/>
          </a:bodyPr>
          <a:lstStyle/>
          <a:p>
            <a:pPr marL="0" indent="0">
              <a:buNone/>
              <a:defRPr/>
            </a:pPr>
            <a:r>
              <a:rPr lang="fr-FR" sz="2000" b="1" dirty="0" err="1" smtClean="0">
                <a:solidFill>
                  <a:schemeClr val="accent2">
                    <a:lumMod val="75000"/>
                  </a:schemeClr>
                </a:solidFill>
              </a:rPr>
              <a:t>nth-child</a:t>
            </a:r>
            <a:r>
              <a:rPr lang="fr-FR" sz="2000" b="1" dirty="0" smtClean="0">
                <a:solidFill>
                  <a:schemeClr val="accent2">
                    <a:lumMod val="75000"/>
                  </a:schemeClr>
                </a:solidFill>
              </a:rPr>
              <a:t>()</a:t>
            </a:r>
            <a:r>
              <a:rPr lang="en-US" sz="2000" dirty="0" smtClean="0">
                <a:solidFill>
                  <a:schemeClr val="tx2"/>
                </a:solidFill>
              </a:rPr>
              <a:t> </a:t>
            </a:r>
            <a:r>
              <a:rPr lang="en-US" sz="2000" dirty="0" err="1" smtClean="0"/>
              <a:t>sélectionne</a:t>
            </a:r>
            <a:r>
              <a:rPr lang="en-US" sz="2000" dirty="0" smtClean="0"/>
              <a:t> le </a:t>
            </a:r>
            <a:r>
              <a:rPr lang="en-US" sz="2000" dirty="0" err="1" smtClean="0"/>
              <a:t>nième</a:t>
            </a:r>
            <a:r>
              <a:rPr lang="en-US" sz="2000" dirty="0" smtClean="0"/>
              <a:t> </a:t>
            </a:r>
            <a:r>
              <a:rPr lang="en-US" sz="2000" dirty="0" err="1" smtClean="0"/>
              <a:t>élément</a:t>
            </a:r>
            <a:r>
              <a:rPr lang="en-US" sz="2000" dirty="0" smtClean="0"/>
              <a:t> enfant </a:t>
            </a:r>
            <a:r>
              <a:rPr lang="en-US" sz="2000" dirty="0" err="1" smtClean="0"/>
              <a:t>ou</a:t>
            </a:r>
            <a:r>
              <a:rPr lang="en-US" sz="2000" dirty="0" smtClean="0"/>
              <a:t> les </a:t>
            </a:r>
            <a:r>
              <a:rPr lang="en-US" sz="2000" dirty="0" err="1" smtClean="0"/>
              <a:t>éléments</a:t>
            </a:r>
            <a:r>
              <a:rPr lang="en-US" sz="2000" dirty="0" smtClean="0"/>
              <a:t> </a:t>
            </a:r>
            <a:r>
              <a:rPr lang="en-US" sz="2000" dirty="0" err="1" smtClean="0"/>
              <a:t>enfants</a:t>
            </a:r>
            <a:r>
              <a:rPr lang="en-US" sz="2000" dirty="0" smtClean="0"/>
              <a:t> </a:t>
            </a:r>
            <a:r>
              <a:rPr lang="en-US" sz="2000" dirty="0" err="1" smtClean="0"/>
              <a:t>correspondants</a:t>
            </a:r>
            <a:r>
              <a:rPr lang="en-US" sz="2000" dirty="0" smtClean="0"/>
              <a:t> à </a:t>
            </a:r>
            <a:r>
              <a:rPr lang="en-US" sz="2000" dirty="0" err="1" smtClean="0"/>
              <a:t>numéro</a:t>
            </a:r>
            <a:r>
              <a:rPr lang="en-US" sz="2000" dirty="0" smtClean="0"/>
              <a:t>,</a:t>
            </a:r>
          </a:p>
          <a:p>
            <a:pPr marL="0" indent="0">
              <a:buNone/>
              <a:defRPr/>
            </a:pPr>
            <a:r>
              <a:rPr lang="en-US" sz="2000" b="1" dirty="0" err="1" smtClean="0">
                <a:solidFill>
                  <a:schemeClr val="tx2">
                    <a:lumMod val="50000"/>
                  </a:schemeClr>
                </a:solidFill>
              </a:rPr>
              <a:t>numero</a:t>
            </a:r>
            <a:r>
              <a:rPr lang="en-US" sz="2000" b="1" dirty="0" smtClean="0">
                <a:solidFill>
                  <a:schemeClr val="tx2">
                    <a:lumMod val="50000"/>
                  </a:schemeClr>
                </a:solidFill>
              </a:rPr>
              <a:t> </a:t>
            </a:r>
            <a:r>
              <a:rPr lang="en-US" sz="2000" dirty="0" err="1" smtClean="0"/>
              <a:t>peut</a:t>
            </a:r>
            <a:r>
              <a:rPr lang="en-US" sz="2000" dirty="0" smtClean="0"/>
              <a:t> </a:t>
            </a:r>
            <a:r>
              <a:rPr lang="en-US" sz="2000" dirty="0" err="1" smtClean="0"/>
              <a:t>être</a:t>
            </a:r>
            <a:r>
              <a:rPr lang="en-US" sz="2000" dirty="0" smtClean="0"/>
              <a:t> un </a:t>
            </a:r>
            <a:r>
              <a:rPr lang="en-US" sz="2000" dirty="0" err="1" smtClean="0"/>
              <a:t>nombre</a:t>
            </a:r>
            <a:r>
              <a:rPr lang="en-US" sz="2000" dirty="0" smtClean="0"/>
              <a:t>, un mot </a:t>
            </a:r>
            <a:r>
              <a:rPr lang="en-US" sz="2000" dirty="0" err="1" smtClean="0"/>
              <a:t>clé</a:t>
            </a:r>
            <a:r>
              <a:rPr lang="en-US" sz="2000" dirty="0" smtClean="0"/>
              <a:t> </a:t>
            </a:r>
            <a:r>
              <a:rPr lang="en-US" sz="2000" dirty="0" err="1" smtClean="0"/>
              <a:t>ou</a:t>
            </a:r>
            <a:r>
              <a:rPr lang="en-US" sz="2000" dirty="0" smtClean="0"/>
              <a:t> </a:t>
            </a:r>
            <a:r>
              <a:rPr lang="en-US" sz="2000" dirty="0" err="1" smtClean="0"/>
              <a:t>une</a:t>
            </a:r>
            <a:r>
              <a:rPr lang="en-US" sz="2000" dirty="0" smtClean="0"/>
              <a:t> </a:t>
            </a:r>
            <a:r>
              <a:rPr lang="en-US" sz="2000" dirty="0" err="1" smtClean="0"/>
              <a:t>formule</a:t>
            </a:r>
            <a:r>
              <a:rPr lang="en-US" sz="2000" dirty="0" smtClean="0"/>
              <a:t>.</a:t>
            </a:r>
          </a:p>
          <a:p>
            <a:pPr marL="0" indent="0">
              <a:buNone/>
              <a:defRPr/>
            </a:pPr>
            <a:endParaRPr lang="en-US" sz="2000" dirty="0" smtClean="0"/>
          </a:p>
          <a:p>
            <a:pPr marL="0" indent="0">
              <a:buNone/>
              <a:defRPr/>
            </a:pPr>
            <a:r>
              <a:rPr lang="en-US" sz="2000" dirty="0" smtClean="0"/>
              <a:t>1- </a:t>
            </a:r>
            <a:r>
              <a:rPr lang="en-US" sz="2000" dirty="0" err="1" smtClean="0"/>
              <a:t>numero</a:t>
            </a:r>
            <a:r>
              <a:rPr lang="en-US" sz="2000" dirty="0" smtClean="0"/>
              <a:t> </a:t>
            </a:r>
            <a:r>
              <a:rPr lang="en-US" sz="2000" dirty="0" err="1" smtClean="0"/>
              <a:t>est</a:t>
            </a:r>
            <a:r>
              <a:rPr lang="en-US" sz="2000" dirty="0" smtClean="0"/>
              <a:t> un </a:t>
            </a:r>
            <a:r>
              <a:rPr lang="en-US" sz="2000" dirty="0" err="1" smtClean="0"/>
              <a:t>nombre</a:t>
            </a:r>
            <a:r>
              <a:rPr lang="en-US" sz="2000" dirty="0" smtClean="0"/>
              <a:t> entire </a:t>
            </a:r>
            <a:r>
              <a:rPr lang="en-US" sz="2000" dirty="0" err="1" smtClean="0"/>
              <a:t>supérieur</a:t>
            </a:r>
            <a:r>
              <a:rPr lang="en-US" sz="2000" dirty="0" smtClean="0"/>
              <a:t> </a:t>
            </a:r>
            <a:r>
              <a:rPr lang="en-US" sz="2000" dirty="0" err="1" smtClean="0"/>
              <a:t>ou</a:t>
            </a:r>
            <a:r>
              <a:rPr lang="en-US" sz="2000" dirty="0" smtClean="0"/>
              <a:t> </a:t>
            </a:r>
            <a:r>
              <a:rPr lang="en-US" sz="2000" dirty="0" err="1" smtClean="0"/>
              <a:t>égal</a:t>
            </a:r>
            <a:r>
              <a:rPr lang="en-US" sz="2000" dirty="0" smtClean="0"/>
              <a:t> à 1</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p:nth-child(4)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a:buNone/>
              <a:defRPr/>
            </a:pPr>
            <a:r>
              <a:rPr lang="en-US" sz="2000" b="1" dirty="0" smtClean="0">
                <a:latin typeface="Courier New" panose="02070309020205020404" pitchFamily="49" charset="0"/>
                <a:cs typeface="Courier New" panose="02070309020205020404" pitchFamily="49" charset="0"/>
              </a:rPr>
              <a:t>p:nth-child(7) </a:t>
            </a:r>
            <a:r>
              <a:rPr lang="en-US" sz="2000" b="1" dirty="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color:orange</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n°4&lt;/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n°5&lt;/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n°6&lt;/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n°7&lt;/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n°8&lt;/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n°9&lt;/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3068960"/>
            <a:ext cx="2736304" cy="3139321"/>
          </a:xfrm>
          <a:prstGeom prst="rect">
            <a:avLst/>
          </a:prstGeom>
          <a:noFill/>
          <a:ln w="34925">
            <a:solidFill>
              <a:schemeClr val="accent1"/>
            </a:solidFill>
          </a:ln>
        </p:spPr>
        <p:txBody>
          <a:bodyPr wrap="square" rtlCol="0">
            <a:spAutoFit/>
          </a:bodyPr>
          <a:lstStyle/>
          <a:p>
            <a:r>
              <a:rPr lang="fr-FR" dirty="0" smtClean="0"/>
              <a:t>Enfant n°1</a:t>
            </a:r>
          </a:p>
          <a:p>
            <a:r>
              <a:rPr lang="fr-FR" dirty="0"/>
              <a:t>Enfant </a:t>
            </a:r>
            <a:r>
              <a:rPr lang="fr-FR" dirty="0" smtClean="0"/>
              <a:t>n°2</a:t>
            </a:r>
            <a:endParaRPr lang="fr-FR" dirty="0"/>
          </a:p>
          <a:p>
            <a:r>
              <a:rPr lang="fr-FR" dirty="0" smtClean="0"/>
              <a:t>Enfant n°3</a:t>
            </a:r>
          </a:p>
          <a:p>
            <a:r>
              <a:rPr lang="fr-FR" dirty="0">
                <a:solidFill>
                  <a:srgbClr val="FF0000"/>
                </a:solidFill>
              </a:rPr>
              <a:t>Enfant </a:t>
            </a:r>
            <a:r>
              <a:rPr lang="fr-FR" dirty="0" smtClean="0">
                <a:solidFill>
                  <a:srgbClr val="FF0000"/>
                </a:solidFill>
              </a:rPr>
              <a:t>n°4</a:t>
            </a:r>
            <a:endParaRPr lang="fr-FR" dirty="0">
              <a:solidFill>
                <a:srgbClr val="FF0000"/>
              </a:solidFill>
            </a:endParaRPr>
          </a:p>
          <a:p>
            <a:r>
              <a:rPr lang="fr-FR" dirty="0"/>
              <a:t>Enfant </a:t>
            </a:r>
            <a:r>
              <a:rPr lang="fr-FR" dirty="0" smtClean="0"/>
              <a:t>n°5</a:t>
            </a:r>
            <a:endParaRPr lang="fr-FR" dirty="0"/>
          </a:p>
          <a:p>
            <a:r>
              <a:rPr lang="fr-FR" dirty="0"/>
              <a:t>Enfant </a:t>
            </a:r>
            <a:r>
              <a:rPr lang="fr-FR" dirty="0" smtClean="0"/>
              <a:t>n°6</a:t>
            </a:r>
            <a:endParaRPr lang="fr-FR" dirty="0"/>
          </a:p>
          <a:p>
            <a:r>
              <a:rPr lang="fr-FR" dirty="0">
                <a:solidFill>
                  <a:schemeClr val="accent6">
                    <a:lumMod val="75000"/>
                  </a:schemeClr>
                </a:solidFill>
              </a:rPr>
              <a:t>Enfant </a:t>
            </a:r>
            <a:r>
              <a:rPr lang="fr-FR" dirty="0" smtClean="0">
                <a:solidFill>
                  <a:schemeClr val="accent6">
                    <a:lumMod val="75000"/>
                  </a:schemeClr>
                </a:solidFill>
              </a:rPr>
              <a:t>n°7</a:t>
            </a:r>
            <a:endParaRPr lang="fr-FR" dirty="0">
              <a:solidFill>
                <a:schemeClr val="accent6">
                  <a:lumMod val="75000"/>
                </a:schemeClr>
              </a:solidFill>
            </a:endParaRPr>
          </a:p>
          <a:p>
            <a:r>
              <a:rPr lang="fr-FR" dirty="0"/>
              <a:t>Enfant </a:t>
            </a:r>
            <a:r>
              <a:rPr lang="fr-FR" dirty="0" smtClean="0"/>
              <a:t>n°8</a:t>
            </a:r>
            <a:endParaRPr lang="fr-FR" dirty="0"/>
          </a:p>
          <a:p>
            <a:r>
              <a:rPr lang="fr-FR" dirty="0"/>
              <a:t>Enfant </a:t>
            </a:r>
            <a:r>
              <a:rPr lang="fr-FR" dirty="0" smtClean="0"/>
              <a:t>n°9</a:t>
            </a:r>
            <a:endParaRPr lang="fr-FR" dirty="0"/>
          </a:p>
          <a:p>
            <a:endParaRPr lang="fr-FR" dirty="0">
              <a:solidFill>
                <a:srgbClr val="FF0000"/>
              </a:solidFill>
            </a:endParaRPr>
          </a:p>
          <a:p>
            <a:endParaRPr lang="fr-FR" dirty="0"/>
          </a:p>
        </p:txBody>
      </p:sp>
    </p:spTree>
    <p:extLst>
      <p:ext uri="{BB962C8B-B14F-4D97-AF65-F5344CB8AC3E}">
        <p14:creationId xmlns:p14="http://schemas.microsoft.com/office/powerpoint/2010/main" val="617635005"/>
      </p:ext>
    </p:extLst>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85000" lnSpcReduction="20000"/>
          </a:bodyPr>
          <a:lstStyle/>
          <a:p>
            <a:pPr marL="0" indent="0">
              <a:buNone/>
              <a:defRPr/>
            </a:pPr>
            <a:r>
              <a:rPr lang="en-US" sz="2000" dirty="0" smtClean="0"/>
              <a:t>2- </a:t>
            </a:r>
            <a:r>
              <a:rPr lang="en-US" sz="2000" dirty="0" err="1" smtClean="0"/>
              <a:t>numero</a:t>
            </a:r>
            <a:r>
              <a:rPr lang="en-US" sz="2000" dirty="0" smtClean="0"/>
              <a:t> </a:t>
            </a:r>
            <a:r>
              <a:rPr lang="en-US" sz="2000" dirty="0" err="1" smtClean="0"/>
              <a:t>est</a:t>
            </a:r>
            <a:r>
              <a:rPr lang="en-US" sz="2000" dirty="0" smtClean="0"/>
              <a:t> un mot </a:t>
            </a:r>
            <a:r>
              <a:rPr lang="en-US" sz="2000" dirty="0" err="1" smtClean="0"/>
              <a:t>clé</a:t>
            </a:r>
            <a:r>
              <a:rPr lang="en-US" sz="2000" dirty="0" smtClean="0"/>
              <a:t> : </a:t>
            </a:r>
            <a:r>
              <a:rPr lang="en-US" sz="2000" b="1" dirty="0" smtClean="0">
                <a:solidFill>
                  <a:schemeClr val="accent1">
                    <a:lumMod val="50000"/>
                  </a:schemeClr>
                </a:solidFill>
              </a:rPr>
              <a:t>odd</a:t>
            </a:r>
            <a:r>
              <a:rPr lang="en-US" sz="2000" dirty="0" smtClean="0"/>
              <a:t> (impair) </a:t>
            </a:r>
            <a:r>
              <a:rPr lang="en-US" sz="2000" dirty="0" err="1" smtClean="0"/>
              <a:t>ou</a:t>
            </a:r>
            <a:r>
              <a:rPr lang="en-US" sz="2000" dirty="0" smtClean="0"/>
              <a:t> </a:t>
            </a:r>
            <a:r>
              <a:rPr lang="en-US" sz="2000" b="1" dirty="0">
                <a:solidFill>
                  <a:schemeClr val="accent1">
                    <a:lumMod val="50000"/>
                  </a:schemeClr>
                </a:solidFill>
              </a:rPr>
              <a:t>even</a:t>
            </a:r>
            <a:r>
              <a:rPr lang="en-US" sz="2000" dirty="0" smtClean="0"/>
              <a:t> (pair)</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p:nth-child(odd)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a:buNone/>
              <a:defRPr/>
            </a:pPr>
            <a:r>
              <a:rPr lang="en-US" sz="2000" b="1" dirty="0" smtClean="0">
                <a:latin typeface="Courier New" panose="02070309020205020404" pitchFamily="49" charset="0"/>
                <a:cs typeface="Courier New" panose="02070309020205020404" pitchFamily="49" charset="0"/>
              </a:rPr>
              <a:t>p:nth-child(even) </a:t>
            </a:r>
            <a:r>
              <a:rPr lang="en-US" sz="2000" b="1" dirty="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color:blue</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n°4&lt;/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n°5&lt;/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n°6&lt;/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n°7&lt;/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n°8&lt;/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n°9&lt;/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3068960"/>
            <a:ext cx="2736304" cy="3139321"/>
          </a:xfrm>
          <a:prstGeom prst="rect">
            <a:avLst/>
          </a:prstGeom>
          <a:noFill/>
          <a:ln w="34925">
            <a:solidFill>
              <a:schemeClr val="accent1"/>
            </a:solidFill>
          </a:ln>
        </p:spPr>
        <p:txBody>
          <a:bodyPr wrap="square" rtlCol="0">
            <a:spAutoFit/>
          </a:bodyPr>
          <a:lstStyle/>
          <a:p>
            <a:r>
              <a:rPr lang="fr-FR" dirty="0" smtClean="0">
                <a:solidFill>
                  <a:srgbClr val="FF0000"/>
                </a:solidFill>
              </a:rPr>
              <a:t>Enfant n°1</a:t>
            </a:r>
          </a:p>
          <a:p>
            <a:r>
              <a:rPr lang="fr-FR" dirty="0">
                <a:solidFill>
                  <a:srgbClr val="002060"/>
                </a:solidFill>
              </a:rPr>
              <a:t>Enfant </a:t>
            </a:r>
            <a:r>
              <a:rPr lang="fr-FR" dirty="0" smtClean="0">
                <a:solidFill>
                  <a:srgbClr val="002060"/>
                </a:solidFill>
              </a:rPr>
              <a:t>n°2</a:t>
            </a:r>
            <a:endParaRPr lang="fr-FR" dirty="0">
              <a:solidFill>
                <a:srgbClr val="002060"/>
              </a:solidFill>
            </a:endParaRPr>
          </a:p>
          <a:p>
            <a:r>
              <a:rPr lang="fr-FR" dirty="0" smtClean="0">
                <a:solidFill>
                  <a:srgbClr val="FF0000"/>
                </a:solidFill>
              </a:rPr>
              <a:t>Enfant n°3</a:t>
            </a:r>
          </a:p>
          <a:p>
            <a:r>
              <a:rPr lang="fr-FR" dirty="0">
                <a:solidFill>
                  <a:srgbClr val="002060"/>
                </a:solidFill>
              </a:rPr>
              <a:t>Enfant </a:t>
            </a:r>
            <a:r>
              <a:rPr lang="fr-FR" dirty="0" smtClean="0">
                <a:solidFill>
                  <a:srgbClr val="002060"/>
                </a:solidFill>
              </a:rPr>
              <a:t>n°4</a:t>
            </a:r>
            <a:endParaRPr lang="fr-FR" dirty="0">
              <a:solidFill>
                <a:srgbClr val="002060"/>
              </a:solidFill>
            </a:endParaRPr>
          </a:p>
          <a:p>
            <a:r>
              <a:rPr lang="fr-FR" dirty="0">
                <a:solidFill>
                  <a:srgbClr val="FF0000"/>
                </a:solidFill>
              </a:rPr>
              <a:t>Enfant </a:t>
            </a:r>
            <a:r>
              <a:rPr lang="fr-FR" dirty="0" smtClean="0">
                <a:solidFill>
                  <a:srgbClr val="FF0000"/>
                </a:solidFill>
              </a:rPr>
              <a:t>n°5</a:t>
            </a:r>
            <a:endParaRPr lang="fr-FR" dirty="0">
              <a:solidFill>
                <a:srgbClr val="FF0000"/>
              </a:solidFill>
            </a:endParaRPr>
          </a:p>
          <a:p>
            <a:r>
              <a:rPr lang="fr-FR" dirty="0">
                <a:solidFill>
                  <a:srgbClr val="002060"/>
                </a:solidFill>
              </a:rPr>
              <a:t>Enfant </a:t>
            </a:r>
            <a:r>
              <a:rPr lang="fr-FR" dirty="0" smtClean="0">
                <a:solidFill>
                  <a:srgbClr val="002060"/>
                </a:solidFill>
              </a:rPr>
              <a:t>n°6</a:t>
            </a:r>
            <a:endParaRPr lang="fr-FR" dirty="0">
              <a:solidFill>
                <a:srgbClr val="002060"/>
              </a:solidFill>
            </a:endParaRPr>
          </a:p>
          <a:p>
            <a:r>
              <a:rPr lang="fr-FR" dirty="0">
                <a:solidFill>
                  <a:srgbClr val="FF0000"/>
                </a:solidFill>
              </a:rPr>
              <a:t>Enfant </a:t>
            </a:r>
            <a:r>
              <a:rPr lang="fr-FR" dirty="0" smtClean="0">
                <a:solidFill>
                  <a:srgbClr val="FF0000"/>
                </a:solidFill>
              </a:rPr>
              <a:t>n°7</a:t>
            </a:r>
            <a:endParaRPr lang="fr-FR" dirty="0">
              <a:solidFill>
                <a:srgbClr val="FF0000"/>
              </a:solidFill>
            </a:endParaRPr>
          </a:p>
          <a:p>
            <a:r>
              <a:rPr lang="fr-FR" dirty="0">
                <a:solidFill>
                  <a:srgbClr val="002060"/>
                </a:solidFill>
              </a:rPr>
              <a:t>Enfant </a:t>
            </a:r>
            <a:r>
              <a:rPr lang="fr-FR" dirty="0" smtClean="0">
                <a:solidFill>
                  <a:srgbClr val="002060"/>
                </a:solidFill>
              </a:rPr>
              <a:t>n°8</a:t>
            </a:r>
            <a:endParaRPr lang="fr-FR" dirty="0">
              <a:solidFill>
                <a:srgbClr val="002060"/>
              </a:solidFill>
            </a:endParaRPr>
          </a:p>
          <a:p>
            <a:r>
              <a:rPr lang="fr-FR" dirty="0">
                <a:solidFill>
                  <a:srgbClr val="FF0000"/>
                </a:solidFill>
              </a:rPr>
              <a:t>Enfant </a:t>
            </a:r>
            <a:r>
              <a:rPr lang="fr-FR" dirty="0" smtClean="0">
                <a:solidFill>
                  <a:srgbClr val="FF0000"/>
                </a:solidFill>
              </a:rPr>
              <a:t>n°9</a:t>
            </a:r>
            <a:endParaRPr lang="fr-FR" dirty="0">
              <a:solidFill>
                <a:srgbClr val="FF0000"/>
              </a:solidFill>
            </a:endParaRPr>
          </a:p>
          <a:p>
            <a:endParaRPr lang="fr-FR" dirty="0">
              <a:solidFill>
                <a:srgbClr val="FF0000"/>
              </a:solidFill>
            </a:endParaRPr>
          </a:p>
          <a:p>
            <a:endParaRPr lang="fr-FR" dirty="0"/>
          </a:p>
        </p:txBody>
      </p:sp>
    </p:spTree>
    <p:extLst>
      <p:ext uri="{BB962C8B-B14F-4D97-AF65-F5344CB8AC3E}">
        <p14:creationId xmlns:p14="http://schemas.microsoft.com/office/powerpoint/2010/main" val="51378302"/>
      </p:ext>
    </p:extLst>
  </p:cSld>
  <p:clrMapOvr>
    <a:masterClrMapping/>
  </p:clrMapOvr>
  <p:transition spd="slow">
    <p:wipe di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a:bodyPr>
          <a:lstStyle/>
          <a:p>
            <a:pPr marL="0" indent="0">
              <a:buNone/>
              <a:defRPr/>
            </a:pPr>
            <a:r>
              <a:rPr lang="en-US" sz="2000" dirty="0" smtClean="0"/>
              <a:t>3 - </a:t>
            </a:r>
            <a:r>
              <a:rPr lang="en-US" sz="2000" dirty="0" err="1" smtClean="0"/>
              <a:t>numero</a:t>
            </a:r>
            <a:r>
              <a:rPr lang="en-US" sz="2000" dirty="0" smtClean="0"/>
              <a:t> </a:t>
            </a:r>
            <a:r>
              <a:rPr lang="en-US" sz="2000" dirty="0" err="1" smtClean="0"/>
              <a:t>est</a:t>
            </a:r>
            <a:r>
              <a:rPr lang="en-US" sz="2000" dirty="0" smtClean="0"/>
              <a:t> </a:t>
            </a:r>
            <a:r>
              <a:rPr lang="en-US" sz="2000" dirty="0" err="1" smtClean="0"/>
              <a:t>une</a:t>
            </a:r>
            <a:r>
              <a:rPr lang="en-US" sz="2000" dirty="0" smtClean="0"/>
              <a:t> </a:t>
            </a:r>
            <a:r>
              <a:rPr lang="en-US" sz="2000" dirty="0" err="1" smtClean="0"/>
              <a:t>formule</a:t>
            </a:r>
            <a:r>
              <a:rPr lang="en-US" sz="2000" dirty="0" smtClean="0"/>
              <a:t>  de la </a:t>
            </a:r>
            <a:r>
              <a:rPr lang="en-US" sz="2000" dirty="0" err="1" smtClean="0"/>
              <a:t>forme</a:t>
            </a:r>
            <a:r>
              <a:rPr lang="en-US" sz="2000" dirty="0" smtClean="0"/>
              <a:t> </a:t>
            </a:r>
            <a:r>
              <a:rPr lang="en-US" sz="2000" dirty="0" err="1" smtClean="0"/>
              <a:t>suivante</a:t>
            </a:r>
            <a:r>
              <a:rPr lang="en-US" sz="2000" dirty="0" smtClean="0"/>
              <a:t> : </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smtClean="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a</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n ± </a:t>
            </a:r>
            <a:r>
              <a:rPr lang="en-US" sz="2000" dirty="0" smtClean="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b</a:t>
            </a:r>
          </a:p>
          <a:p>
            <a:pPr marL="0" indent="0">
              <a:buNone/>
              <a:defRPr/>
            </a:pPr>
            <a:r>
              <a:rPr lang="en-US" sz="2000" dirty="0" smtClean="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et</a:t>
            </a:r>
            <a:r>
              <a:rPr lang="en-US" sz="2000" dirty="0" smtClean="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 b</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sont</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des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nombres</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entiers</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compris</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entre 0 et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l'infini</a:t>
            </a:r>
            <a:endPar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defRPr/>
            </a:pP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Sont</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sélectionnés</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les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enfants</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dont</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le rang correspond au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résultat</a:t>
            </a:r>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 de la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formule</a:t>
            </a:r>
            <a:r>
              <a:rPr lang="en-US" sz="2000" dirty="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sz="2000"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a</a:t>
            </a:r>
            <a:r>
              <a:rPr lang="en-US" sz="2000" dirty="0">
                <a:latin typeface="Arial Unicode MS" panose="020B0604020202020204" pitchFamily="34" charset="-128"/>
                <a:ea typeface="Arial Unicode MS" panose="020B0604020202020204" pitchFamily="34" charset="-128"/>
                <a:cs typeface="Arial Unicode MS" panose="020B0604020202020204" pitchFamily="34" charset="-128"/>
              </a:rPr>
              <a:t>n ± </a:t>
            </a:r>
            <a:r>
              <a:rPr lang="en-US" sz="2000"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b</a:t>
            </a:r>
          </a:p>
          <a:p>
            <a:pPr marL="0" indent="0">
              <a:buNone/>
              <a:defRPr/>
            </a:pPr>
            <a:r>
              <a:rPr lang="en-US" sz="2000" dirty="0" err="1" smtClean="0"/>
              <a:t>lorsque</a:t>
            </a:r>
            <a:r>
              <a:rPr lang="en-US" sz="2000" dirty="0" smtClean="0"/>
              <a:t> n </a:t>
            </a:r>
            <a:r>
              <a:rPr lang="en-US" sz="2000" dirty="0" err="1" smtClean="0"/>
              <a:t>prend</a:t>
            </a:r>
            <a:r>
              <a:rPr lang="en-US" sz="2000" dirty="0" smtClean="0"/>
              <a:t> les </a:t>
            </a:r>
            <a:r>
              <a:rPr lang="en-US" sz="2000" dirty="0" err="1" smtClean="0"/>
              <a:t>valeurs</a:t>
            </a:r>
            <a:r>
              <a:rPr lang="en-US" sz="2000" dirty="0" smtClean="0"/>
              <a:t> </a:t>
            </a:r>
            <a:r>
              <a:rPr lang="en-US" sz="2000" dirty="0" err="1" smtClean="0"/>
              <a:t>suivantes</a:t>
            </a:r>
            <a:r>
              <a:rPr lang="en-US" sz="2000" dirty="0" smtClean="0"/>
              <a:t> 0, 1, 2,3, 4, et </a:t>
            </a:r>
            <a:r>
              <a:rPr lang="en-US" sz="2000" dirty="0" err="1" smtClean="0"/>
              <a:t>ainsi</a:t>
            </a:r>
            <a:r>
              <a:rPr lang="en-US" sz="2000" dirty="0" smtClean="0"/>
              <a:t> de suite.</a:t>
            </a:r>
          </a:p>
          <a:p>
            <a:pPr marL="0" indent="0">
              <a:buNone/>
              <a:defRPr/>
            </a:pPr>
            <a:r>
              <a:rPr lang="en-US" sz="2000" dirty="0" err="1" smtClean="0"/>
              <a:t>exemples</a:t>
            </a:r>
            <a:r>
              <a:rPr lang="en-US" sz="2000" dirty="0" smtClean="0"/>
              <a:t> :</a:t>
            </a:r>
          </a:p>
          <a:p>
            <a:pPr marL="0" indent="0">
              <a:buNone/>
              <a:defRPr/>
            </a:pPr>
            <a:r>
              <a:rPr lang="en-US" sz="2000" dirty="0" smtClean="0"/>
              <a:t>p:nth-child(3n+1)</a:t>
            </a:r>
            <a:endParaRPr lang="en-US" sz="2000" dirty="0"/>
          </a:p>
          <a:p>
            <a:pPr marL="0" indent="0">
              <a:buNone/>
              <a:defRPr/>
            </a:pPr>
            <a:r>
              <a:rPr lang="en-US" sz="2000" dirty="0" smtClean="0"/>
              <a:t>p:nth-child(n-6)</a:t>
            </a:r>
            <a:endParaRPr lang="en-US" sz="2000" dirty="0"/>
          </a:p>
          <a:p>
            <a:pPr marL="0" indent="0">
              <a:buNone/>
              <a:defRPr/>
            </a:pPr>
            <a:r>
              <a:rPr lang="en-US" sz="2000" dirty="0"/>
              <a:t>p:nth-child</a:t>
            </a:r>
            <a:r>
              <a:rPr lang="en-US" sz="2000" dirty="0" smtClean="0"/>
              <a:t>(-2n+7)</a:t>
            </a:r>
            <a:endParaRPr lang="en-US" sz="2000" dirty="0"/>
          </a:p>
          <a:p>
            <a:pPr marL="0" indent="0">
              <a:buNone/>
              <a:defRPr/>
            </a:pPr>
            <a:endParaRPr lang="en-US" sz="2000" dirty="0" smtClean="0"/>
          </a:p>
          <a:p>
            <a:pPr marL="0" indent="0">
              <a:buNone/>
              <a:defRPr/>
            </a:pPr>
            <a:r>
              <a:rPr lang="en-US" sz="2000" dirty="0" smtClean="0"/>
              <a:t>Les </a:t>
            </a:r>
            <a:r>
              <a:rPr lang="en-US" sz="2000" dirty="0" err="1" smtClean="0"/>
              <a:t>exemples</a:t>
            </a:r>
            <a:r>
              <a:rPr lang="en-US" sz="2000" dirty="0" smtClean="0"/>
              <a:t> </a:t>
            </a:r>
            <a:r>
              <a:rPr lang="en-US" sz="2000" dirty="0" err="1" smtClean="0"/>
              <a:t>suivants</a:t>
            </a:r>
            <a:r>
              <a:rPr lang="en-US" sz="2000" dirty="0" smtClean="0"/>
              <a:t> </a:t>
            </a:r>
            <a:r>
              <a:rPr lang="en-US" sz="2000" dirty="0" err="1" smtClean="0"/>
              <a:t>ont</a:t>
            </a:r>
            <a:r>
              <a:rPr lang="en-US" sz="2000" dirty="0" smtClean="0"/>
              <a:t> </a:t>
            </a:r>
            <a:r>
              <a:rPr lang="en-US" sz="2000" dirty="0" err="1" smtClean="0"/>
              <a:t>été</a:t>
            </a:r>
            <a:r>
              <a:rPr lang="en-US" sz="2000" dirty="0" smtClean="0"/>
              <a:t> </a:t>
            </a:r>
            <a:r>
              <a:rPr lang="en-US" sz="2000" dirty="0" err="1" smtClean="0"/>
              <a:t>empruntés</a:t>
            </a:r>
            <a:r>
              <a:rPr lang="en-US" sz="2000" dirty="0" smtClean="0"/>
              <a:t> à </a:t>
            </a:r>
            <a:r>
              <a:rPr lang="en-US" sz="2000" dirty="0" err="1" smtClean="0"/>
              <a:t>l'excellent</a:t>
            </a:r>
            <a:r>
              <a:rPr lang="en-US" sz="2000" dirty="0" smtClean="0"/>
              <a:t> site :</a:t>
            </a:r>
          </a:p>
          <a:p>
            <a:pPr marL="0" indent="0">
              <a:buNone/>
              <a:defRPr/>
            </a:pPr>
            <a:r>
              <a:rPr lang="en-US" sz="2000" dirty="0">
                <a:hlinkClick r:id="rId2"/>
              </a:rPr>
              <a:t>http://www.marevueweb.com/css-html/liste-nth-child-propriete/</a:t>
            </a:r>
            <a:endParaRPr lang="en-US" sz="2000" dirty="0" smtClean="0"/>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Tree>
    <p:extLst>
      <p:ext uri="{BB962C8B-B14F-4D97-AF65-F5344CB8AC3E}">
        <p14:creationId xmlns:p14="http://schemas.microsoft.com/office/powerpoint/2010/main" val="1687370601"/>
      </p:ext>
    </p:extLst>
  </p:cSld>
  <p:clrMapOvr>
    <a:masterClrMapping/>
  </p:clrMapOvr>
  <p:transition spd="slow">
    <p:wipe di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83568" y="1196752"/>
            <a:ext cx="8293224" cy="5472608"/>
          </a:xfrm>
        </p:spPr>
        <p:txBody>
          <a:bodyPr>
            <a:normAutofit/>
          </a:bodyPr>
          <a:lstStyle/>
          <a:p>
            <a:pPr marL="0" indent="0">
              <a:buNone/>
            </a:pPr>
            <a:r>
              <a:rPr lang="fr-FR" sz="2000" b="1" dirty="0" smtClean="0"/>
              <a:t>Tout </a:t>
            </a:r>
            <a:r>
              <a:rPr lang="fr-FR" sz="2000" b="1" dirty="0"/>
              <a:t>sélectionner sauf les cinq </a:t>
            </a:r>
            <a:r>
              <a:rPr lang="fr-FR" sz="2000" b="1" dirty="0" smtClean="0"/>
              <a:t>premiers : </a:t>
            </a:r>
            <a:r>
              <a:rPr lang="fr-FR" sz="2000" b="1" dirty="0" smtClean="0">
                <a:solidFill>
                  <a:srgbClr val="C00000"/>
                </a:solidFill>
              </a:rPr>
              <a:t>li:nth-child(n+6) {</a:t>
            </a:r>
            <a:r>
              <a:rPr lang="fr-FR" sz="2000" b="1" dirty="0" err="1" smtClean="0">
                <a:solidFill>
                  <a:srgbClr val="C00000"/>
                </a:solidFill>
              </a:rPr>
              <a:t>color:green</a:t>
            </a:r>
            <a:r>
              <a:rPr lang="fr-FR" sz="2000" b="1" dirty="0" smtClean="0">
                <a:solidFill>
                  <a:srgbClr val="C00000"/>
                </a:solidFill>
              </a:rPr>
              <a:t>}</a:t>
            </a:r>
            <a:endParaRPr lang="fr-FR" sz="2000" b="1" dirty="0">
              <a:solidFill>
                <a:srgbClr val="C00000"/>
              </a:solidFill>
            </a:endParaRPr>
          </a:p>
          <a:p>
            <a:pPr marL="0" indent="0">
              <a:buNone/>
              <a:defRPr/>
            </a:pPr>
            <a:endParaRPr lang="en-US" sz="2000" dirty="0" smtClean="0"/>
          </a:p>
          <a:p>
            <a:pPr marL="0" indent="0">
              <a:buNone/>
              <a:defRPr/>
            </a:pPr>
            <a:endParaRPr lang="en-US" sz="2000" dirty="0"/>
          </a:p>
          <a:p>
            <a:pPr marL="0" indent="0">
              <a:buNone/>
              <a:defRPr/>
            </a:pPr>
            <a:endParaRPr lang="en-US" sz="2000" dirty="0" smtClean="0"/>
          </a:p>
          <a:p>
            <a:pPr marL="0" indent="0">
              <a:buNone/>
            </a:pPr>
            <a:r>
              <a:rPr lang="fr-FR" sz="2000" b="1" dirty="0"/>
              <a:t>Sélectionner seulement les cinq </a:t>
            </a:r>
            <a:r>
              <a:rPr lang="fr-FR" sz="2000" b="1" dirty="0" smtClean="0"/>
              <a:t>premiers : </a:t>
            </a:r>
            <a:r>
              <a:rPr lang="fr-FR" sz="2000" b="1" dirty="0">
                <a:solidFill>
                  <a:srgbClr val="C00000"/>
                </a:solidFill>
              </a:rPr>
              <a:t>li:nth-child</a:t>
            </a:r>
            <a:r>
              <a:rPr lang="fr-FR" sz="2000" b="1" dirty="0" smtClean="0">
                <a:solidFill>
                  <a:srgbClr val="C00000"/>
                </a:solidFill>
              </a:rPr>
              <a:t>(-n+5) </a:t>
            </a:r>
            <a:r>
              <a:rPr lang="fr-FR" sz="2000" b="1" dirty="0">
                <a:solidFill>
                  <a:srgbClr val="C00000"/>
                </a:solidFill>
              </a:rPr>
              <a:t>{</a:t>
            </a:r>
            <a:r>
              <a:rPr lang="fr-FR" sz="2000" b="1" dirty="0" err="1">
                <a:solidFill>
                  <a:srgbClr val="C00000"/>
                </a:solidFill>
              </a:rPr>
              <a:t>color:green</a:t>
            </a:r>
            <a:r>
              <a:rPr lang="fr-FR" sz="2000" b="1" dirty="0">
                <a:solidFill>
                  <a:srgbClr val="C00000"/>
                </a:solidFill>
              </a:rPr>
              <a:t>}</a:t>
            </a:r>
          </a:p>
          <a:p>
            <a:pPr marL="0" indent="0">
              <a:buNone/>
              <a:defRPr/>
            </a:pPr>
            <a:endParaRPr lang="en-US" sz="2000" dirty="0" smtClean="0"/>
          </a:p>
          <a:p>
            <a:pPr marL="0" indent="0">
              <a:buNone/>
              <a:defRPr/>
            </a:pPr>
            <a:endParaRPr lang="en-US" sz="2000" dirty="0" smtClean="0"/>
          </a:p>
          <a:p>
            <a:pPr marL="0" indent="0">
              <a:buNone/>
              <a:defRPr/>
            </a:pPr>
            <a:r>
              <a:rPr lang="fr-FR" sz="2000" b="1" dirty="0" err="1"/>
              <a:t>Selectionner</a:t>
            </a:r>
            <a:r>
              <a:rPr lang="fr-FR" sz="2000" b="1" dirty="0"/>
              <a:t> </a:t>
            </a:r>
            <a:r>
              <a:rPr lang="fr-FR" sz="2000" b="1" dirty="0" smtClean="0"/>
              <a:t>un élément sur 4  </a:t>
            </a:r>
            <a:r>
              <a:rPr lang="fr-FR" sz="2000" b="1" dirty="0"/>
              <a:t>en comment par le </a:t>
            </a:r>
            <a:r>
              <a:rPr lang="fr-FR" sz="2000" b="1" dirty="0" smtClean="0"/>
              <a:t>premier :</a:t>
            </a:r>
            <a:endParaRPr lang="fr-FR" sz="2000" b="1" dirty="0"/>
          </a:p>
          <a:p>
            <a:pPr marL="0" indent="0">
              <a:buNone/>
            </a:pPr>
            <a:r>
              <a:rPr lang="fr-FR" sz="2000" b="1" dirty="0" smtClean="0">
                <a:solidFill>
                  <a:srgbClr val="C00000"/>
                </a:solidFill>
              </a:rPr>
              <a:t>li:nth-child(4n-3) </a:t>
            </a:r>
            <a:r>
              <a:rPr lang="fr-FR" sz="2000" b="1" dirty="0">
                <a:solidFill>
                  <a:srgbClr val="C00000"/>
                </a:solidFill>
              </a:rPr>
              <a:t>{</a:t>
            </a:r>
            <a:r>
              <a:rPr lang="fr-FR" sz="2000" b="1" dirty="0" err="1">
                <a:solidFill>
                  <a:srgbClr val="C00000"/>
                </a:solidFill>
              </a:rPr>
              <a:t>color:green</a:t>
            </a:r>
            <a:r>
              <a:rPr lang="fr-FR" sz="2000" b="1" dirty="0">
                <a:solidFill>
                  <a:srgbClr val="C00000"/>
                </a:solidFill>
              </a:rPr>
              <a:t>}</a:t>
            </a:r>
          </a:p>
          <a:p>
            <a:pPr marL="0" indent="0">
              <a:buNone/>
              <a:defRPr/>
            </a:pPr>
            <a:endParaRPr lang="en-US" sz="2000" dirty="0"/>
          </a:p>
          <a:p>
            <a:pPr marL="0" indent="0">
              <a:buNone/>
              <a:defRPr/>
            </a:pPr>
            <a:endParaRPr lang="en-US" sz="2000" dirty="0"/>
          </a:p>
          <a:p>
            <a:pPr marL="0" indent="0">
              <a:buNone/>
              <a:defRPr/>
            </a:pPr>
            <a:endParaRPr lang="en-US" sz="2000" dirty="0" smtClean="0"/>
          </a:p>
          <a:p>
            <a:pPr marL="0" indent="0">
              <a:buNone/>
              <a:defRPr/>
            </a:pPr>
            <a:r>
              <a:rPr lang="fr-FR" sz="2000" b="1" dirty="0"/>
              <a:t>Sélectionner l’avant-dernier élément de la </a:t>
            </a:r>
            <a:r>
              <a:rPr lang="fr-FR" sz="2000" b="1" dirty="0" smtClean="0"/>
              <a:t>liste : </a:t>
            </a:r>
            <a:r>
              <a:rPr lang="fr-FR" sz="2000" b="1" dirty="0" err="1" smtClean="0">
                <a:solidFill>
                  <a:srgbClr val="C00000"/>
                </a:solidFill>
              </a:rPr>
              <a:t>li:last-child</a:t>
            </a:r>
            <a:r>
              <a:rPr lang="fr-FR" sz="2000" b="1" dirty="0" smtClean="0">
                <a:solidFill>
                  <a:srgbClr val="C00000"/>
                </a:solidFill>
              </a:rPr>
              <a:t>(2) </a:t>
            </a:r>
            <a:r>
              <a:rPr lang="fr-FR" sz="2000" b="1" dirty="0">
                <a:solidFill>
                  <a:srgbClr val="C00000"/>
                </a:solidFill>
              </a:rPr>
              <a:t>{</a:t>
            </a:r>
            <a:r>
              <a:rPr lang="fr-FR" sz="2000" b="1" dirty="0" err="1">
                <a:solidFill>
                  <a:srgbClr val="C00000"/>
                </a:solidFill>
              </a:rPr>
              <a:t>color:green</a:t>
            </a:r>
            <a:r>
              <a:rPr lang="fr-FR" sz="2000" b="1" dirty="0">
                <a:solidFill>
                  <a:srgbClr val="C00000"/>
                </a:solidFill>
              </a:rPr>
              <a:t>}</a:t>
            </a:r>
          </a:p>
          <a:p>
            <a:pPr marL="0" indent="0">
              <a:buNone/>
              <a:defRPr/>
            </a:pPr>
            <a:endParaRPr lang="fr-FR" sz="2000" b="1" dirty="0"/>
          </a:p>
          <a:p>
            <a:pPr marL="0" indent="0">
              <a:buNone/>
              <a:defRPr/>
            </a:pPr>
            <a:endParaRPr lang="en-US" sz="2000" dirty="0"/>
          </a:p>
          <a:p>
            <a:pPr marL="0" indent="0">
              <a:buNone/>
              <a:defRPr/>
            </a:pPr>
            <a:endParaRPr lang="en-US" sz="2000" dirty="0" smtClean="0"/>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1026" name="Picture 2" descr="http://www.marevueweb.com/wp-content/uploads/2011/06/css-liste-2.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9592" y="1628800"/>
            <a:ext cx="6283336" cy="755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arevueweb.com/wp-content/uploads/2011/06/css-liste-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03" y="2995600"/>
            <a:ext cx="63341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arevueweb.com/wp-content/uploads/2011/06/css-liste-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682847"/>
            <a:ext cx="63341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marevueweb.com/wp-content/uploads/2011/06/css-liste-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6118450"/>
            <a:ext cx="633412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399841"/>
      </p:ext>
    </p:extLst>
  </p:cSld>
  <p:clrMapOvr>
    <a:masterClrMapping/>
  </p:clrMapOvr>
  <p:transition spd="slow">
    <p:wipe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70000" lnSpcReduction="20000"/>
          </a:bodyPr>
          <a:lstStyle/>
          <a:p>
            <a:pPr marL="0" indent="0">
              <a:buNone/>
              <a:defRPr/>
            </a:pPr>
            <a:r>
              <a:rPr lang="fr-FR" sz="2000" b="1" dirty="0" err="1" smtClean="0">
                <a:solidFill>
                  <a:schemeClr val="accent2">
                    <a:lumMod val="75000"/>
                  </a:schemeClr>
                </a:solidFill>
              </a:rPr>
              <a:t>nth</a:t>
            </a:r>
            <a:r>
              <a:rPr lang="fr-FR" sz="2000" b="1" dirty="0" smtClean="0">
                <a:solidFill>
                  <a:schemeClr val="accent2">
                    <a:lumMod val="75000"/>
                  </a:schemeClr>
                </a:solidFill>
              </a:rPr>
              <a:t>-last-</a:t>
            </a:r>
            <a:r>
              <a:rPr lang="fr-FR" sz="2000" b="1" dirty="0" err="1" smtClean="0">
                <a:solidFill>
                  <a:schemeClr val="accent2">
                    <a:lumMod val="75000"/>
                  </a:schemeClr>
                </a:solidFill>
              </a:rPr>
              <a:t>child</a:t>
            </a:r>
            <a:r>
              <a:rPr lang="fr-FR" sz="2000" b="1" dirty="0" smtClean="0">
                <a:solidFill>
                  <a:schemeClr val="accent2">
                    <a:lumMod val="75000"/>
                  </a:schemeClr>
                </a:solidFill>
              </a:rPr>
              <a:t>()</a:t>
            </a:r>
            <a:r>
              <a:rPr lang="en-US" sz="2000" dirty="0" smtClean="0">
                <a:solidFill>
                  <a:schemeClr val="tx2"/>
                </a:solidFill>
              </a:rPr>
              <a:t> </a:t>
            </a:r>
            <a:r>
              <a:rPr lang="en-US" sz="2000" dirty="0" err="1" smtClean="0"/>
              <a:t>sélectionne</a:t>
            </a:r>
            <a:r>
              <a:rPr lang="en-US" sz="2000" b="1" dirty="0" smtClean="0">
                <a:effectLst>
                  <a:outerShdw blurRad="38100" dist="38100" dir="2700000" algn="tl">
                    <a:srgbClr val="000000">
                      <a:alpha val="43137"/>
                    </a:srgbClr>
                  </a:outerShdw>
                </a:effectLst>
              </a:rPr>
              <a:t> à </a:t>
            </a:r>
            <a:r>
              <a:rPr lang="en-US" sz="2000" b="1" dirty="0" err="1" smtClean="0">
                <a:effectLst>
                  <a:outerShdw blurRad="38100" dist="38100" dir="2700000" algn="tl">
                    <a:srgbClr val="000000">
                      <a:alpha val="43137"/>
                    </a:srgbClr>
                  </a:outerShdw>
                </a:effectLst>
              </a:rPr>
              <a:t>partir</a:t>
            </a:r>
            <a:r>
              <a:rPr lang="en-US" sz="2000" b="1" dirty="0" smtClean="0">
                <a:effectLst>
                  <a:outerShdw blurRad="38100" dist="38100" dir="2700000" algn="tl">
                    <a:srgbClr val="000000">
                      <a:alpha val="43137"/>
                    </a:srgbClr>
                  </a:outerShdw>
                </a:effectLst>
              </a:rPr>
              <a:t> de la fin </a:t>
            </a:r>
            <a:r>
              <a:rPr lang="en-US" sz="2000" dirty="0" smtClean="0"/>
              <a:t>le </a:t>
            </a:r>
            <a:r>
              <a:rPr lang="en-US" sz="2000" dirty="0" err="1" smtClean="0"/>
              <a:t>nième</a:t>
            </a:r>
            <a:r>
              <a:rPr lang="en-US" sz="2000" dirty="0" smtClean="0"/>
              <a:t> </a:t>
            </a:r>
            <a:r>
              <a:rPr lang="en-US" sz="2000" dirty="0" err="1" smtClean="0"/>
              <a:t>élément</a:t>
            </a:r>
            <a:r>
              <a:rPr lang="en-US" sz="2000" dirty="0" smtClean="0"/>
              <a:t> enfant </a:t>
            </a:r>
            <a:r>
              <a:rPr lang="en-US" sz="2000" dirty="0" err="1" smtClean="0"/>
              <a:t>ou</a:t>
            </a:r>
            <a:r>
              <a:rPr lang="en-US" sz="2000" dirty="0" smtClean="0"/>
              <a:t> les </a:t>
            </a:r>
            <a:r>
              <a:rPr lang="en-US" sz="2000" dirty="0" err="1" smtClean="0"/>
              <a:t>éléments</a:t>
            </a:r>
            <a:r>
              <a:rPr lang="en-US" sz="2000" dirty="0" smtClean="0"/>
              <a:t> </a:t>
            </a:r>
            <a:r>
              <a:rPr lang="en-US" sz="2000" dirty="0" err="1" smtClean="0"/>
              <a:t>enfants</a:t>
            </a:r>
            <a:r>
              <a:rPr lang="en-US" sz="2000" dirty="0" smtClean="0"/>
              <a:t> </a:t>
            </a:r>
            <a:r>
              <a:rPr lang="en-US" sz="2000" dirty="0" err="1" smtClean="0"/>
              <a:t>correspondants</a:t>
            </a:r>
            <a:r>
              <a:rPr lang="en-US" sz="2000" dirty="0" smtClean="0"/>
              <a:t> à </a:t>
            </a:r>
            <a:r>
              <a:rPr lang="en-US" sz="2000" dirty="0" err="1" smtClean="0"/>
              <a:t>numéro</a:t>
            </a:r>
            <a:r>
              <a:rPr lang="en-US" sz="2000" dirty="0" smtClean="0"/>
              <a:t>,</a:t>
            </a:r>
          </a:p>
          <a:p>
            <a:pPr marL="0" indent="0">
              <a:buNone/>
              <a:defRPr/>
            </a:pPr>
            <a:r>
              <a:rPr lang="en-US" sz="2000" b="1" dirty="0" err="1" smtClean="0">
                <a:solidFill>
                  <a:schemeClr val="tx2">
                    <a:lumMod val="50000"/>
                  </a:schemeClr>
                </a:solidFill>
              </a:rPr>
              <a:t>numero</a:t>
            </a:r>
            <a:r>
              <a:rPr lang="en-US" sz="2000" b="1" dirty="0" smtClean="0">
                <a:solidFill>
                  <a:schemeClr val="tx2">
                    <a:lumMod val="50000"/>
                  </a:schemeClr>
                </a:solidFill>
              </a:rPr>
              <a:t> </a:t>
            </a:r>
            <a:r>
              <a:rPr lang="en-US" sz="2000" dirty="0" err="1" smtClean="0"/>
              <a:t>peut</a:t>
            </a:r>
            <a:r>
              <a:rPr lang="en-US" sz="2000" dirty="0" smtClean="0"/>
              <a:t> </a:t>
            </a:r>
            <a:r>
              <a:rPr lang="en-US" sz="2000" dirty="0" err="1" smtClean="0"/>
              <a:t>être</a:t>
            </a:r>
            <a:r>
              <a:rPr lang="en-US" sz="2000" dirty="0" smtClean="0"/>
              <a:t> un </a:t>
            </a:r>
            <a:r>
              <a:rPr lang="en-US" sz="2000" dirty="0" err="1" smtClean="0"/>
              <a:t>nombre</a:t>
            </a:r>
            <a:r>
              <a:rPr lang="en-US" sz="2000" dirty="0" smtClean="0"/>
              <a:t>, un mot </a:t>
            </a:r>
            <a:r>
              <a:rPr lang="en-US" sz="2000" dirty="0" err="1" smtClean="0"/>
              <a:t>clé</a:t>
            </a:r>
            <a:r>
              <a:rPr lang="en-US" sz="2000" dirty="0" smtClean="0"/>
              <a:t> </a:t>
            </a:r>
            <a:r>
              <a:rPr lang="en-US" sz="2000" dirty="0" err="1" smtClean="0"/>
              <a:t>ou</a:t>
            </a:r>
            <a:r>
              <a:rPr lang="en-US" sz="2000" dirty="0" smtClean="0"/>
              <a:t> </a:t>
            </a:r>
            <a:r>
              <a:rPr lang="en-US" sz="2000" dirty="0" err="1" smtClean="0"/>
              <a:t>une</a:t>
            </a:r>
            <a:r>
              <a:rPr lang="en-US" sz="2000" dirty="0" smtClean="0"/>
              <a:t> </a:t>
            </a:r>
            <a:r>
              <a:rPr lang="en-US" sz="2000" dirty="0" err="1" smtClean="0"/>
              <a:t>formule</a:t>
            </a:r>
            <a:r>
              <a:rPr lang="en-US" sz="2000" dirty="0" smtClean="0"/>
              <a:t>.</a:t>
            </a:r>
          </a:p>
          <a:p>
            <a:pPr marL="0" indent="0">
              <a:buNone/>
              <a:defRPr/>
            </a:pPr>
            <a:endParaRPr lang="en-US" sz="2000" dirty="0" smtClean="0"/>
          </a:p>
          <a:p>
            <a:pPr marL="0" indent="0">
              <a:buNone/>
              <a:defRPr/>
            </a:pPr>
            <a:r>
              <a:rPr lang="en-US" sz="2000" dirty="0" smtClean="0"/>
              <a:t>1- </a:t>
            </a:r>
            <a:r>
              <a:rPr lang="en-US" sz="2000" dirty="0" err="1" smtClean="0"/>
              <a:t>numero</a:t>
            </a:r>
            <a:r>
              <a:rPr lang="en-US" sz="2000" dirty="0" smtClean="0"/>
              <a:t> </a:t>
            </a:r>
            <a:r>
              <a:rPr lang="en-US" sz="2000" dirty="0" err="1" smtClean="0"/>
              <a:t>est</a:t>
            </a:r>
            <a:r>
              <a:rPr lang="en-US" sz="2000" dirty="0" smtClean="0"/>
              <a:t> un </a:t>
            </a:r>
            <a:r>
              <a:rPr lang="en-US" sz="2000" dirty="0" err="1" smtClean="0"/>
              <a:t>nombre</a:t>
            </a:r>
            <a:r>
              <a:rPr lang="en-US" sz="2000" dirty="0" smtClean="0"/>
              <a:t> entire </a:t>
            </a:r>
            <a:r>
              <a:rPr lang="en-US" sz="2000" dirty="0" err="1" smtClean="0"/>
              <a:t>supérieur</a:t>
            </a:r>
            <a:r>
              <a:rPr lang="en-US" sz="2000" dirty="0" smtClean="0"/>
              <a:t> </a:t>
            </a:r>
            <a:r>
              <a:rPr lang="en-US" sz="2000" dirty="0" err="1" smtClean="0"/>
              <a:t>ou</a:t>
            </a:r>
            <a:r>
              <a:rPr lang="en-US" sz="2000" dirty="0" smtClean="0"/>
              <a:t> </a:t>
            </a:r>
            <a:r>
              <a:rPr lang="en-US" sz="2000" dirty="0" err="1" smtClean="0"/>
              <a:t>égal</a:t>
            </a:r>
            <a:r>
              <a:rPr lang="en-US" sz="2000" dirty="0" smtClean="0"/>
              <a:t> à 1</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p:nth-last-child(4)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a:buNone/>
              <a:defRPr/>
            </a:pPr>
            <a:r>
              <a:rPr lang="en-US" sz="2000" b="1" dirty="0" smtClean="0">
                <a:latin typeface="Courier New" panose="02070309020205020404" pitchFamily="49" charset="0"/>
                <a:cs typeface="Courier New" panose="02070309020205020404" pitchFamily="49" charset="0"/>
              </a:rPr>
              <a:t>p:nth-last-child(7) </a:t>
            </a:r>
            <a:r>
              <a:rPr lang="en-US" sz="2000" b="1" dirty="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color:orange</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n°4&lt;/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n°5&lt;/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n°6&lt;/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n°7&lt;/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n°8&lt;/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n°9&lt;/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a:t>
            </a:r>
            <a:r>
              <a:rPr lang="fr-FR" sz="3200" b="1" dirty="0" smtClean="0">
                <a:solidFill>
                  <a:schemeClr val="accent2">
                    <a:lumMod val="75000"/>
                  </a:schemeClr>
                </a:solidFill>
              </a:rPr>
              <a:t>-last-</a:t>
            </a:r>
            <a:r>
              <a:rPr lang="fr-FR" sz="3200" b="1" dirty="0" err="1" smtClean="0">
                <a:solidFill>
                  <a:schemeClr val="accent2">
                    <a:lumMod val="75000"/>
                  </a:schemeClr>
                </a:solidFill>
              </a:rPr>
              <a:t>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3068960"/>
            <a:ext cx="2736304" cy="3139321"/>
          </a:xfrm>
          <a:prstGeom prst="rect">
            <a:avLst/>
          </a:prstGeom>
          <a:noFill/>
          <a:ln w="34925">
            <a:solidFill>
              <a:schemeClr val="accent1"/>
            </a:solidFill>
          </a:ln>
        </p:spPr>
        <p:txBody>
          <a:bodyPr wrap="square" rtlCol="0">
            <a:spAutoFit/>
          </a:bodyPr>
          <a:lstStyle/>
          <a:p>
            <a:r>
              <a:rPr lang="fr-FR" dirty="0" smtClean="0"/>
              <a:t>Enfant n°1</a:t>
            </a:r>
          </a:p>
          <a:p>
            <a:r>
              <a:rPr lang="fr-FR" dirty="0"/>
              <a:t>Enfant </a:t>
            </a:r>
            <a:r>
              <a:rPr lang="fr-FR" dirty="0" smtClean="0"/>
              <a:t>n°2</a:t>
            </a:r>
            <a:endParaRPr lang="fr-FR" dirty="0"/>
          </a:p>
          <a:p>
            <a:r>
              <a:rPr lang="fr-FR" dirty="0" smtClean="0">
                <a:solidFill>
                  <a:schemeClr val="accent6">
                    <a:lumMod val="75000"/>
                  </a:schemeClr>
                </a:solidFill>
              </a:rPr>
              <a:t>Enfant n°3</a:t>
            </a:r>
          </a:p>
          <a:p>
            <a:r>
              <a:rPr lang="fr-FR" dirty="0"/>
              <a:t>Enfant </a:t>
            </a:r>
            <a:r>
              <a:rPr lang="fr-FR" dirty="0" smtClean="0"/>
              <a:t>n°4</a:t>
            </a:r>
            <a:endParaRPr lang="fr-FR" dirty="0"/>
          </a:p>
          <a:p>
            <a:r>
              <a:rPr lang="fr-FR" dirty="0"/>
              <a:t>Enfant </a:t>
            </a:r>
            <a:r>
              <a:rPr lang="fr-FR" dirty="0" smtClean="0"/>
              <a:t>n°5</a:t>
            </a:r>
            <a:endParaRPr lang="fr-FR" dirty="0"/>
          </a:p>
          <a:p>
            <a:r>
              <a:rPr lang="fr-FR" dirty="0">
                <a:solidFill>
                  <a:srgbClr val="FF0000"/>
                </a:solidFill>
              </a:rPr>
              <a:t>Enfant </a:t>
            </a:r>
            <a:r>
              <a:rPr lang="fr-FR" dirty="0" smtClean="0">
                <a:solidFill>
                  <a:srgbClr val="FF0000"/>
                </a:solidFill>
              </a:rPr>
              <a:t>n°6</a:t>
            </a:r>
            <a:endParaRPr lang="fr-FR" dirty="0">
              <a:solidFill>
                <a:srgbClr val="FF0000"/>
              </a:solidFill>
            </a:endParaRPr>
          </a:p>
          <a:p>
            <a:r>
              <a:rPr lang="fr-FR" dirty="0"/>
              <a:t>Enfant </a:t>
            </a:r>
            <a:r>
              <a:rPr lang="fr-FR" dirty="0" smtClean="0"/>
              <a:t>n°7</a:t>
            </a:r>
            <a:endParaRPr lang="fr-FR" dirty="0"/>
          </a:p>
          <a:p>
            <a:r>
              <a:rPr lang="fr-FR" dirty="0"/>
              <a:t>Enfant </a:t>
            </a:r>
            <a:r>
              <a:rPr lang="fr-FR" dirty="0" smtClean="0"/>
              <a:t>n°8</a:t>
            </a:r>
            <a:endParaRPr lang="fr-FR" dirty="0"/>
          </a:p>
          <a:p>
            <a:r>
              <a:rPr lang="fr-FR" dirty="0"/>
              <a:t>Enfant </a:t>
            </a:r>
            <a:r>
              <a:rPr lang="fr-FR" dirty="0" smtClean="0"/>
              <a:t>n°9</a:t>
            </a:r>
            <a:endParaRPr lang="fr-FR" dirty="0"/>
          </a:p>
          <a:p>
            <a:endParaRPr lang="fr-FR" dirty="0">
              <a:solidFill>
                <a:srgbClr val="FF0000"/>
              </a:solidFill>
            </a:endParaRPr>
          </a:p>
          <a:p>
            <a:endParaRPr lang="fr-FR" dirty="0"/>
          </a:p>
        </p:txBody>
      </p:sp>
    </p:spTree>
    <p:extLst>
      <p:ext uri="{BB962C8B-B14F-4D97-AF65-F5344CB8AC3E}">
        <p14:creationId xmlns:p14="http://schemas.microsoft.com/office/powerpoint/2010/main" val="186935061"/>
      </p:ext>
    </p:extLst>
  </p:cSld>
  <p:clrMapOvr>
    <a:masterClrMapping/>
  </p:clrMapOvr>
  <p:transition spd="slow">
    <p:wipe di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85000" lnSpcReduction="20000"/>
          </a:bodyPr>
          <a:lstStyle/>
          <a:p>
            <a:pPr marL="0" indent="0">
              <a:buNone/>
              <a:defRPr/>
            </a:pPr>
            <a:r>
              <a:rPr lang="en-US" sz="2000" dirty="0" smtClean="0"/>
              <a:t>2- </a:t>
            </a:r>
            <a:r>
              <a:rPr lang="en-US" sz="2000" dirty="0" err="1" smtClean="0"/>
              <a:t>numero</a:t>
            </a:r>
            <a:r>
              <a:rPr lang="en-US" sz="2000" dirty="0" smtClean="0"/>
              <a:t> </a:t>
            </a:r>
            <a:r>
              <a:rPr lang="en-US" sz="2000" dirty="0" err="1" smtClean="0"/>
              <a:t>est</a:t>
            </a:r>
            <a:r>
              <a:rPr lang="en-US" sz="2000" dirty="0" smtClean="0"/>
              <a:t> un mot </a:t>
            </a:r>
            <a:r>
              <a:rPr lang="en-US" sz="2000" dirty="0" err="1" smtClean="0"/>
              <a:t>clé</a:t>
            </a:r>
            <a:r>
              <a:rPr lang="en-US" sz="2000" dirty="0" smtClean="0"/>
              <a:t> : </a:t>
            </a:r>
            <a:r>
              <a:rPr lang="en-US" sz="2000" b="1" dirty="0" smtClean="0">
                <a:solidFill>
                  <a:schemeClr val="accent1">
                    <a:lumMod val="50000"/>
                  </a:schemeClr>
                </a:solidFill>
              </a:rPr>
              <a:t>odd</a:t>
            </a:r>
            <a:r>
              <a:rPr lang="en-US" sz="2000" dirty="0" smtClean="0"/>
              <a:t> (impair) </a:t>
            </a:r>
            <a:r>
              <a:rPr lang="en-US" sz="2000" dirty="0" err="1" smtClean="0"/>
              <a:t>ou</a:t>
            </a:r>
            <a:r>
              <a:rPr lang="en-US" sz="2000" dirty="0" smtClean="0"/>
              <a:t> </a:t>
            </a:r>
            <a:r>
              <a:rPr lang="en-US" sz="2000" b="1" dirty="0">
                <a:solidFill>
                  <a:schemeClr val="accent1">
                    <a:lumMod val="50000"/>
                  </a:schemeClr>
                </a:solidFill>
              </a:rPr>
              <a:t>even</a:t>
            </a:r>
            <a:r>
              <a:rPr lang="en-US" sz="2000" dirty="0" smtClean="0"/>
              <a:t> (pair)</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p:nth-last-child(odd)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a:buNone/>
              <a:defRPr/>
            </a:pPr>
            <a:r>
              <a:rPr lang="en-US" sz="2000" b="1" dirty="0" smtClean="0">
                <a:latin typeface="Courier New" panose="02070309020205020404" pitchFamily="49" charset="0"/>
                <a:cs typeface="Courier New" panose="02070309020205020404" pitchFamily="49" charset="0"/>
              </a:rPr>
              <a:t>p:nth-last-child(even) </a:t>
            </a:r>
            <a:r>
              <a:rPr lang="en-US" sz="2000" b="1" dirty="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color:blue</a:t>
            </a:r>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n°4&lt;/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n°5&lt;/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n°6&lt;/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n°7&lt;/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n°8&lt;/</a:t>
            </a:r>
            <a:r>
              <a:rPr lang="en-US" sz="2000" b="1" dirty="0">
                <a:latin typeface="Courier New" panose="02070309020205020404" pitchFamily="49" charset="0"/>
                <a:cs typeface="Courier New" panose="02070309020205020404" pitchFamily="49" charset="0"/>
              </a:rPr>
              <a: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n°9&lt;/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a:t>
            </a:r>
            <a:r>
              <a:rPr lang="fr-FR" sz="3200" b="1" dirty="0" smtClean="0">
                <a:solidFill>
                  <a:schemeClr val="accent2">
                    <a:lumMod val="75000"/>
                  </a:schemeClr>
                </a:solidFill>
              </a:rPr>
              <a:t>-last-</a:t>
            </a:r>
            <a:r>
              <a:rPr lang="fr-FR" sz="3200" b="1" dirty="0" err="1" smtClean="0">
                <a:solidFill>
                  <a:schemeClr val="accent2">
                    <a:lumMod val="75000"/>
                  </a:schemeClr>
                </a:solidFill>
              </a:rPr>
              <a:t>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580112" y="3068960"/>
            <a:ext cx="2736304" cy="3139321"/>
          </a:xfrm>
          <a:prstGeom prst="rect">
            <a:avLst/>
          </a:prstGeom>
          <a:noFill/>
          <a:ln w="34925">
            <a:solidFill>
              <a:schemeClr val="accent1"/>
            </a:solidFill>
          </a:ln>
        </p:spPr>
        <p:txBody>
          <a:bodyPr wrap="square" rtlCol="0">
            <a:spAutoFit/>
          </a:bodyPr>
          <a:lstStyle/>
          <a:p>
            <a:r>
              <a:rPr lang="fr-FR" dirty="0" smtClean="0">
                <a:solidFill>
                  <a:srgbClr val="FF0000"/>
                </a:solidFill>
              </a:rPr>
              <a:t>Enfant n°1</a:t>
            </a:r>
          </a:p>
          <a:p>
            <a:r>
              <a:rPr lang="fr-FR" dirty="0">
                <a:solidFill>
                  <a:srgbClr val="002060"/>
                </a:solidFill>
              </a:rPr>
              <a:t>Enfant </a:t>
            </a:r>
            <a:r>
              <a:rPr lang="fr-FR" dirty="0" smtClean="0">
                <a:solidFill>
                  <a:srgbClr val="002060"/>
                </a:solidFill>
              </a:rPr>
              <a:t>n°2</a:t>
            </a:r>
            <a:endParaRPr lang="fr-FR" dirty="0">
              <a:solidFill>
                <a:srgbClr val="002060"/>
              </a:solidFill>
            </a:endParaRPr>
          </a:p>
          <a:p>
            <a:r>
              <a:rPr lang="fr-FR" dirty="0" smtClean="0">
                <a:solidFill>
                  <a:srgbClr val="FF0000"/>
                </a:solidFill>
              </a:rPr>
              <a:t>Enfant n°3</a:t>
            </a:r>
          </a:p>
          <a:p>
            <a:r>
              <a:rPr lang="fr-FR" dirty="0">
                <a:solidFill>
                  <a:srgbClr val="002060"/>
                </a:solidFill>
              </a:rPr>
              <a:t>Enfant </a:t>
            </a:r>
            <a:r>
              <a:rPr lang="fr-FR" dirty="0" smtClean="0">
                <a:solidFill>
                  <a:srgbClr val="002060"/>
                </a:solidFill>
              </a:rPr>
              <a:t>n°4</a:t>
            </a:r>
            <a:endParaRPr lang="fr-FR" dirty="0">
              <a:solidFill>
                <a:srgbClr val="002060"/>
              </a:solidFill>
            </a:endParaRPr>
          </a:p>
          <a:p>
            <a:r>
              <a:rPr lang="fr-FR" dirty="0">
                <a:solidFill>
                  <a:srgbClr val="FF0000"/>
                </a:solidFill>
              </a:rPr>
              <a:t>Enfant </a:t>
            </a:r>
            <a:r>
              <a:rPr lang="fr-FR" dirty="0" smtClean="0">
                <a:solidFill>
                  <a:srgbClr val="FF0000"/>
                </a:solidFill>
              </a:rPr>
              <a:t>n°5</a:t>
            </a:r>
            <a:endParaRPr lang="fr-FR" dirty="0">
              <a:solidFill>
                <a:srgbClr val="FF0000"/>
              </a:solidFill>
            </a:endParaRPr>
          </a:p>
          <a:p>
            <a:r>
              <a:rPr lang="fr-FR" dirty="0">
                <a:solidFill>
                  <a:srgbClr val="002060"/>
                </a:solidFill>
              </a:rPr>
              <a:t>Enfant </a:t>
            </a:r>
            <a:r>
              <a:rPr lang="fr-FR" dirty="0" smtClean="0">
                <a:solidFill>
                  <a:srgbClr val="002060"/>
                </a:solidFill>
              </a:rPr>
              <a:t>n°6</a:t>
            </a:r>
            <a:endParaRPr lang="fr-FR" dirty="0">
              <a:solidFill>
                <a:srgbClr val="002060"/>
              </a:solidFill>
            </a:endParaRPr>
          </a:p>
          <a:p>
            <a:r>
              <a:rPr lang="fr-FR" dirty="0">
                <a:solidFill>
                  <a:srgbClr val="FF0000"/>
                </a:solidFill>
              </a:rPr>
              <a:t>Enfant </a:t>
            </a:r>
            <a:r>
              <a:rPr lang="fr-FR" dirty="0" smtClean="0">
                <a:solidFill>
                  <a:srgbClr val="FF0000"/>
                </a:solidFill>
              </a:rPr>
              <a:t>n°7</a:t>
            </a:r>
            <a:endParaRPr lang="fr-FR" dirty="0">
              <a:solidFill>
                <a:srgbClr val="FF0000"/>
              </a:solidFill>
            </a:endParaRPr>
          </a:p>
          <a:p>
            <a:r>
              <a:rPr lang="fr-FR" dirty="0">
                <a:solidFill>
                  <a:srgbClr val="002060"/>
                </a:solidFill>
              </a:rPr>
              <a:t>Enfant </a:t>
            </a:r>
            <a:r>
              <a:rPr lang="fr-FR" dirty="0" smtClean="0">
                <a:solidFill>
                  <a:srgbClr val="002060"/>
                </a:solidFill>
              </a:rPr>
              <a:t>n°8</a:t>
            </a:r>
            <a:endParaRPr lang="fr-FR" dirty="0">
              <a:solidFill>
                <a:srgbClr val="002060"/>
              </a:solidFill>
            </a:endParaRPr>
          </a:p>
          <a:p>
            <a:r>
              <a:rPr lang="fr-FR" dirty="0">
                <a:solidFill>
                  <a:srgbClr val="FF0000"/>
                </a:solidFill>
              </a:rPr>
              <a:t>Enfant </a:t>
            </a:r>
            <a:r>
              <a:rPr lang="fr-FR" dirty="0" smtClean="0">
                <a:solidFill>
                  <a:srgbClr val="FF0000"/>
                </a:solidFill>
              </a:rPr>
              <a:t>n°9</a:t>
            </a:r>
            <a:endParaRPr lang="fr-FR" dirty="0">
              <a:solidFill>
                <a:srgbClr val="FF0000"/>
              </a:solidFill>
            </a:endParaRPr>
          </a:p>
          <a:p>
            <a:endParaRPr lang="fr-FR" dirty="0">
              <a:solidFill>
                <a:srgbClr val="FF0000"/>
              </a:solidFill>
            </a:endParaRPr>
          </a:p>
          <a:p>
            <a:endParaRPr lang="fr-FR" dirty="0"/>
          </a:p>
        </p:txBody>
      </p:sp>
    </p:spTree>
    <p:extLst>
      <p:ext uri="{BB962C8B-B14F-4D97-AF65-F5344CB8AC3E}">
        <p14:creationId xmlns:p14="http://schemas.microsoft.com/office/powerpoint/2010/main" val="2037485606"/>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Exercice 1a - corrigé</a:t>
            </a:r>
          </a:p>
        </p:txBody>
      </p:sp>
      <p:sp>
        <p:nvSpPr>
          <p:cNvPr id="3" name="Espace réservé du contenu 2"/>
          <p:cNvSpPr>
            <a:spLocks noGrp="1"/>
          </p:cNvSpPr>
          <p:nvPr>
            <p:ph idx="1"/>
          </p:nvPr>
        </p:nvSpPr>
        <p:spPr>
          <a:xfrm>
            <a:off x="762000" y="1597025"/>
            <a:ext cx="8077200" cy="4297363"/>
          </a:xfrm>
        </p:spPr>
        <p:txBody>
          <a:bodyPr rtlCol="0">
            <a:normAutofit/>
          </a:bodyPr>
          <a:lstStyle/>
          <a:p>
            <a:pPr marL="0" indent="0" fontAlgn="auto">
              <a:spcAft>
                <a:spcPts val="0"/>
              </a:spcAft>
              <a:buFont typeface="Arial" pitchFamily="34" charset="0"/>
              <a:buNone/>
              <a:defRPr/>
            </a:pPr>
            <a:endParaRPr sz="2000" dirty="0" smtClean="0"/>
          </a:p>
          <a:p>
            <a:pPr marL="0" indent="0" fontAlgn="auto">
              <a:spcAft>
                <a:spcPts val="0"/>
              </a:spcAft>
              <a:buNone/>
              <a:defRPr/>
            </a:pPr>
            <a:r>
              <a:rPr lang="fr-FR" sz="2000" dirty="0" smtClean="0"/>
              <a:t>.titre3, .texte2 </a:t>
            </a:r>
            <a:r>
              <a:rPr lang="fr-FR" sz="2000" dirty="0"/>
              <a:t>{font-size:14px;text-align:right}</a:t>
            </a:r>
          </a:p>
          <a:p>
            <a:pPr marL="0" indent="0" fontAlgn="auto">
              <a:spcAft>
                <a:spcPts val="0"/>
              </a:spcAft>
              <a:buNone/>
              <a:defRPr/>
            </a:pPr>
            <a:r>
              <a:rPr lang="fr-FR" sz="2000" dirty="0" smtClean="0"/>
              <a:t>.titre1, .titre2, .titre4, .texte1 {text-align:center;color:blue;font-size:20px}</a:t>
            </a:r>
          </a:p>
          <a:p>
            <a:pPr marL="0" indent="0" fontAlgn="auto">
              <a:spcAft>
                <a:spcPts val="0"/>
              </a:spcAft>
              <a:buNone/>
              <a:defRPr/>
            </a:pPr>
            <a:r>
              <a:rPr lang="fr-FR" sz="2000" dirty="0" smtClean="0"/>
              <a:t>.titre2 {</a:t>
            </a:r>
            <a:r>
              <a:rPr lang="fr-FR" sz="2000" dirty="0" err="1" smtClean="0"/>
              <a:t>color:black</a:t>
            </a:r>
            <a:r>
              <a:rPr lang="fr-FR" sz="2000" dirty="0" smtClean="0"/>
              <a:t>}</a:t>
            </a:r>
          </a:p>
          <a:p>
            <a:pPr marL="0" indent="0" fontAlgn="auto">
              <a:spcAft>
                <a:spcPts val="0"/>
              </a:spcAft>
              <a:buNone/>
              <a:defRPr/>
            </a:pPr>
            <a:r>
              <a:rPr lang="fr-FR" sz="2000" dirty="0" smtClean="0"/>
              <a:t>.texte2, .texte1 {</a:t>
            </a:r>
            <a:r>
              <a:rPr lang="fr-FR" sz="2000" dirty="0" err="1" smtClean="0"/>
              <a:t>color:green</a:t>
            </a:r>
            <a:r>
              <a:rPr lang="fr-FR" sz="2000" dirty="0" smtClean="0"/>
              <a:t>}</a:t>
            </a:r>
            <a:r>
              <a:rPr lang="fr-FR" sz="2000" dirty="0"/>
              <a:t> </a:t>
            </a:r>
            <a:endParaRPr lang="fr-FR" sz="2000" dirty="0" smtClean="0"/>
          </a:p>
          <a:p>
            <a:pPr marL="0" indent="0" fontAlgn="auto">
              <a:spcAft>
                <a:spcPts val="0"/>
              </a:spcAft>
              <a:buNone/>
              <a:defRPr/>
            </a:pPr>
            <a:r>
              <a:rPr lang="fr-FR" sz="2000" dirty="0" smtClean="0"/>
              <a:t>.titre4</a:t>
            </a:r>
            <a:r>
              <a:rPr lang="fr-FR" sz="2000" dirty="0"/>
              <a:t> </a:t>
            </a:r>
            <a:r>
              <a:rPr lang="fr-FR" sz="2000" dirty="0" smtClean="0"/>
              <a:t>{</a:t>
            </a:r>
            <a:r>
              <a:rPr lang="fr-FR" sz="2000" dirty="0" err="1" smtClean="0"/>
              <a:t>color:red</a:t>
            </a:r>
            <a:r>
              <a:rPr lang="fr-FR" sz="2000" dirty="0" smtClean="0"/>
              <a:t>}</a:t>
            </a:r>
          </a:p>
          <a:p>
            <a:pPr marL="0" indent="0" fontAlgn="auto">
              <a:spcAft>
                <a:spcPts val="0"/>
              </a:spcAft>
              <a:buNone/>
              <a:defRPr/>
            </a:pPr>
            <a:endParaRPr lang="fr-FR" sz="2000" dirty="0"/>
          </a:p>
        </p:txBody>
      </p:sp>
    </p:spTree>
    <p:extLst>
      <p:ext uri="{BB962C8B-B14F-4D97-AF65-F5344CB8AC3E}">
        <p14:creationId xmlns:p14="http://schemas.microsoft.com/office/powerpoint/2010/main" val="15579166"/>
      </p:ext>
    </p:extLst>
  </p:cSld>
  <p:clrMapOvr>
    <a:masterClrMapping/>
  </p:clrMapOvr>
  <p:transition spd="slow">
    <p:wipe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683568" y="1196752"/>
            <a:ext cx="8293224" cy="5472608"/>
          </a:xfrm>
        </p:spPr>
        <p:txBody>
          <a:bodyPr>
            <a:normAutofit/>
          </a:bodyPr>
          <a:lstStyle/>
          <a:p>
            <a:pPr marL="0" indent="0">
              <a:buNone/>
            </a:pPr>
            <a:r>
              <a:rPr lang="fr-FR" sz="2000" b="1" dirty="0" smtClean="0"/>
              <a:t>Sélectionner les </a:t>
            </a:r>
            <a:r>
              <a:rPr lang="fr-FR" sz="2000" b="1" dirty="0"/>
              <a:t>cinq </a:t>
            </a:r>
            <a:r>
              <a:rPr lang="fr-FR" sz="2000" b="1" dirty="0" smtClean="0"/>
              <a:t>derniers : </a:t>
            </a:r>
            <a:r>
              <a:rPr lang="fr-FR" sz="2000" b="1" dirty="0" err="1" smtClean="0">
                <a:solidFill>
                  <a:srgbClr val="C00000"/>
                </a:solidFill>
              </a:rPr>
              <a:t>li:nth-last-child</a:t>
            </a:r>
            <a:r>
              <a:rPr lang="fr-FR" sz="2000" b="1" dirty="0" smtClean="0">
                <a:solidFill>
                  <a:srgbClr val="C00000"/>
                </a:solidFill>
              </a:rPr>
              <a:t>(-n+5) {</a:t>
            </a:r>
            <a:r>
              <a:rPr lang="fr-FR" sz="2000" b="1" dirty="0" err="1" smtClean="0">
                <a:solidFill>
                  <a:srgbClr val="C00000"/>
                </a:solidFill>
              </a:rPr>
              <a:t>color:green</a:t>
            </a:r>
            <a:r>
              <a:rPr lang="fr-FR" sz="2000" b="1" dirty="0" smtClean="0">
                <a:solidFill>
                  <a:srgbClr val="C00000"/>
                </a:solidFill>
              </a:rPr>
              <a:t>}</a:t>
            </a:r>
            <a:endParaRPr lang="fr-FR" sz="2000" b="1" dirty="0">
              <a:solidFill>
                <a:srgbClr val="C00000"/>
              </a:solidFill>
            </a:endParaRPr>
          </a:p>
          <a:p>
            <a:pPr marL="0" indent="0">
              <a:buNone/>
              <a:defRPr/>
            </a:pPr>
            <a:endParaRPr lang="en-US" sz="2000" dirty="0" smtClean="0"/>
          </a:p>
          <a:p>
            <a:pPr marL="0" indent="0">
              <a:buNone/>
              <a:defRPr/>
            </a:pPr>
            <a:endParaRPr lang="en-US" sz="2000" dirty="0"/>
          </a:p>
          <a:p>
            <a:pPr marL="0" indent="0">
              <a:buNone/>
              <a:defRPr/>
            </a:pPr>
            <a:r>
              <a:rPr lang="fr-FR" sz="2000" b="1" dirty="0" err="1" smtClean="0"/>
              <a:t>Selectionner</a:t>
            </a:r>
            <a:r>
              <a:rPr lang="fr-FR" sz="2000" b="1" dirty="0" smtClean="0"/>
              <a:t> un élément sur 4  </a:t>
            </a:r>
            <a:r>
              <a:rPr lang="fr-FR" sz="2000" b="1" dirty="0"/>
              <a:t>en comment par </a:t>
            </a:r>
            <a:r>
              <a:rPr lang="fr-FR" sz="2000" b="1" dirty="0" smtClean="0"/>
              <a:t>l'avant dernier :</a:t>
            </a:r>
            <a:endParaRPr lang="fr-FR" sz="2000" b="1" dirty="0"/>
          </a:p>
          <a:p>
            <a:pPr marL="0" indent="0">
              <a:buNone/>
            </a:pPr>
            <a:r>
              <a:rPr lang="fr-FR" sz="2000" b="1" dirty="0" err="1" smtClean="0">
                <a:solidFill>
                  <a:srgbClr val="C00000"/>
                </a:solidFill>
              </a:rPr>
              <a:t>li:nth-last-child</a:t>
            </a:r>
            <a:r>
              <a:rPr lang="fr-FR" sz="2000" b="1" dirty="0" smtClean="0">
                <a:solidFill>
                  <a:srgbClr val="C00000"/>
                </a:solidFill>
              </a:rPr>
              <a:t>(4n-2) </a:t>
            </a:r>
            <a:r>
              <a:rPr lang="fr-FR" sz="2000" b="1" dirty="0">
                <a:solidFill>
                  <a:srgbClr val="C00000"/>
                </a:solidFill>
              </a:rPr>
              <a:t>{</a:t>
            </a:r>
            <a:r>
              <a:rPr lang="fr-FR" sz="2000" b="1" dirty="0" err="1">
                <a:solidFill>
                  <a:srgbClr val="C00000"/>
                </a:solidFill>
              </a:rPr>
              <a:t>color:green</a:t>
            </a:r>
            <a:r>
              <a:rPr lang="fr-FR" sz="2000" b="1" dirty="0">
                <a:solidFill>
                  <a:srgbClr val="C00000"/>
                </a:solidFill>
              </a:rPr>
              <a:t>}</a:t>
            </a:r>
          </a:p>
          <a:p>
            <a:pPr marL="0" indent="0">
              <a:buNone/>
              <a:defRPr/>
            </a:pPr>
            <a:endParaRPr lang="en-US" sz="2000" dirty="0"/>
          </a:p>
          <a:p>
            <a:pPr marL="0" indent="0">
              <a:buNone/>
              <a:defRPr/>
            </a:pPr>
            <a:endParaRPr lang="en-US" sz="2000" dirty="0"/>
          </a:p>
          <a:p>
            <a:pPr marL="0" indent="0">
              <a:buNone/>
              <a:defRPr/>
            </a:pPr>
            <a:endParaRPr lang="en-US" sz="2000" dirty="0" smtClean="0"/>
          </a:p>
          <a:p>
            <a:pPr marL="0" indent="0">
              <a:buNone/>
              <a:defRPr/>
            </a:pPr>
            <a:endParaRPr lang="fr-FR" sz="2000" b="1" dirty="0"/>
          </a:p>
          <a:p>
            <a:pPr marL="0" indent="0">
              <a:buNone/>
              <a:defRPr/>
            </a:pPr>
            <a:endParaRPr lang="en-US" sz="2000" dirty="0"/>
          </a:p>
          <a:p>
            <a:pPr marL="0" indent="0">
              <a:buNone/>
              <a:defRPr/>
            </a:pPr>
            <a:endParaRPr lang="en-US" sz="2000" dirty="0" smtClean="0"/>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a:t>Le sélecteur CSS </a:t>
            </a:r>
            <a:r>
              <a:rPr lang="fr-FR" sz="3200" b="1" dirty="0" smtClean="0">
                <a:solidFill>
                  <a:schemeClr val="accent2">
                    <a:lumMod val="75000"/>
                  </a:schemeClr>
                </a:solidFill>
              </a:rPr>
              <a:t>'</a:t>
            </a:r>
            <a:r>
              <a:rPr lang="fr-FR" sz="3200" b="1" dirty="0" err="1" smtClean="0">
                <a:solidFill>
                  <a:schemeClr val="accent2">
                    <a:lumMod val="75000"/>
                  </a:schemeClr>
                </a:solidFill>
              </a:rPr>
              <a:t>nth</a:t>
            </a:r>
            <a:r>
              <a:rPr lang="fr-FR" sz="3200" b="1" dirty="0" smtClean="0">
                <a:solidFill>
                  <a:schemeClr val="accent2">
                    <a:lumMod val="75000"/>
                  </a:schemeClr>
                </a:solidFill>
              </a:rPr>
              <a:t>-last-</a:t>
            </a:r>
            <a:r>
              <a:rPr lang="fr-FR" sz="3200" b="1" dirty="0" err="1" smtClean="0">
                <a:solidFill>
                  <a:schemeClr val="accent2">
                    <a:lumMod val="75000"/>
                  </a:schemeClr>
                </a:solidFill>
              </a:rPr>
              <a:t>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1026" name="Picture 2" descr="http://www.marevueweb.com/wp-content/uploads/2011/06/css-liste-2.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9592" y="1628800"/>
            <a:ext cx="6283336" cy="755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marevueweb.com/wp-content/uploads/2011/06/css-liste-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141660"/>
            <a:ext cx="633412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087206"/>
      </p:ext>
    </p:extLst>
  </p:cSld>
  <p:clrMapOvr>
    <a:masterClrMapping/>
  </p:clrMapOvr>
  <p:transition spd="slow">
    <p:wipe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a:bodyPr>
          <a:lstStyle/>
          <a:p>
            <a:pPr marL="0" indent="0" fontAlgn="auto">
              <a:spcAft>
                <a:spcPts val="0"/>
              </a:spcAft>
              <a:buNone/>
              <a:defRPr/>
            </a:pPr>
            <a:r>
              <a:rPr lang="en-US" sz="2000" dirty="0" smtClean="0"/>
              <a:t>Questions :</a:t>
            </a:r>
          </a:p>
          <a:p>
            <a:pPr marL="0" indent="0" fontAlgn="auto">
              <a:spcAft>
                <a:spcPts val="0"/>
              </a:spcAft>
              <a:buNone/>
              <a:defRPr/>
            </a:pPr>
            <a:r>
              <a:rPr lang="en-US" sz="2000" dirty="0" err="1" smtClean="0"/>
              <a:t>Quelle</a:t>
            </a:r>
            <a:r>
              <a:rPr lang="en-US" sz="2000" dirty="0" smtClean="0"/>
              <a:t> </a:t>
            </a:r>
            <a:r>
              <a:rPr lang="en-US" sz="2000" dirty="0" err="1" smtClean="0"/>
              <a:t>est</a:t>
            </a:r>
            <a:r>
              <a:rPr lang="en-US" sz="2000" dirty="0" smtClean="0"/>
              <a:t> la </a:t>
            </a:r>
            <a:r>
              <a:rPr lang="en-US" sz="2000" dirty="0" err="1" smtClean="0"/>
              <a:t>formule</a:t>
            </a:r>
            <a:r>
              <a:rPr lang="en-US" sz="2000" dirty="0" smtClean="0"/>
              <a:t> pour :</a:t>
            </a:r>
          </a:p>
          <a:p>
            <a:pPr>
              <a:defRPr/>
            </a:pPr>
            <a:r>
              <a:rPr lang="en-US" sz="2000" dirty="0" err="1" smtClean="0"/>
              <a:t>sélectionner</a:t>
            </a:r>
            <a:r>
              <a:rPr lang="en-US" sz="2000" dirty="0" smtClean="0"/>
              <a:t> les trois premiers </a:t>
            </a:r>
            <a:r>
              <a:rPr lang="en-US" sz="2000" dirty="0" err="1" smtClean="0"/>
              <a:t>enfants</a:t>
            </a:r>
            <a:r>
              <a:rPr lang="en-US" sz="2000" dirty="0" smtClean="0"/>
              <a:t> ?</a:t>
            </a:r>
          </a:p>
          <a:p>
            <a:pPr>
              <a:defRPr/>
            </a:pPr>
            <a:r>
              <a:rPr lang="en-US" sz="2000" dirty="0" err="1" smtClean="0"/>
              <a:t>sélectionner</a:t>
            </a:r>
            <a:r>
              <a:rPr lang="en-US" sz="2000" dirty="0" smtClean="0"/>
              <a:t> </a:t>
            </a:r>
            <a:r>
              <a:rPr lang="en-US" sz="2000" dirty="0" err="1" smtClean="0"/>
              <a:t>tous</a:t>
            </a:r>
            <a:r>
              <a:rPr lang="en-US" sz="2000" dirty="0" smtClean="0"/>
              <a:t> les </a:t>
            </a:r>
            <a:r>
              <a:rPr lang="en-US" sz="2000" dirty="0" err="1" smtClean="0"/>
              <a:t>enfants</a:t>
            </a:r>
            <a:r>
              <a:rPr lang="en-US" sz="2000" dirty="0" smtClean="0"/>
              <a:t> </a:t>
            </a:r>
            <a:r>
              <a:rPr lang="en-US" sz="2000" dirty="0" err="1" smtClean="0"/>
              <a:t>dont</a:t>
            </a:r>
            <a:r>
              <a:rPr lang="en-US" sz="2000" dirty="0" smtClean="0"/>
              <a:t> le rang </a:t>
            </a:r>
            <a:r>
              <a:rPr lang="en-US" sz="2000" dirty="0" err="1" smtClean="0"/>
              <a:t>est</a:t>
            </a:r>
            <a:r>
              <a:rPr lang="en-US" sz="2000" dirty="0" smtClean="0"/>
              <a:t> divisible par 3 ?</a:t>
            </a:r>
          </a:p>
          <a:p>
            <a:pPr>
              <a:defRPr/>
            </a:pPr>
            <a:r>
              <a:rPr lang="en-US" sz="2000" dirty="0" err="1" smtClean="0"/>
              <a:t>sélectionner</a:t>
            </a:r>
            <a:r>
              <a:rPr lang="en-US" sz="2000" dirty="0" smtClean="0"/>
              <a:t> 1 enfant sur </a:t>
            </a:r>
            <a:r>
              <a:rPr lang="en-US" sz="2000" dirty="0" err="1" smtClean="0"/>
              <a:t>quatre</a:t>
            </a:r>
            <a:r>
              <a:rPr lang="en-US" sz="2000" dirty="0" smtClean="0"/>
              <a:t> </a:t>
            </a:r>
            <a:r>
              <a:rPr lang="en-US" sz="2000" dirty="0" err="1" smtClean="0"/>
              <a:t>en</a:t>
            </a:r>
            <a:r>
              <a:rPr lang="en-US" sz="2000" dirty="0" smtClean="0"/>
              <a:t> </a:t>
            </a:r>
            <a:r>
              <a:rPr lang="en-US" sz="2000" dirty="0" err="1" smtClean="0"/>
              <a:t>commençant</a:t>
            </a:r>
            <a:r>
              <a:rPr lang="en-US" sz="2000" dirty="0" smtClean="0"/>
              <a:t> au </a:t>
            </a:r>
            <a:r>
              <a:rPr lang="en-US" sz="2000" dirty="0" err="1" smtClean="0"/>
              <a:t>cinquième</a:t>
            </a:r>
            <a:r>
              <a:rPr lang="en-US" sz="2000" dirty="0" smtClean="0"/>
              <a:t> ?</a:t>
            </a:r>
          </a:p>
          <a:p>
            <a:pPr>
              <a:defRPr/>
            </a:pPr>
            <a:r>
              <a:rPr lang="en-US" sz="2000" dirty="0" err="1" smtClean="0"/>
              <a:t>sélectionner</a:t>
            </a:r>
            <a:r>
              <a:rPr lang="en-US" sz="2000" dirty="0" smtClean="0"/>
              <a:t> les 6 </a:t>
            </a:r>
            <a:r>
              <a:rPr lang="en-US" sz="2000" dirty="0" err="1" smtClean="0"/>
              <a:t>derniers</a:t>
            </a:r>
            <a:r>
              <a:rPr lang="en-US" sz="2000" dirty="0" smtClean="0"/>
              <a:t> </a:t>
            </a:r>
            <a:r>
              <a:rPr lang="en-US" sz="2000" dirty="0" err="1" smtClean="0"/>
              <a:t>enfants</a:t>
            </a:r>
            <a:r>
              <a:rPr lang="en-US" sz="2000" dirty="0" smtClean="0"/>
              <a:t> ?</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sélecteurs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nth-child</a:t>
            </a:r>
            <a:r>
              <a:rPr lang="fr-FR" sz="3200" b="1" dirty="0" smtClean="0">
                <a:solidFill>
                  <a:schemeClr val="accent2">
                    <a:lumMod val="75000"/>
                  </a:schemeClr>
                </a:solidFill>
              </a:rPr>
              <a:t>(</a:t>
            </a:r>
            <a:r>
              <a:rPr lang="fr-FR" sz="3200" b="1" dirty="0" err="1" smtClean="0">
                <a:solidFill>
                  <a:schemeClr val="tx2">
                    <a:lumMod val="50000"/>
                  </a:schemeClr>
                </a:solidFill>
              </a:rPr>
              <a:t>numero</a:t>
            </a:r>
            <a:r>
              <a:rPr lang="fr-FR" sz="3200" b="1" dirty="0" smtClean="0">
                <a:solidFill>
                  <a:schemeClr val="accent2">
                    <a:lumMod val="75000"/>
                  </a:schemeClr>
                </a:solidFill>
              </a:rPr>
              <a:t>)' </a:t>
            </a:r>
            <a:r>
              <a:rPr lang="fr-FR" sz="3200" dirty="0" smtClean="0"/>
              <a:t>et</a:t>
            </a:r>
            <a:r>
              <a:rPr lang="fr-FR" sz="3200" b="1" dirty="0" smtClean="0">
                <a:solidFill>
                  <a:schemeClr val="accent2">
                    <a:lumMod val="75000"/>
                  </a:schemeClr>
                </a:solidFill>
              </a:rPr>
              <a:t> '</a:t>
            </a:r>
            <a:r>
              <a:rPr lang="fr-FR" sz="3200" b="1" dirty="0" err="1" smtClean="0">
                <a:solidFill>
                  <a:schemeClr val="accent2">
                    <a:lumMod val="75000"/>
                  </a:schemeClr>
                </a:solidFill>
              </a:rPr>
              <a:t>nth</a:t>
            </a:r>
            <a:r>
              <a:rPr lang="fr-FR" sz="3200" b="1" dirty="0" smtClean="0">
                <a:solidFill>
                  <a:schemeClr val="accent2">
                    <a:lumMod val="75000"/>
                  </a:schemeClr>
                </a:solidFill>
              </a:rPr>
              <a:t>-last-</a:t>
            </a:r>
            <a:r>
              <a:rPr lang="fr-FR" sz="3200" b="1" dirty="0" err="1" smtClean="0">
                <a:solidFill>
                  <a:schemeClr val="accent2">
                    <a:lumMod val="75000"/>
                  </a:schemeClr>
                </a:solidFill>
              </a:rPr>
              <a:t>child</a:t>
            </a:r>
            <a:r>
              <a:rPr lang="fr-FR" sz="3200" b="1" dirty="0" smtClean="0">
                <a:solidFill>
                  <a:schemeClr val="accent2">
                    <a:lumMod val="75000"/>
                  </a:schemeClr>
                </a:solidFill>
              </a:rPr>
              <a:t>(</a:t>
            </a:r>
            <a:r>
              <a:rPr lang="fr-FR" sz="3200" b="1" dirty="0" err="1">
                <a:solidFill>
                  <a:schemeClr val="tx2">
                    <a:lumMod val="50000"/>
                  </a:schemeClr>
                </a:solidFill>
              </a:rPr>
              <a:t>numero</a:t>
            </a:r>
            <a:r>
              <a:rPr lang="fr-FR" sz="3200" b="1" dirty="0" smtClean="0">
                <a:solidFill>
                  <a:schemeClr val="accent2">
                    <a:lumMod val="75000"/>
                  </a:schemeClr>
                </a:solidFill>
              </a:rPr>
              <a:t>)'</a:t>
            </a:r>
            <a:endParaRPr lang="fr-FR" sz="3200" b="1" dirty="0">
              <a:solidFill>
                <a:schemeClr val="accent2">
                  <a:lumMod val="75000"/>
                </a:schemeClr>
              </a:solidFill>
            </a:endParaRPr>
          </a:p>
        </p:txBody>
      </p:sp>
    </p:spTree>
    <p:extLst>
      <p:ext uri="{BB962C8B-B14F-4D97-AF65-F5344CB8AC3E}">
        <p14:creationId xmlns:p14="http://schemas.microsoft.com/office/powerpoint/2010/main" val="3145608023"/>
      </p:ext>
    </p:extLst>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a:buNone/>
              <a:defRPr/>
            </a:pPr>
            <a:r>
              <a:rPr lang="fr-FR" sz="2000" b="1" dirty="0" smtClean="0">
                <a:solidFill>
                  <a:schemeClr val="accent2">
                    <a:lumMod val="75000"/>
                  </a:schemeClr>
                </a:solidFill>
              </a:rPr>
              <a:t>first-of-type</a:t>
            </a:r>
            <a:r>
              <a:rPr lang="en-US" sz="2000" dirty="0" smtClean="0">
                <a:solidFill>
                  <a:schemeClr val="tx2"/>
                </a:solidFill>
              </a:rPr>
              <a:t> </a:t>
            </a:r>
            <a:r>
              <a:rPr lang="en-US" sz="2000" dirty="0" err="1" smtClean="0"/>
              <a:t>sélectionne</a:t>
            </a:r>
            <a:r>
              <a:rPr lang="en-US" sz="2000" dirty="0" smtClean="0"/>
              <a:t> le premier </a:t>
            </a:r>
            <a:r>
              <a:rPr lang="en-US" sz="2000" dirty="0" err="1" smtClean="0"/>
              <a:t>élément</a:t>
            </a:r>
            <a:r>
              <a:rPr lang="en-US" sz="2000" dirty="0" smtClean="0"/>
              <a:t> enfant du </a:t>
            </a:r>
            <a:r>
              <a:rPr lang="en-US" sz="2000" dirty="0" err="1" smtClean="0"/>
              <a:t>même</a:t>
            </a:r>
            <a:r>
              <a:rPr lang="en-US" sz="2000" dirty="0" smtClean="0"/>
              <a:t> type que </a:t>
            </a:r>
            <a:r>
              <a:rPr lang="en-US" sz="2000" dirty="0" err="1" smtClean="0"/>
              <a:t>celui</a:t>
            </a:r>
            <a:r>
              <a:rPr lang="en-US" sz="2000" dirty="0" smtClean="0"/>
              <a:t> </a:t>
            </a:r>
            <a:r>
              <a:rPr lang="en-US" sz="2000" dirty="0" err="1" smtClean="0"/>
              <a:t>défini</a:t>
            </a:r>
            <a:r>
              <a:rPr lang="en-US" sz="2000" dirty="0" smtClean="0"/>
              <a:t>. Il </a:t>
            </a:r>
            <a:r>
              <a:rPr lang="en-US" sz="2000" dirty="0" err="1" smtClean="0"/>
              <a:t>fonctionne</a:t>
            </a:r>
            <a:r>
              <a:rPr lang="en-US" sz="2000" dirty="0" smtClean="0"/>
              <a:t> </a:t>
            </a:r>
            <a:r>
              <a:rPr lang="en-US" sz="2000" dirty="0" err="1" smtClean="0"/>
              <a:t>comme</a:t>
            </a:r>
            <a:r>
              <a:rPr lang="en-US" sz="2000" dirty="0" smtClean="0"/>
              <a:t> first-child, </a:t>
            </a:r>
            <a:r>
              <a:rPr lang="en-US" sz="2000" dirty="0" err="1" smtClean="0"/>
              <a:t>sauf</a:t>
            </a:r>
            <a:r>
              <a:rPr lang="en-US" sz="2000" dirty="0" smtClean="0"/>
              <a:t> </a:t>
            </a:r>
            <a:r>
              <a:rPr lang="en-US" sz="2000" dirty="0" err="1" smtClean="0"/>
              <a:t>qu'il</a:t>
            </a:r>
            <a:r>
              <a:rPr lang="en-US" sz="2000" dirty="0" smtClean="0"/>
              <a:t> </a:t>
            </a:r>
            <a:r>
              <a:rPr lang="en-US" sz="2000" dirty="0" err="1" smtClean="0"/>
              <a:t>vérifie</a:t>
            </a:r>
            <a:r>
              <a:rPr lang="en-US" sz="2000" dirty="0" smtClean="0"/>
              <a:t> que le type </a:t>
            </a:r>
            <a:r>
              <a:rPr lang="en-US" sz="2000" dirty="0" err="1" smtClean="0"/>
              <a:t>est</a:t>
            </a:r>
            <a:r>
              <a:rPr lang="en-US" sz="2000" dirty="0" smtClean="0"/>
              <a:t> le </a:t>
            </a:r>
            <a:r>
              <a:rPr lang="en-US" sz="2000" dirty="0" err="1" smtClean="0"/>
              <a:t>même</a:t>
            </a:r>
            <a:r>
              <a:rPr lang="en-US" sz="2000" dirty="0" smtClean="0"/>
              <a:t> que </a:t>
            </a:r>
            <a:r>
              <a:rPr lang="en-US" sz="2000" dirty="0" err="1" smtClean="0"/>
              <a:t>celui</a:t>
            </a:r>
            <a:r>
              <a:rPr lang="en-US" sz="2000" dirty="0" smtClean="0"/>
              <a:t> du style.</a:t>
            </a:r>
          </a:p>
          <a:p>
            <a:pPr marL="0" inden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p:first-of-type {</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a:latin typeface="Courier New" panose="02070309020205020404" pitchFamily="49" charset="0"/>
                <a:cs typeface="Courier New" panose="02070309020205020404" pitchFamily="49" charset="0"/>
              </a:rPr>
              <a:t>&lt;</a:t>
            </a:r>
            <a:r>
              <a:rPr lang="en-US" sz="2000" b="1" dirty="0" smtClean="0">
                <a:latin typeface="Courier New" panose="02070309020205020404" pitchFamily="49" charset="0"/>
                <a:cs typeface="Courier New" panose="02070309020205020404" pitchFamily="49" charset="0"/>
              </a:rPr>
              <a:t>div&gt;</a:t>
            </a:r>
            <a:endParaRPr lang="en-US" sz="2000" b="1" dirty="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&lt;p&gt;Enfant n°1&lt;/p&gt;</a:t>
            </a: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n°2&lt;/</a:t>
            </a:r>
            <a:r>
              <a:rPr lang="en-US" sz="2000" b="1" dirty="0">
                <a:latin typeface="Courier New" panose="02070309020205020404" pitchFamily="49" charset="0"/>
                <a:cs typeface="Courier New" panose="02070309020205020404" pitchFamily="49" charset="0"/>
              </a:rPr>
              <a:t>p&gt;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&lt;</a:t>
            </a:r>
            <a:r>
              <a:rPr lang="en-US" sz="2000" b="1" dirty="0">
                <a:latin typeface="Courier New" panose="02070309020205020404" pitchFamily="49" charset="0"/>
                <a:cs typeface="Courier New" panose="02070309020205020404" pitchFamily="49" charset="0"/>
              </a:rPr>
              <a:t>p&gt;Enfant </a:t>
            </a:r>
            <a:r>
              <a:rPr lang="en-US" sz="2000" b="1" dirty="0" smtClean="0">
                <a:latin typeface="Courier New" panose="02070309020205020404" pitchFamily="49" charset="0"/>
                <a:cs typeface="Courier New" panose="02070309020205020404" pitchFamily="49" charset="0"/>
              </a:rPr>
              <a:t>n°3&lt;/</a:t>
            </a:r>
            <a:r>
              <a:rPr lang="en-US" sz="2000" b="1" dirty="0">
                <a:latin typeface="Courier New" panose="02070309020205020404" pitchFamily="49" charset="0"/>
                <a:cs typeface="Courier New" panose="02070309020205020404" pitchFamily="49" charset="0"/>
              </a:rPr>
              <a:t>p</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'first-of type'</a:t>
            </a:r>
            <a:endParaRPr lang="fr-FR" sz="3200" b="1" dirty="0">
              <a:solidFill>
                <a:schemeClr val="accent2">
                  <a:lumMod val="75000"/>
                </a:schemeClr>
              </a:solidFill>
            </a:endParaRPr>
          </a:p>
        </p:txBody>
      </p:sp>
      <p:sp>
        <p:nvSpPr>
          <p:cNvPr id="3" name="ZoneTexte 2"/>
          <p:cNvSpPr txBox="1"/>
          <p:nvPr/>
        </p:nvSpPr>
        <p:spPr>
          <a:xfrm>
            <a:off x="5580112" y="4077072"/>
            <a:ext cx="2736304" cy="1200329"/>
          </a:xfrm>
          <a:prstGeom prst="rect">
            <a:avLst/>
          </a:prstGeom>
          <a:noFill/>
          <a:ln w="34925">
            <a:solidFill>
              <a:schemeClr val="accent1"/>
            </a:solidFill>
          </a:ln>
        </p:spPr>
        <p:txBody>
          <a:bodyPr wrap="square" rtlCol="0">
            <a:spAutoFit/>
          </a:bodyPr>
          <a:lstStyle/>
          <a:p>
            <a:r>
              <a:rPr lang="fr-FR" dirty="0" smtClean="0">
                <a:solidFill>
                  <a:srgbClr val="FF0000"/>
                </a:solidFill>
              </a:rPr>
              <a:t>Enfant n°1</a:t>
            </a:r>
          </a:p>
          <a:p>
            <a:r>
              <a:rPr lang="fr-FR" dirty="0"/>
              <a:t>Enfant </a:t>
            </a:r>
            <a:r>
              <a:rPr lang="fr-FR" dirty="0" smtClean="0"/>
              <a:t>n°2</a:t>
            </a:r>
            <a:endParaRPr lang="fr-FR" dirty="0"/>
          </a:p>
          <a:p>
            <a:r>
              <a:rPr lang="fr-FR" dirty="0" smtClean="0"/>
              <a:t>Enfant n°3</a:t>
            </a:r>
            <a:endParaRPr lang="fr-FR" dirty="0"/>
          </a:p>
          <a:p>
            <a:endParaRPr lang="fr-FR" dirty="0"/>
          </a:p>
        </p:txBody>
      </p:sp>
    </p:spTree>
    <p:extLst>
      <p:ext uri="{BB962C8B-B14F-4D97-AF65-F5344CB8AC3E}">
        <p14:creationId xmlns:p14="http://schemas.microsoft.com/office/powerpoint/2010/main" val="460723145"/>
      </p:ext>
    </p:extLst>
  </p:cSld>
  <p:clrMapOvr>
    <a:masterClrMapping/>
  </p:clrMapOvr>
  <p:transition spd="slow">
    <p:wipe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a:defRPr/>
            </a:pPr>
            <a:r>
              <a:rPr lang="fr-FR" sz="2000" dirty="0" smtClean="0"/>
              <a:t>Comme</a:t>
            </a:r>
            <a:r>
              <a:rPr lang="fr-FR" sz="2000" b="1" dirty="0" smtClean="0">
                <a:solidFill>
                  <a:schemeClr val="accent2">
                    <a:lumMod val="75000"/>
                  </a:schemeClr>
                </a:solidFill>
              </a:rPr>
              <a:t> first-of-type, </a:t>
            </a:r>
            <a:r>
              <a:rPr lang="fr-FR" sz="2000" dirty="0" smtClean="0"/>
              <a:t>les sélecteurs</a:t>
            </a:r>
            <a:r>
              <a:rPr lang="en-US" sz="2000" dirty="0" smtClean="0"/>
              <a:t> </a:t>
            </a:r>
            <a:r>
              <a:rPr lang="fr-FR" sz="2000" b="1" dirty="0">
                <a:solidFill>
                  <a:schemeClr val="accent2">
                    <a:lumMod val="75000"/>
                  </a:schemeClr>
                </a:solidFill>
              </a:rPr>
              <a:t>'last-of type', '</a:t>
            </a:r>
            <a:r>
              <a:rPr lang="fr-FR" sz="2000" b="1" dirty="0" err="1">
                <a:solidFill>
                  <a:schemeClr val="accent2">
                    <a:lumMod val="75000"/>
                  </a:schemeClr>
                </a:solidFill>
              </a:rPr>
              <a:t>nth</a:t>
            </a:r>
            <a:r>
              <a:rPr lang="fr-FR" sz="2000" b="1" dirty="0">
                <a:solidFill>
                  <a:schemeClr val="accent2">
                    <a:lumMod val="75000"/>
                  </a:schemeClr>
                </a:solidFill>
              </a:rPr>
              <a:t>-of-style()' et '</a:t>
            </a:r>
            <a:r>
              <a:rPr lang="fr-FR" sz="2000" b="1" dirty="0" err="1">
                <a:solidFill>
                  <a:schemeClr val="accent2">
                    <a:lumMod val="75000"/>
                  </a:schemeClr>
                </a:solidFill>
              </a:rPr>
              <a:t>nth</a:t>
            </a:r>
            <a:r>
              <a:rPr lang="fr-FR" sz="2000" b="1" dirty="0">
                <a:solidFill>
                  <a:schemeClr val="accent2">
                    <a:lumMod val="75000"/>
                  </a:schemeClr>
                </a:solidFill>
              </a:rPr>
              <a:t>-last-of-style</a:t>
            </a:r>
            <a:r>
              <a:rPr lang="fr-FR" sz="2000" b="1" dirty="0" smtClean="0">
                <a:solidFill>
                  <a:schemeClr val="accent2">
                    <a:lumMod val="75000"/>
                  </a:schemeClr>
                </a:solidFill>
              </a:rPr>
              <a:t>()' </a:t>
            </a:r>
            <a:r>
              <a:rPr lang="fr-FR" sz="2000" dirty="0" smtClean="0"/>
              <a:t>fonctionnent comme </a:t>
            </a:r>
            <a:r>
              <a:rPr lang="fr-FR" sz="2000" b="1" dirty="0" smtClean="0">
                <a:solidFill>
                  <a:schemeClr val="accent2">
                    <a:lumMod val="75000"/>
                  </a:schemeClr>
                </a:solidFill>
              </a:rPr>
              <a:t>'last-</a:t>
            </a:r>
            <a:r>
              <a:rPr lang="fr-FR" sz="2000" b="1" dirty="0" err="1" smtClean="0">
                <a:solidFill>
                  <a:schemeClr val="accent2">
                    <a:lumMod val="75000"/>
                  </a:schemeClr>
                </a:solidFill>
              </a:rPr>
              <a:t>child</a:t>
            </a:r>
            <a:r>
              <a:rPr lang="fr-FR" sz="2000" b="1" dirty="0" smtClean="0">
                <a:solidFill>
                  <a:schemeClr val="accent2">
                    <a:lumMod val="75000"/>
                  </a:schemeClr>
                </a:solidFill>
              </a:rPr>
              <a:t>', '</a:t>
            </a:r>
            <a:r>
              <a:rPr lang="fr-FR" sz="2000" b="1" dirty="0" err="1" smtClean="0">
                <a:solidFill>
                  <a:schemeClr val="accent2">
                    <a:lumMod val="75000"/>
                  </a:schemeClr>
                </a:solidFill>
              </a:rPr>
              <a:t>nth-child</a:t>
            </a:r>
            <a:r>
              <a:rPr lang="fr-FR" sz="2000" b="1" dirty="0" smtClean="0">
                <a:solidFill>
                  <a:schemeClr val="accent2">
                    <a:lumMod val="75000"/>
                  </a:schemeClr>
                </a:solidFill>
              </a:rPr>
              <a:t>()' </a:t>
            </a:r>
            <a:r>
              <a:rPr lang="fr-FR" sz="2000" b="1" dirty="0">
                <a:solidFill>
                  <a:schemeClr val="accent2">
                    <a:lumMod val="75000"/>
                  </a:schemeClr>
                </a:solidFill>
              </a:rPr>
              <a:t>et </a:t>
            </a:r>
            <a:r>
              <a:rPr lang="fr-FR" sz="2000" b="1" dirty="0" smtClean="0">
                <a:solidFill>
                  <a:schemeClr val="accent2">
                    <a:lumMod val="75000"/>
                  </a:schemeClr>
                </a:solidFill>
              </a:rPr>
              <a:t>'</a:t>
            </a:r>
            <a:r>
              <a:rPr lang="fr-FR" sz="2000" b="1" dirty="0" err="1" smtClean="0">
                <a:solidFill>
                  <a:schemeClr val="accent2">
                    <a:lumMod val="75000"/>
                  </a:schemeClr>
                </a:solidFill>
              </a:rPr>
              <a:t>nth</a:t>
            </a:r>
            <a:r>
              <a:rPr lang="fr-FR" sz="2000" b="1" dirty="0" smtClean="0">
                <a:solidFill>
                  <a:schemeClr val="accent2">
                    <a:lumMod val="75000"/>
                  </a:schemeClr>
                </a:solidFill>
              </a:rPr>
              <a:t>-last-</a:t>
            </a:r>
            <a:r>
              <a:rPr lang="fr-FR" sz="2000" b="1" dirty="0" err="1" smtClean="0">
                <a:solidFill>
                  <a:schemeClr val="accent2">
                    <a:lumMod val="75000"/>
                  </a:schemeClr>
                </a:solidFill>
              </a:rPr>
              <a:t>child</a:t>
            </a:r>
            <a:r>
              <a:rPr lang="fr-FR" sz="2000" b="1" dirty="0" smtClean="0">
                <a:solidFill>
                  <a:schemeClr val="accent2">
                    <a:lumMod val="75000"/>
                  </a:schemeClr>
                </a:solidFill>
              </a:rPr>
              <a:t>()' </a:t>
            </a:r>
            <a:r>
              <a:rPr lang="fr-FR" sz="2000" b="1" dirty="0" smtClean="0"/>
              <a:t>mais en contrôlant le type.</a:t>
            </a:r>
            <a:endParaRPr lang="fr-FR" sz="2000" b="1" dirty="0"/>
          </a:p>
          <a:p>
            <a:pPr fontAlgn="auto">
              <a:spcAft>
                <a:spcPts val="0"/>
              </a:spcAft>
              <a:defRPr/>
            </a:pPr>
            <a:r>
              <a:rPr lang="fr-FR" sz="2000" b="1" dirty="0" smtClean="0"/>
              <a:t>Exemple :</a:t>
            </a:r>
            <a:endParaRPr lang="fr-FR" sz="2000" b="1"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sélecteurs CSS </a:t>
            </a:r>
            <a:r>
              <a:rPr lang="fr-FR" sz="3200" b="1" dirty="0" smtClean="0">
                <a:solidFill>
                  <a:schemeClr val="accent2">
                    <a:lumMod val="75000"/>
                  </a:schemeClr>
                </a:solidFill>
              </a:rPr>
              <a:t>'last-of type', '</a:t>
            </a:r>
            <a:r>
              <a:rPr lang="fr-FR" sz="3200" b="1" dirty="0" err="1" smtClean="0">
                <a:solidFill>
                  <a:schemeClr val="accent2">
                    <a:lumMod val="75000"/>
                  </a:schemeClr>
                </a:solidFill>
              </a:rPr>
              <a:t>nth</a:t>
            </a:r>
            <a:r>
              <a:rPr lang="fr-FR" sz="3200" b="1" dirty="0" smtClean="0">
                <a:solidFill>
                  <a:schemeClr val="accent2">
                    <a:lumMod val="75000"/>
                  </a:schemeClr>
                </a:solidFill>
              </a:rPr>
              <a:t>-of-style()' et '</a:t>
            </a:r>
            <a:r>
              <a:rPr lang="fr-FR" sz="3200" b="1" dirty="0" err="1" smtClean="0">
                <a:solidFill>
                  <a:schemeClr val="accent2">
                    <a:lumMod val="75000"/>
                  </a:schemeClr>
                </a:solidFill>
              </a:rPr>
              <a:t>nth</a:t>
            </a:r>
            <a:r>
              <a:rPr lang="fr-FR" sz="3200" b="1" dirty="0" smtClean="0">
                <a:solidFill>
                  <a:schemeClr val="accent2">
                    <a:lumMod val="75000"/>
                  </a:schemeClr>
                </a:solidFill>
              </a:rPr>
              <a:t>-last-of-style()'</a:t>
            </a:r>
            <a:endParaRPr lang="fr-FR" sz="3200" b="1" dirty="0">
              <a:solidFill>
                <a:schemeClr val="accent2">
                  <a:lumMod val="75000"/>
                </a:schemeClr>
              </a:solidFill>
            </a:endParaRPr>
          </a:p>
        </p:txBody>
      </p:sp>
      <p:sp>
        <p:nvSpPr>
          <p:cNvPr id="3" name="ZoneTexte 2"/>
          <p:cNvSpPr txBox="1"/>
          <p:nvPr/>
        </p:nvSpPr>
        <p:spPr>
          <a:xfrm>
            <a:off x="5580112" y="4077072"/>
            <a:ext cx="2736304" cy="1200329"/>
          </a:xfrm>
          <a:prstGeom prst="rect">
            <a:avLst/>
          </a:prstGeom>
          <a:noFill/>
          <a:ln w="34925">
            <a:solidFill>
              <a:schemeClr val="accent1"/>
            </a:solidFill>
          </a:ln>
        </p:spPr>
        <p:txBody>
          <a:bodyPr wrap="square" rtlCol="0">
            <a:spAutoFit/>
          </a:bodyPr>
          <a:lstStyle/>
          <a:p>
            <a:r>
              <a:rPr lang="fr-FR" dirty="0" smtClean="0"/>
              <a:t>Enfant n°1</a:t>
            </a:r>
          </a:p>
          <a:p>
            <a:r>
              <a:rPr lang="fr-FR" dirty="0">
                <a:solidFill>
                  <a:srgbClr val="FF0000"/>
                </a:solidFill>
              </a:rPr>
              <a:t>Enfant </a:t>
            </a:r>
            <a:r>
              <a:rPr lang="fr-FR" dirty="0" smtClean="0">
                <a:solidFill>
                  <a:srgbClr val="FF0000"/>
                </a:solidFill>
              </a:rPr>
              <a:t>n°2</a:t>
            </a:r>
            <a:endParaRPr lang="fr-FR" dirty="0">
              <a:solidFill>
                <a:srgbClr val="FF0000"/>
              </a:solidFill>
            </a:endParaRPr>
          </a:p>
          <a:p>
            <a:r>
              <a:rPr lang="fr-FR" dirty="0" smtClean="0"/>
              <a:t>Enfant n°3</a:t>
            </a:r>
            <a:endParaRPr lang="fr-FR" dirty="0"/>
          </a:p>
          <a:p>
            <a:endParaRPr lang="fr-FR" dirty="0"/>
          </a:p>
        </p:txBody>
      </p:sp>
      <p:sp>
        <p:nvSpPr>
          <p:cNvPr id="2" name="Rectangle 1"/>
          <p:cNvSpPr/>
          <p:nvPr/>
        </p:nvSpPr>
        <p:spPr>
          <a:xfrm>
            <a:off x="1031392" y="2852936"/>
            <a:ext cx="4572000" cy="2862322"/>
          </a:xfrm>
          <a:prstGeom prst="rect">
            <a:avLst/>
          </a:prstGeom>
        </p:spPr>
        <p:txBody>
          <a:bodyPr>
            <a:spAutoFit/>
          </a:bodyPr>
          <a:lstStyle/>
          <a:p>
            <a:pPr>
              <a:defRPr/>
            </a:pPr>
            <a:r>
              <a:rPr lang="en-US" b="1" dirty="0">
                <a:latin typeface="Courier New" panose="02070309020205020404" pitchFamily="49" charset="0"/>
                <a:cs typeface="Courier New" panose="02070309020205020404" pitchFamily="49" charset="0"/>
              </a:rPr>
              <a:t>&lt;style&gt;</a:t>
            </a:r>
          </a:p>
          <a:p>
            <a:pPr>
              <a:defRPr/>
            </a:pPr>
            <a:r>
              <a:rPr lang="en-US" b="1" dirty="0" smtClean="0">
                <a:latin typeface="Courier New" panose="02070309020205020404" pitchFamily="49" charset="0"/>
                <a:cs typeface="Courier New" panose="02070309020205020404" pitchFamily="49" charset="0"/>
              </a:rPr>
              <a:t>p:last-of-type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color:red</a:t>
            </a:r>
            <a:r>
              <a:rPr lang="en-US" b="1" dirty="0">
                <a:latin typeface="Courier New" panose="02070309020205020404" pitchFamily="49" charset="0"/>
                <a:cs typeface="Courier New" panose="02070309020205020404" pitchFamily="49" charset="0"/>
              </a:rPr>
              <a:t>}</a:t>
            </a:r>
          </a:p>
          <a:p>
            <a:pPr>
              <a:defRPr/>
            </a:pPr>
            <a:r>
              <a:rPr lang="en-US" b="1" dirty="0">
                <a:latin typeface="Courier New" panose="02070309020205020404" pitchFamily="49" charset="0"/>
                <a:cs typeface="Courier New" panose="02070309020205020404" pitchFamily="49" charset="0"/>
              </a:rPr>
              <a:t>&lt;/style&gt;</a:t>
            </a:r>
          </a:p>
          <a:p>
            <a:pPr>
              <a:defRPr/>
            </a:pPr>
            <a:r>
              <a:rPr lang="en-US" b="1" dirty="0">
                <a:latin typeface="Courier New" panose="02070309020205020404" pitchFamily="49" charset="0"/>
                <a:cs typeface="Courier New" panose="02070309020205020404" pitchFamily="49" charset="0"/>
              </a:rPr>
              <a:t>&lt;body&gt;</a:t>
            </a:r>
          </a:p>
          <a:p>
            <a:pPr>
              <a:defRPr/>
            </a:pPr>
            <a:r>
              <a:rPr lang="en-US" b="1" dirty="0">
                <a:latin typeface="Courier New" panose="02070309020205020404" pitchFamily="49" charset="0"/>
                <a:cs typeface="Courier New" panose="02070309020205020404" pitchFamily="49" charset="0"/>
              </a:rPr>
              <a:t>&lt;div&gt;</a:t>
            </a:r>
          </a:p>
          <a:p>
            <a:pPr>
              <a:defRPr/>
            </a:pPr>
            <a:r>
              <a:rPr lang="en-US" b="1" dirty="0">
                <a:latin typeface="Courier New" panose="02070309020205020404" pitchFamily="49" charset="0"/>
                <a:cs typeface="Courier New" panose="02070309020205020404" pitchFamily="49" charset="0"/>
              </a:rPr>
              <a:t>       &lt;p&gt;Enfant n°1&lt;/p&gt;</a:t>
            </a:r>
          </a:p>
          <a:p>
            <a:pPr>
              <a:defRPr/>
            </a:pPr>
            <a:r>
              <a:rPr lang="en-US" b="1" dirty="0">
                <a:latin typeface="Courier New" panose="02070309020205020404" pitchFamily="49" charset="0"/>
                <a:cs typeface="Courier New" panose="02070309020205020404" pitchFamily="49" charset="0"/>
              </a:rPr>
              <a:t>       &lt;p&gt;Enfant n°2&lt;/p&gt;</a:t>
            </a:r>
          </a:p>
          <a:p>
            <a:pPr>
              <a:defRPr/>
            </a:pP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&lt;h1&gt;Enfant </a:t>
            </a:r>
            <a:r>
              <a:rPr lang="en-US" b="1" dirty="0">
                <a:latin typeface="Courier New" panose="02070309020205020404" pitchFamily="49" charset="0"/>
                <a:cs typeface="Courier New" panose="02070309020205020404" pitchFamily="49" charset="0"/>
              </a:rPr>
              <a:t>n°3</a:t>
            </a:r>
            <a:r>
              <a:rPr lang="en-US" b="1" dirty="0" smtClean="0">
                <a:latin typeface="Courier New" panose="02070309020205020404" pitchFamily="49" charset="0"/>
                <a:cs typeface="Courier New" panose="02070309020205020404" pitchFamily="49" charset="0"/>
              </a:rPr>
              <a:t>&lt;/h1&gt;</a:t>
            </a:r>
            <a:endParaRPr lang="en-US" b="1" dirty="0">
              <a:latin typeface="Courier New" panose="02070309020205020404" pitchFamily="49" charset="0"/>
              <a:cs typeface="Courier New" panose="02070309020205020404" pitchFamily="49" charset="0"/>
            </a:endParaRPr>
          </a:p>
          <a:p>
            <a:pPr>
              <a:defRPr/>
            </a:pPr>
            <a:r>
              <a:rPr lang="en-US" b="1" dirty="0">
                <a:latin typeface="Courier New" panose="02070309020205020404" pitchFamily="49" charset="0"/>
                <a:cs typeface="Courier New" panose="02070309020205020404" pitchFamily="49" charset="0"/>
              </a:rPr>
              <a:t>&lt;/div&gt;</a:t>
            </a:r>
          </a:p>
          <a:p>
            <a:pPr>
              <a:defRPr/>
            </a:pPr>
            <a:r>
              <a:rPr lang="en-US" b="1" dirty="0">
                <a:latin typeface="Courier New" panose="02070309020205020404" pitchFamily="49" charset="0"/>
                <a:cs typeface="Courier New" panose="02070309020205020404" pitchFamily="49" charset="0"/>
              </a:rPr>
              <a:t>&lt;/body&gt;</a:t>
            </a:r>
          </a:p>
        </p:txBody>
      </p:sp>
    </p:spTree>
    <p:extLst>
      <p:ext uri="{BB962C8B-B14F-4D97-AF65-F5344CB8AC3E}">
        <p14:creationId xmlns:p14="http://schemas.microsoft.com/office/powerpoint/2010/main" val="4190617078"/>
      </p:ext>
    </p:extLst>
  </p:cSld>
  <p:clrMapOvr>
    <a:masterClrMapping/>
  </p:clrMapOvr>
  <p:transition spd="slow">
    <p:wipe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lnSpcReduction="10000"/>
          </a:bodyPr>
          <a:lstStyle/>
          <a:p>
            <a:pPr marL="0" indent="0">
              <a:buNone/>
              <a:defRPr/>
            </a:pPr>
            <a:r>
              <a:rPr lang="fr-FR" sz="2000" b="1" dirty="0" err="1" smtClean="0">
                <a:solidFill>
                  <a:schemeClr val="accent2">
                    <a:lumMod val="75000"/>
                  </a:schemeClr>
                </a:solidFill>
              </a:rPr>
              <a:t>only-child</a:t>
            </a:r>
            <a:r>
              <a:rPr lang="fr-FR" sz="2000" b="1" dirty="0" smtClean="0">
                <a:solidFill>
                  <a:schemeClr val="accent2">
                    <a:lumMod val="75000"/>
                  </a:schemeClr>
                </a:solidFill>
              </a:rPr>
              <a:t> </a:t>
            </a:r>
            <a:r>
              <a:rPr lang="fr-FR" sz="2000" dirty="0" smtClean="0"/>
              <a:t>représente un élément qui n'a aucun frère.</a:t>
            </a:r>
            <a:endParaRPr lang="en-US" sz="2000" dirty="0" smtClean="0"/>
          </a:p>
          <a:p>
            <a:pPr marL="0" inden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p:only-child{color:red;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   &lt;p&gt;Enfant n°2&lt;/p&gt;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   &lt;p&gt;Enfant n°3&lt;p&gt;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only-child</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220072" y="3964496"/>
            <a:ext cx="2736304" cy="1477328"/>
          </a:xfrm>
          <a:prstGeom prst="rect">
            <a:avLst/>
          </a:prstGeom>
          <a:noFill/>
          <a:ln w="34925">
            <a:solidFill>
              <a:schemeClr val="accent1"/>
            </a:solidFill>
          </a:ln>
        </p:spPr>
        <p:txBody>
          <a:bodyPr wrap="square" rtlCol="0">
            <a:spAutoFit/>
          </a:bodyPr>
          <a:lstStyle/>
          <a:p>
            <a:r>
              <a:rPr lang="fr-FR" sz="2400" dirty="0" smtClean="0"/>
              <a:t>Enfant n°1</a:t>
            </a:r>
          </a:p>
          <a:p>
            <a:r>
              <a:rPr lang="fr-FR" sz="2400" dirty="0"/>
              <a:t>Enfant </a:t>
            </a:r>
            <a:r>
              <a:rPr lang="fr-FR" sz="2400" dirty="0" smtClean="0"/>
              <a:t>n°2</a:t>
            </a:r>
            <a:endParaRPr lang="fr-FR" sz="2400" dirty="0"/>
          </a:p>
          <a:p>
            <a:r>
              <a:rPr lang="fr-FR" sz="2400" dirty="0" smtClean="0">
                <a:solidFill>
                  <a:srgbClr val="FF0000"/>
                </a:solidFill>
              </a:rPr>
              <a:t>Enfant n°3</a:t>
            </a:r>
            <a:endParaRPr lang="fr-FR" sz="2400" dirty="0">
              <a:solidFill>
                <a:srgbClr val="FF0000"/>
              </a:solidFill>
            </a:endParaRPr>
          </a:p>
          <a:p>
            <a:endParaRPr lang="fr-FR" dirty="0"/>
          </a:p>
        </p:txBody>
      </p:sp>
    </p:spTree>
    <p:extLst>
      <p:ext uri="{BB962C8B-B14F-4D97-AF65-F5344CB8AC3E}">
        <p14:creationId xmlns:p14="http://schemas.microsoft.com/office/powerpoint/2010/main" val="1371391062"/>
      </p:ext>
    </p:extLst>
  </p:cSld>
  <p:clrMapOvr>
    <a:masterClrMapping/>
  </p:clrMapOvr>
  <p:transition spd="slow">
    <p:wipe dir="d"/>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lnSpcReduction="10000"/>
          </a:bodyPr>
          <a:lstStyle/>
          <a:p>
            <a:pPr marL="0" indent="0">
              <a:buNone/>
              <a:defRPr/>
            </a:pPr>
            <a:r>
              <a:rPr lang="fr-FR" sz="2000" b="1" dirty="0" err="1" smtClean="0">
                <a:solidFill>
                  <a:schemeClr val="accent2">
                    <a:lumMod val="75000"/>
                  </a:schemeClr>
                </a:solidFill>
              </a:rPr>
              <a:t>only</a:t>
            </a:r>
            <a:r>
              <a:rPr lang="fr-FR" sz="2000" b="1" dirty="0" smtClean="0">
                <a:solidFill>
                  <a:schemeClr val="accent2">
                    <a:lumMod val="75000"/>
                  </a:schemeClr>
                </a:solidFill>
              </a:rPr>
              <a:t>-of-type </a:t>
            </a:r>
            <a:r>
              <a:rPr lang="fr-FR" sz="2000" dirty="0" smtClean="0"/>
              <a:t>représente un élément qui n'a aucun frère du même type d'élément.</a:t>
            </a:r>
            <a:endParaRPr lang="en-US" sz="2000" dirty="0"/>
          </a:p>
          <a:p>
            <a:pPr marL="0" inden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p:only-of-type{color:red;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   &lt;p&gt;Enfant n°1&lt;/p&gt;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   &lt;h1&gt;Enfant n°2&lt;/h1&gt;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   &lt;p&gt;Enfant n°3&lt;p&gt;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&lt;/div&gt;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only</a:t>
            </a:r>
            <a:r>
              <a:rPr lang="fr-FR" sz="3200" b="1" dirty="0" smtClean="0">
                <a:solidFill>
                  <a:schemeClr val="accent2">
                    <a:lumMod val="75000"/>
                  </a:schemeClr>
                </a:solidFill>
              </a:rPr>
              <a:t>-of-type'</a:t>
            </a:r>
            <a:endParaRPr lang="fr-FR" sz="3200" b="1" dirty="0">
              <a:solidFill>
                <a:schemeClr val="accent2">
                  <a:lumMod val="75000"/>
                </a:schemeClr>
              </a:solidFill>
            </a:endParaRPr>
          </a:p>
        </p:txBody>
      </p:sp>
      <p:sp>
        <p:nvSpPr>
          <p:cNvPr id="3" name="ZoneTexte 2"/>
          <p:cNvSpPr txBox="1"/>
          <p:nvPr/>
        </p:nvSpPr>
        <p:spPr>
          <a:xfrm>
            <a:off x="5220072" y="3964496"/>
            <a:ext cx="2736304" cy="1477328"/>
          </a:xfrm>
          <a:prstGeom prst="rect">
            <a:avLst/>
          </a:prstGeom>
          <a:noFill/>
          <a:ln w="34925">
            <a:solidFill>
              <a:schemeClr val="accent1"/>
            </a:solidFill>
          </a:ln>
        </p:spPr>
        <p:txBody>
          <a:bodyPr wrap="square" rtlCol="0">
            <a:spAutoFit/>
          </a:bodyPr>
          <a:lstStyle/>
          <a:p>
            <a:r>
              <a:rPr lang="fr-FR" sz="2400" dirty="0" smtClean="0">
                <a:solidFill>
                  <a:srgbClr val="FF0000"/>
                </a:solidFill>
              </a:rPr>
              <a:t>Enfant n°1</a:t>
            </a:r>
          </a:p>
          <a:p>
            <a:r>
              <a:rPr lang="fr-FR" sz="2400" dirty="0"/>
              <a:t>Enfant </a:t>
            </a:r>
            <a:r>
              <a:rPr lang="fr-FR" sz="2400" dirty="0" smtClean="0"/>
              <a:t>n°2</a:t>
            </a:r>
            <a:endParaRPr lang="fr-FR" sz="2400" dirty="0"/>
          </a:p>
          <a:p>
            <a:r>
              <a:rPr lang="fr-FR" sz="2400" dirty="0" smtClean="0">
                <a:solidFill>
                  <a:srgbClr val="FF0000"/>
                </a:solidFill>
              </a:rPr>
              <a:t>Enfant n°3</a:t>
            </a:r>
            <a:endParaRPr lang="fr-FR" sz="2400" dirty="0">
              <a:solidFill>
                <a:srgbClr val="FF0000"/>
              </a:solidFill>
            </a:endParaRPr>
          </a:p>
          <a:p>
            <a:endParaRPr lang="fr-FR" dirty="0"/>
          </a:p>
        </p:txBody>
      </p:sp>
    </p:spTree>
    <p:extLst>
      <p:ext uri="{BB962C8B-B14F-4D97-AF65-F5344CB8AC3E}">
        <p14:creationId xmlns:p14="http://schemas.microsoft.com/office/powerpoint/2010/main" val="2639352700"/>
      </p:ext>
    </p:extLst>
  </p:cSld>
  <p:clrMapOvr>
    <a:masterClrMapping/>
  </p:clrMapOvr>
  <p:transition spd="slow">
    <p:wipe dir="d"/>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a:bodyPr>
          <a:lstStyle/>
          <a:p>
            <a:pPr marL="0" indent="0">
              <a:buNone/>
              <a:defRPr/>
            </a:pPr>
            <a:r>
              <a:rPr lang="fr-FR" sz="2000" b="1" dirty="0" smtClean="0">
                <a:solidFill>
                  <a:schemeClr val="accent2">
                    <a:lumMod val="75000"/>
                  </a:schemeClr>
                </a:solidFill>
              </a:rPr>
              <a:t>* </a:t>
            </a:r>
            <a:r>
              <a:rPr lang="fr-FR" sz="2000" dirty="0" smtClean="0"/>
              <a:t>est appelé sélecteur universel. Il </a:t>
            </a:r>
            <a:r>
              <a:rPr lang="en-US" sz="2000" dirty="0" err="1" smtClean="0"/>
              <a:t>sélectionne</a:t>
            </a:r>
            <a:r>
              <a:rPr lang="en-US" sz="2000" dirty="0" smtClean="0"/>
              <a:t> </a:t>
            </a:r>
            <a:r>
              <a:rPr lang="en-US" sz="2000" dirty="0" err="1" smtClean="0"/>
              <a:t>tous</a:t>
            </a:r>
            <a:r>
              <a:rPr lang="en-US" sz="2000" dirty="0" smtClean="0"/>
              <a:t> les </a:t>
            </a:r>
            <a:r>
              <a:rPr lang="en-US" sz="2000" dirty="0" err="1" smtClean="0"/>
              <a:t>éléments</a:t>
            </a:r>
            <a:r>
              <a:rPr lang="en-US" sz="2000" dirty="0" smtClean="0"/>
              <a:t> de la page </a:t>
            </a:r>
            <a:r>
              <a:rPr lang="en-US" sz="2000" dirty="0" err="1" smtClean="0"/>
              <a:t>donc</a:t>
            </a:r>
            <a:r>
              <a:rPr lang="en-US" sz="2000" dirty="0" smtClean="0"/>
              <a:t> les </a:t>
            </a:r>
            <a:r>
              <a:rPr lang="en-US" sz="2000" dirty="0" err="1" smtClean="0"/>
              <a:t>spécifications</a:t>
            </a:r>
            <a:r>
              <a:rPr lang="en-US" sz="2000" dirty="0" smtClean="0"/>
              <a:t> </a:t>
            </a:r>
            <a:r>
              <a:rPr lang="en-US" sz="2000" dirty="0" err="1" smtClean="0"/>
              <a:t>s'appliquent</a:t>
            </a:r>
            <a:r>
              <a:rPr lang="en-US" sz="2000" dirty="0" smtClean="0"/>
              <a:t> à </a:t>
            </a:r>
            <a:r>
              <a:rPr lang="en-US" sz="2000" dirty="0" err="1" smtClean="0"/>
              <a:t>tous</a:t>
            </a:r>
            <a:r>
              <a:rPr lang="en-US" sz="2000" dirty="0" smtClean="0"/>
              <a:t> les </a:t>
            </a:r>
            <a:r>
              <a:rPr lang="en-US" sz="2000" dirty="0" err="1" smtClean="0"/>
              <a:t>éléments</a:t>
            </a:r>
            <a:r>
              <a:rPr lang="en-US" sz="2000" dirty="0" smtClean="0"/>
              <a:t> sans exception.</a:t>
            </a:r>
          </a:p>
          <a:p>
            <a:pPr marL="0" inden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color:red</a:t>
            </a:r>
            <a:r>
              <a:rPr lang="en-US" sz="2000" b="1" dirty="0" smtClean="0">
                <a:latin typeface="Courier New" panose="02070309020205020404" pitchFamily="49" charset="0"/>
                <a:cs typeface="Courier New" panose="02070309020205020404" pitchFamily="49" charset="0"/>
              </a:rPr>
              <a:t>; font-size:1.2em;}</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&lt;/style&gt;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Font typeface="Arial" pitchFamily="34" charset="0"/>
              <a:buNone/>
              <a:defRPr/>
            </a:pPr>
            <a:r>
              <a:rPr lang="en-US" sz="2000" b="1" dirty="0" smtClean="0">
                <a:latin typeface="Courier New" panose="02070309020205020404" pitchFamily="49" charset="0"/>
                <a:cs typeface="Courier New" panose="02070309020205020404" pitchFamily="49" charset="0"/>
              </a:rPr>
              <a:t>&lt;p&gt;Enfant n°1&lt;/p&gt;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&lt;h1&gt;Enfant n°2&lt;/h1&gt;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a:t>
            </a:r>
            <a:r>
              <a:rPr lang="en-US" sz="2000" b="1" dirty="0" err="1" smtClean="0">
                <a:latin typeface="Courier New" panose="02070309020205020404" pitchFamily="49" charset="0"/>
                <a:cs typeface="Courier New" panose="02070309020205020404" pitchFamily="49" charset="0"/>
              </a:rPr>
              <a:t>ul</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   &lt;li&gt;Enfant n°3&lt;/li&gt;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a:t>
            </a:r>
            <a:r>
              <a:rPr lang="en-US" sz="2000" b="1" dirty="0" err="1" smtClean="0">
                <a:latin typeface="Courier New" panose="02070309020205020404" pitchFamily="49" charset="0"/>
                <a:cs typeface="Courier New" panose="02070309020205020404" pitchFamily="49" charset="0"/>
              </a:rPr>
              <a:t>ul</a:t>
            </a:r>
            <a:r>
              <a:rPr lang="en-US" sz="2000" b="1" dirty="0" smtClean="0">
                <a:latin typeface="Courier New" panose="02070309020205020404" pitchFamily="49" charset="0"/>
                <a:cs typeface="Courier New" panose="02070309020205020404" pitchFamily="49" charset="0"/>
              </a:rPr>
              <a:t>&gt;</a:t>
            </a:r>
          </a:p>
          <a:p>
            <a:pPr marL="0" indent="0" fontAlgn="auto">
              <a:spcAft>
                <a:spcPts val="0"/>
              </a:spcAft>
              <a:buNone/>
              <a:defRPr/>
            </a:pPr>
            <a:r>
              <a:rPr lang="en-US" sz="2000" b="1" dirty="0" smtClean="0">
                <a:latin typeface="Courier New" panose="02070309020205020404" pitchFamily="49" charset="0"/>
                <a:cs typeface="Courier New" panose="02070309020205020404" pitchFamily="49" charset="0"/>
              </a:rPr>
              <a:t>&lt;/body&gt;</a:t>
            </a: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ZoneTexte 2"/>
          <p:cNvSpPr txBox="1"/>
          <p:nvPr/>
        </p:nvSpPr>
        <p:spPr>
          <a:xfrm>
            <a:off x="5220072" y="3964496"/>
            <a:ext cx="2736304" cy="1477328"/>
          </a:xfrm>
          <a:prstGeom prst="rect">
            <a:avLst/>
          </a:prstGeom>
          <a:noFill/>
          <a:ln w="34925">
            <a:solidFill>
              <a:schemeClr val="accent1"/>
            </a:solidFill>
          </a:ln>
        </p:spPr>
        <p:txBody>
          <a:bodyPr wrap="square" rtlCol="0">
            <a:spAutoFit/>
          </a:bodyPr>
          <a:lstStyle/>
          <a:p>
            <a:r>
              <a:rPr lang="fr-FR" sz="2400" dirty="0" smtClean="0">
                <a:solidFill>
                  <a:srgbClr val="FF0000"/>
                </a:solidFill>
              </a:rPr>
              <a:t>Enfant n°1</a:t>
            </a:r>
          </a:p>
          <a:p>
            <a:r>
              <a:rPr lang="fr-FR" sz="2400" b="1" dirty="0">
                <a:solidFill>
                  <a:srgbClr val="FF0000"/>
                </a:solidFill>
              </a:rPr>
              <a:t>Enfant </a:t>
            </a:r>
            <a:r>
              <a:rPr lang="fr-FR" sz="2400" b="1" dirty="0" smtClean="0">
                <a:solidFill>
                  <a:srgbClr val="FF0000"/>
                </a:solidFill>
              </a:rPr>
              <a:t>n°2</a:t>
            </a:r>
            <a:endParaRPr lang="fr-FR" sz="2400" b="1" dirty="0">
              <a:solidFill>
                <a:srgbClr val="FF0000"/>
              </a:solidFill>
            </a:endParaRPr>
          </a:p>
          <a:p>
            <a:pPr marL="285750" indent="-285750">
              <a:buFont typeface="Arial" panose="020B0604020202020204" pitchFamily="34" charset="0"/>
              <a:buChar char="•"/>
            </a:pPr>
            <a:r>
              <a:rPr lang="fr-FR" sz="2400" dirty="0" smtClean="0">
                <a:solidFill>
                  <a:srgbClr val="FF0000"/>
                </a:solidFill>
              </a:rPr>
              <a:t>Enfant n°3</a:t>
            </a:r>
            <a:endParaRPr lang="fr-FR" sz="2400" dirty="0">
              <a:solidFill>
                <a:srgbClr val="FF0000"/>
              </a:solidFill>
            </a:endParaRPr>
          </a:p>
          <a:p>
            <a:endParaRPr lang="fr-FR" dirty="0"/>
          </a:p>
        </p:txBody>
      </p:sp>
    </p:spTree>
    <p:extLst>
      <p:ext uri="{BB962C8B-B14F-4D97-AF65-F5344CB8AC3E}">
        <p14:creationId xmlns:p14="http://schemas.microsoft.com/office/powerpoint/2010/main" val="1559961979"/>
      </p:ext>
    </p:extLst>
  </p:cSld>
  <p:clrMapOvr>
    <a:masterClrMapping/>
  </p:clrMapOvr>
  <p:transition spd="slow">
    <p:wipe dir="d"/>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85000" lnSpcReduction="10000"/>
          </a:bodyPr>
          <a:lstStyle/>
          <a:p>
            <a:pPr marL="0" indent="0">
              <a:buNone/>
              <a:defRPr/>
            </a:pPr>
            <a:r>
              <a:rPr lang="fr-FR" sz="2000" b="1" dirty="0" smtClean="0">
                <a:solidFill>
                  <a:schemeClr val="accent2">
                    <a:lumMod val="75000"/>
                  </a:schemeClr>
                </a:solidFill>
              </a:rPr>
              <a:t>:not() </a:t>
            </a:r>
            <a:r>
              <a:rPr lang="fr-FR" sz="2000" dirty="0" smtClean="0"/>
              <a:t>représente un ou plusieurs éléments non sélectionnés par le sélecteur entre parenthèses.</a:t>
            </a:r>
          </a:p>
          <a:p>
            <a:pPr marL="0" indent="0">
              <a:buNone/>
              <a:defRPr/>
            </a:pPr>
            <a:r>
              <a:rPr lang="fr-FR" sz="2000" dirty="0" smtClean="0"/>
              <a:t> </a:t>
            </a:r>
            <a:r>
              <a:rPr lang="en-US" sz="2000" dirty="0" err="1" smtClean="0"/>
              <a:t>exemple</a:t>
            </a:r>
            <a:r>
              <a:rPr lang="en-US" sz="2000" dirty="0" smtClean="0"/>
              <a:t> :</a:t>
            </a:r>
          </a:p>
          <a:p>
            <a:pPr marL="0" indent="0">
              <a:buNone/>
              <a:defRPr/>
            </a:pPr>
            <a:r>
              <a:rPr lang="en-US" sz="2000" b="1" dirty="0">
                <a:latin typeface="Courier New" panose="02070309020205020404" pitchFamily="49" charset="0"/>
                <a:cs typeface="Courier New" panose="02070309020205020404" pitchFamily="49" charset="0"/>
              </a:rPr>
              <a:t>&lt;style type="text/</a:t>
            </a:r>
            <a:r>
              <a:rPr lang="en-US" sz="2000" b="1" dirty="0" err="1">
                <a:latin typeface="Courier New" panose="02070309020205020404" pitchFamily="49" charset="0"/>
                <a:cs typeface="Courier New" panose="02070309020205020404" pitchFamily="49" charset="0"/>
              </a:rPr>
              <a:t>css</a:t>
            </a:r>
            <a:r>
              <a:rPr lang="en-US" sz="2000" b="1" dirty="0">
                <a:latin typeface="Courier New" panose="02070309020205020404" pitchFamily="49" charset="0"/>
                <a:cs typeface="Courier New" panose="02070309020205020404" pitchFamily="49" charset="0"/>
              </a:rPr>
              <a:t>"&gt;</a:t>
            </a:r>
          </a:p>
          <a:p>
            <a:pPr marL="0" indent="0">
              <a:buNone/>
              <a:defRPr/>
            </a:pPr>
            <a:r>
              <a:rPr lang="en-US" sz="2000" b="1" dirty="0" err="1">
                <a:latin typeface="Courier New" panose="02070309020205020404" pitchFamily="49" charset="0"/>
                <a:cs typeface="Courier New" panose="02070309020205020404" pitchFamily="49" charset="0"/>
              </a:rPr>
              <a:t>li:not</a:t>
            </a:r>
            <a:r>
              <a:rPr lang="en-US" sz="2000" b="1" dirty="0">
                <a:latin typeface="Courier New" panose="02070309020205020404" pitchFamily="49" charset="0"/>
                <a:cs typeface="Courier New" panose="02070309020205020404" pitchFamily="49" charset="0"/>
              </a:rPr>
              <a:t>(:first-child) {</a:t>
            </a:r>
            <a:r>
              <a:rPr lang="en-US" sz="2000" b="1" dirty="0" err="1">
                <a:latin typeface="Courier New" panose="02070309020205020404" pitchFamily="49" charset="0"/>
                <a:cs typeface="Courier New" panose="02070309020205020404" pitchFamily="49" charset="0"/>
              </a:rPr>
              <a:t>color:red</a:t>
            </a:r>
            <a:r>
              <a:rPr lang="en-US" sz="2000" b="1" dirty="0">
                <a:latin typeface="Courier New" panose="02070309020205020404" pitchFamily="49" charset="0"/>
                <a:cs typeface="Courier New" panose="02070309020205020404" pitchFamily="49" charset="0"/>
              </a:rPr>
              <a:t>}</a:t>
            </a:r>
          </a:p>
          <a:p>
            <a:pPr marL="0" indent="0">
              <a:buNone/>
              <a:defRPr/>
            </a:pPr>
            <a:r>
              <a:rPr lang="en-US" sz="2000" b="1" dirty="0">
                <a:latin typeface="Courier New" panose="02070309020205020404" pitchFamily="49" charset="0"/>
                <a:cs typeface="Courier New" panose="02070309020205020404" pitchFamily="49" charset="0"/>
              </a:rPr>
              <a:t>&lt;/style&gt;</a:t>
            </a:r>
          </a:p>
          <a:p>
            <a:pPr marL="0" indent="0">
              <a:buNone/>
              <a:defRPr/>
            </a:pPr>
            <a:r>
              <a:rPr lang="en-US" sz="2000" b="1" dirty="0">
                <a:latin typeface="Courier New" panose="02070309020205020404" pitchFamily="49" charset="0"/>
                <a:cs typeface="Courier New" panose="02070309020205020404" pitchFamily="49" charset="0"/>
              </a:rPr>
              <a:t>&lt;/head&gt;</a:t>
            </a:r>
          </a:p>
          <a:p>
            <a:pPr marL="0" indent="0">
              <a:buNone/>
              <a:defRPr/>
            </a:pPr>
            <a:r>
              <a:rPr lang="en-US" sz="2000" b="1" dirty="0">
                <a:latin typeface="Courier New" panose="02070309020205020404" pitchFamily="49" charset="0"/>
                <a:cs typeface="Courier New" panose="02070309020205020404" pitchFamily="49" charset="0"/>
              </a:rPr>
              <a:t>&lt;body&gt;</a:t>
            </a:r>
          </a:p>
          <a:p>
            <a:pPr marL="0" indent="0">
              <a:buNone/>
              <a:defRPr/>
            </a:pPr>
            <a:r>
              <a:rPr lang="en-US" sz="2000" b="1" dirty="0">
                <a:latin typeface="Courier New" panose="02070309020205020404" pitchFamily="49" charset="0"/>
                <a:cs typeface="Courier New" panose="02070309020205020404" pitchFamily="49" charset="0"/>
              </a:rPr>
              <a:t>&lt;header&gt;...&lt;/header&gt;</a:t>
            </a:r>
          </a:p>
          <a:p>
            <a:pPr marL="0" indent="0">
              <a:buNone/>
              <a:defRPr/>
            </a:pPr>
            <a:r>
              <a:rPr lang="en-US" sz="2000" b="1" dirty="0">
                <a:latin typeface="Courier New" panose="02070309020205020404" pitchFamily="49" charset="0"/>
                <a:cs typeface="Courier New" panose="02070309020205020404" pitchFamily="49" charset="0"/>
              </a:rPr>
              <a:t>&lt;section&gt;</a:t>
            </a:r>
          </a:p>
          <a:p>
            <a:pPr marL="0" indent="0">
              <a:buNone/>
              <a:defRPr/>
            </a:pP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ul</a:t>
            </a:r>
            <a:r>
              <a:rPr lang="en-US" sz="2000" b="1" dirty="0">
                <a:latin typeface="Courier New" panose="02070309020205020404" pitchFamily="49" charset="0"/>
                <a:cs typeface="Courier New" panose="02070309020205020404" pitchFamily="49" charset="0"/>
              </a:rPr>
              <a:t>&gt;</a:t>
            </a:r>
          </a:p>
          <a:p>
            <a:pPr marL="0" indent="0">
              <a:buNone/>
              <a:defRPr/>
            </a:pPr>
            <a:r>
              <a:rPr lang="en-US" sz="2000" b="1" dirty="0">
                <a:latin typeface="Courier New" panose="02070309020205020404" pitchFamily="49" charset="0"/>
                <a:cs typeface="Courier New" panose="02070309020205020404" pitchFamily="49" charset="0"/>
              </a:rPr>
              <a:t>	&lt;li&gt;</a:t>
            </a:r>
            <a:r>
              <a:rPr lang="en-US" sz="2000" b="1" dirty="0" err="1">
                <a:latin typeface="Courier New" panose="02070309020205020404" pitchFamily="49" charset="0"/>
                <a:cs typeface="Courier New" panose="02070309020205020404" pitchFamily="49" charset="0"/>
              </a:rPr>
              <a:t>Salade</a:t>
            </a:r>
            <a:r>
              <a:rPr lang="en-US" sz="2000" b="1" dirty="0">
                <a:latin typeface="Courier New" panose="02070309020205020404" pitchFamily="49" charset="0"/>
                <a:cs typeface="Courier New" panose="02070309020205020404" pitchFamily="49" charset="0"/>
              </a:rPr>
              <a:t>&lt;/li&gt;</a:t>
            </a:r>
          </a:p>
          <a:p>
            <a:pPr marL="0" indent="0">
              <a:buNone/>
              <a:defRPr/>
            </a:pPr>
            <a:r>
              <a:rPr lang="en-US" sz="2000" b="1" dirty="0">
                <a:latin typeface="Courier New" panose="02070309020205020404" pitchFamily="49" charset="0"/>
                <a:cs typeface="Courier New" panose="02070309020205020404" pitchFamily="49" charset="0"/>
              </a:rPr>
              <a:t>	&lt;li&gt;</a:t>
            </a:r>
            <a:r>
              <a:rPr lang="en-US" sz="2000" b="1" dirty="0" err="1">
                <a:latin typeface="Courier New" panose="02070309020205020404" pitchFamily="49" charset="0"/>
                <a:cs typeface="Courier New" panose="02070309020205020404" pitchFamily="49" charset="0"/>
              </a:rPr>
              <a:t>Tomate</a:t>
            </a:r>
            <a:r>
              <a:rPr lang="en-US" sz="2000" b="1" dirty="0">
                <a:latin typeface="Courier New" panose="02070309020205020404" pitchFamily="49" charset="0"/>
                <a:cs typeface="Courier New" panose="02070309020205020404" pitchFamily="49" charset="0"/>
              </a:rPr>
              <a:t>&lt;/li&gt;</a:t>
            </a:r>
          </a:p>
          <a:p>
            <a:pPr marL="0" indent="0">
              <a:buNone/>
              <a:defRPr/>
            </a:pPr>
            <a:r>
              <a:rPr lang="en-US" sz="2000" b="1" dirty="0">
                <a:latin typeface="Courier New" panose="02070309020205020404" pitchFamily="49" charset="0"/>
                <a:cs typeface="Courier New" panose="02070309020205020404" pitchFamily="49" charset="0"/>
              </a:rPr>
              <a:t>	&lt;li&gt;</a:t>
            </a:r>
            <a:r>
              <a:rPr lang="en-US" sz="2000" b="1" dirty="0" err="1">
                <a:latin typeface="Courier New" panose="02070309020205020404" pitchFamily="49" charset="0"/>
                <a:cs typeface="Courier New" panose="02070309020205020404" pitchFamily="49" charset="0"/>
              </a:rPr>
              <a:t>Oignons</a:t>
            </a:r>
            <a:r>
              <a:rPr lang="en-US" sz="2000" b="1" dirty="0">
                <a:latin typeface="Courier New" panose="02070309020205020404" pitchFamily="49" charset="0"/>
                <a:cs typeface="Courier New" panose="02070309020205020404" pitchFamily="49" charset="0"/>
              </a:rPr>
              <a:t>&lt;/li&gt;</a:t>
            </a:r>
          </a:p>
          <a:p>
            <a:pPr marL="0" indent="0">
              <a:buNone/>
              <a:defRPr/>
            </a:pPr>
            <a:r>
              <a:rPr lang="en-US" sz="2000" b="1" dirty="0">
                <a:latin typeface="Courier New" panose="02070309020205020404" pitchFamily="49" charset="0"/>
                <a:cs typeface="Courier New" panose="02070309020205020404" pitchFamily="49" charset="0"/>
              </a:rPr>
              <a:t>	&lt;li&gt;</a:t>
            </a:r>
            <a:r>
              <a:rPr lang="en-US" sz="2000" b="1" dirty="0" err="1">
                <a:latin typeface="Courier New" panose="02070309020205020404" pitchFamily="49" charset="0"/>
                <a:cs typeface="Courier New" panose="02070309020205020404" pitchFamily="49" charset="0"/>
              </a:rPr>
              <a:t>Choucroute</a:t>
            </a:r>
            <a:r>
              <a:rPr lang="en-US" sz="2000" b="1" dirty="0">
                <a:latin typeface="Courier New" panose="02070309020205020404" pitchFamily="49" charset="0"/>
                <a:cs typeface="Courier New" panose="02070309020205020404" pitchFamily="49" charset="0"/>
              </a:rPr>
              <a:t>&lt;/li&gt;</a:t>
            </a:r>
          </a:p>
          <a:p>
            <a:pPr marL="0" indent="0">
              <a:buNone/>
              <a:defRPr/>
            </a:pPr>
            <a:r>
              <a:rPr lang="en-US" sz="2000" b="1" dirty="0">
                <a:latin typeface="Courier New" panose="02070309020205020404" pitchFamily="49" charset="0"/>
                <a:cs typeface="Courier New" panose="02070309020205020404" pitchFamily="49" charset="0"/>
              </a:rPr>
              <a:t>	&lt;li&gt;</a:t>
            </a:r>
            <a:r>
              <a:rPr lang="en-US" sz="2000" b="1" dirty="0" err="1">
                <a:latin typeface="Courier New" panose="02070309020205020404" pitchFamily="49" charset="0"/>
                <a:cs typeface="Courier New" panose="02070309020205020404" pitchFamily="49" charset="0"/>
              </a:rPr>
              <a:t>Picon</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bière</a:t>
            </a:r>
            <a:r>
              <a:rPr lang="en-US" sz="2000" b="1" dirty="0">
                <a:latin typeface="Courier New" panose="02070309020205020404" pitchFamily="49" charset="0"/>
                <a:cs typeface="Courier New" panose="02070309020205020404" pitchFamily="49" charset="0"/>
              </a:rPr>
              <a:t>&lt;/li&gt;</a:t>
            </a:r>
          </a:p>
          <a:p>
            <a:pPr marL="0" indent="0">
              <a:buNone/>
              <a:defRPr/>
            </a:pP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ul</a:t>
            </a:r>
            <a:r>
              <a:rPr lang="en-US" sz="2000" b="1" dirty="0">
                <a:latin typeface="Courier New" panose="02070309020205020404" pitchFamily="49" charset="0"/>
                <a:cs typeface="Courier New" panose="02070309020205020404" pitchFamily="49" charset="0"/>
              </a:rPr>
              <a:t>&gt;</a:t>
            </a:r>
          </a:p>
          <a:p>
            <a:pPr marL="0" indent="0">
              <a:buNone/>
              <a:defRPr/>
            </a:pPr>
            <a:r>
              <a:rPr lang="en-US" sz="2000" b="1" dirty="0">
                <a:latin typeface="Courier New" panose="02070309020205020404" pitchFamily="49" charset="0"/>
                <a:cs typeface="Courier New" panose="02070309020205020404" pitchFamily="49" charset="0"/>
              </a:rPr>
              <a:t>&lt;/section&gt;</a:t>
            </a:r>
            <a:endParaRPr lang="en-US" sz="2000" b="1" dirty="0" smtClean="0">
              <a:latin typeface="Courier New" panose="02070309020205020404" pitchFamily="49" charset="0"/>
              <a:cs typeface="Courier New" panose="02070309020205020404" pitchFamily="49" charset="0"/>
            </a:endParaRPr>
          </a:p>
          <a:p>
            <a:pPr marL="0" indent="0" fontAlgn="auto">
              <a:spcAft>
                <a:spcPts val="0"/>
              </a:spcAft>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':not()'</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5292080" y="2924944"/>
            <a:ext cx="3086100" cy="3467100"/>
          </a:xfrm>
          <a:prstGeom prst="rect">
            <a:avLst/>
          </a:prstGeom>
        </p:spPr>
      </p:pic>
    </p:spTree>
    <p:extLst>
      <p:ext uri="{BB962C8B-B14F-4D97-AF65-F5344CB8AC3E}">
        <p14:creationId xmlns:p14="http://schemas.microsoft.com/office/powerpoint/2010/main" val="3876812636"/>
      </p:ext>
    </p:extLst>
  </p:cSld>
  <p:clrMapOvr>
    <a:masterClrMapping/>
  </p:clrMapOvr>
  <p:transition spd="slow">
    <p:wipe dir="d"/>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92500" lnSpcReduction="20000"/>
          </a:bodyPr>
          <a:lstStyle/>
          <a:p>
            <a:pPr marL="0" indent="0">
              <a:buNone/>
              <a:defRPr/>
            </a:pPr>
            <a:r>
              <a:rPr lang="fr-FR" sz="2000" b="1" dirty="0" smtClean="0">
                <a:solidFill>
                  <a:schemeClr val="accent2">
                    <a:lumMod val="75000"/>
                  </a:schemeClr>
                </a:solidFill>
              </a:rPr>
              <a:t>:</a:t>
            </a:r>
            <a:r>
              <a:rPr lang="fr-FR" sz="2000" b="1" dirty="0" err="1" smtClean="0">
                <a:solidFill>
                  <a:schemeClr val="accent2">
                    <a:lumMod val="75000"/>
                  </a:schemeClr>
                </a:solidFill>
              </a:rPr>
              <a:t>target</a:t>
            </a:r>
            <a:r>
              <a:rPr lang="fr-FR" sz="2000" b="1" dirty="0" smtClean="0">
                <a:solidFill>
                  <a:schemeClr val="accent2">
                    <a:lumMod val="75000"/>
                  </a:schemeClr>
                </a:solidFill>
              </a:rPr>
              <a:t> </a:t>
            </a:r>
            <a:r>
              <a:rPr lang="fr-FR" sz="2000" dirty="0" smtClean="0"/>
              <a:t>permet de se déplacer sur l'ancre définie dans </a:t>
            </a:r>
            <a:r>
              <a:rPr lang="fr-FR" sz="2000" dirty="0" err="1" smtClean="0"/>
              <a:t>href</a:t>
            </a:r>
            <a:r>
              <a:rPr lang="fr-FR" sz="2000" dirty="0" smtClean="0"/>
              <a:t>="</a:t>
            </a:r>
            <a:r>
              <a:rPr lang="fr-FR" sz="2000" i="1" dirty="0" smtClean="0"/>
              <a:t>ancre</a:t>
            </a:r>
            <a:r>
              <a:rPr lang="fr-FR" sz="2000" dirty="0" smtClean="0"/>
              <a:t>". Ce lien peut être plus bas ou plus haut dans la page et un scrolling peut donc être effectué. les spécifications du CSS lui sont alors affectées.</a:t>
            </a:r>
            <a:endParaRPr lang="en-US" sz="2000" dirty="0" smtClean="0"/>
          </a:p>
          <a:p>
            <a:pPr marL="0" indent="0">
              <a:buNone/>
              <a:defRPr/>
            </a:pPr>
            <a:r>
              <a:rPr lang="en-US" sz="2000" dirty="0" err="1" smtClean="0"/>
              <a:t>exemple</a:t>
            </a:r>
            <a:r>
              <a:rPr lang="en-US" sz="2000" dirty="0" smtClean="0"/>
              <a:t> :</a:t>
            </a:r>
          </a:p>
          <a:p>
            <a:pPr marL="0" indent="0">
              <a:buNone/>
              <a:defRPr/>
            </a:pPr>
            <a:r>
              <a:rPr lang="en-US" sz="2000" b="1" dirty="0">
                <a:latin typeface="Courier New" panose="02070309020205020404" pitchFamily="49" charset="0"/>
                <a:cs typeface="Courier New" panose="02070309020205020404" pitchFamily="49" charset="0"/>
              </a:rPr>
              <a:t>&lt;style type="text/</a:t>
            </a:r>
            <a:r>
              <a:rPr lang="en-US" sz="2000" b="1" dirty="0" err="1">
                <a:latin typeface="Courier New" panose="02070309020205020404" pitchFamily="49" charset="0"/>
                <a:cs typeface="Courier New" panose="02070309020205020404" pitchFamily="49" charset="0"/>
              </a:rPr>
              <a:t>css</a:t>
            </a:r>
            <a:r>
              <a:rPr lang="en-US" sz="2000" b="1" dirty="0">
                <a:latin typeface="Courier New" panose="02070309020205020404" pitchFamily="49" charset="0"/>
                <a:cs typeface="Courier New" panose="02070309020205020404" pitchFamily="49" charset="0"/>
              </a:rPr>
              <a:t>"&gt;</a:t>
            </a:r>
          </a:p>
          <a:p>
            <a:pPr marL="0" indent="0">
              <a:buNone/>
              <a:defRPr/>
            </a:pPr>
            <a:r>
              <a:rPr lang="en-US" sz="2000" b="1" dirty="0">
                <a:latin typeface="Courier New" panose="02070309020205020404" pitchFamily="49" charset="0"/>
                <a:cs typeface="Courier New" panose="02070309020205020404" pitchFamily="49" charset="0"/>
              </a:rPr>
              <a:t>#visible {color:black;background:yellow;width:20%}</a:t>
            </a:r>
          </a:p>
          <a:p>
            <a:pPr marL="0" indent="0">
              <a:buNone/>
              <a:defRPr/>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visible:target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background:lime</a:t>
            </a:r>
            <a:r>
              <a:rPr lang="en-US" sz="2000" b="1" dirty="0">
                <a:latin typeface="Courier New" panose="02070309020205020404" pitchFamily="49" charset="0"/>
                <a:cs typeface="Courier New" panose="02070309020205020404" pitchFamily="49" charset="0"/>
              </a:rPr>
              <a:t>}</a:t>
            </a:r>
          </a:p>
          <a:p>
            <a:pPr marL="0" indent="0">
              <a:buNone/>
              <a:defRPr/>
            </a:pPr>
            <a:r>
              <a:rPr lang="en-US" sz="2000" b="1" dirty="0">
                <a:latin typeface="Courier New" panose="02070309020205020404" pitchFamily="49" charset="0"/>
                <a:cs typeface="Courier New" panose="02070309020205020404" pitchFamily="49" charset="0"/>
              </a:rPr>
              <a:t>&lt;/style&gt;</a:t>
            </a:r>
          </a:p>
          <a:p>
            <a:pPr marL="0" indent="0">
              <a:buNone/>
              <a:defRPr/>
            </a:pPr>
            <a:r>
              <a:rPr lang="en-US" sz="2000" b="1" dirty="0">
                <a:latin typeface="Courier New" panose="02070309020205020404" pitchFamily="49" charset="0"/>
                <a:cs typeface="Courier New" panose="02070309020205020404" pitchFamily="49" charset="0"/>
              </a:rPr>
              <a:t>&lt;/head&gt;</a:t>
            </a:r>
          </a:p>
          <a:p>
            <a:pPr marL="0" indent="0">
              <a:buNone/>
              <a:defRPr/>
            </a:pPr>
            <a:r>
              <a:rPr lang="en-US" sz="2000" b="1" dirty="0">
                <a:latin typeface="Courier New" panose="02070309020205020404" pitchFamily="49" charset="0"/>
                <a:cs typeface="Courier New" panose="02070309020205020404" pitchFamily="49" charset="0"/>
              </a:rPr>
              <a:t>&lt;body&gt;</a:t>
            </a:r>
          </a:p>
          <a:p>
            <a:pPr marL="0" indent="0">
              <a:buNone/>
              <a:defRPr/>
            </a:pPr>
            <a:r>
              <a:rPr lang="en-US" sz="2000" b="1" dirty="0" smtClean="0">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section&gt;</a:t>
            </a:r>
          </a:p>
          <a:p>
            <a:pPr marL="0" indent="0">
              <a:buNone/>
              <a:defRPr/>
            </a:pPr>
            <a:r>
              <a:rPr lang="en-US" sz="2000" b="1" dirty="0">
                <a:latin typeface="Courier New" panose="02070309020205020404" pitchFamily="49" charset="0"/>
                <a:cs typeface="Courier New" panose="02070309020205020404" pitchFamily="49" charset="0"/>
              </a:rPr>
              <a:t>&lt;div&gt;</a:t>
            </a:r>
          </a:p>
          <a:p>
            <a:pPr marL="0" indent="0">
              <a:buNone/>
              <a:defRPr/>
            </a:pPr>
            <a:r>
              <a:rPr lang="en-US" sz="2000" b="1" dirty="0">
                <a:latin typeface="Courier New" panose="02070309020205020404" pitchFamily="49" charset="0"/>
                <a:cs typeface="Courier New" panose="02070309020205020404" pitchFamily="49" charset="0"/>
              </a:rPr>
              <a:t>	&lt;a </a:t>
            </a:r>
            <a:r>
              <a:rPr lang="en-US" sz="2000" b="1" dirty="0" err="1">
                <a:latin typeface="Courier New" panose="02070309020205020404" pitchFamily="49" charset="0"/>
                <a:cs typeface="Courier New" panose="02070309020205020404" pitchFamily="49" charset="0"/>
              </a:rPr>
              <a:t>href</a:t>
            </a:r>
            <a:r>
              <a:rPr lang="en-US" sz="2000" b="1" dirty="0">
                <a:latin typeface="Courier New" panose="02070309020205020404" pitchFamily="49" charset="0"/>
                <a:cs typeface="Courier New" panose="02070309020205020404" pitchFamily="49" charset="0"/>
              </a:rPr>
              <a:t>="#visible" &gt;Cliquer </a:t>
            </a:r>
            <a:r>
              <a:rPr lang="en-US" sz="2000" b="1" dirty="0" err="1">
                <a:latin typeface="Courier New" panose="02070309020205020404" pitchFamily="49" charset="0"/>
                <a:cs typeface="Courier New" panose="02070309020205020404" pitchFamily="49" charset="0"/>
              </a:rPr>
              <a:t>ici</a:t>
            </a:r>
            <a:r>
              <a:rPr lang="en-US" sz="2000" b="1" dirty="0">
                <a:latin typeface="Courier New" panose="02070309020205020404" pitchFamily="49" charset="0"/>
                <a:cs typeface="Courier New" panose="02070309020205020404" pitchFamily="49" charset="0"/>
              </a:rPr>
              <a:t>&lt;/a&gt;&lt;</a:t>
            </a:r>
            <a:r>
              <a:rPr lang="en-US" sz="2000" b="1" dirty="0" err="1">
                <a:latin typeface="Courier New" panose="02070309020205020404" pitchFamily="49" charset="0"/>
                <a:cs typeface="Courier New" panose="02070309020205020404" pitchFamily="49" charset="0"/>
              </a:rPr>
              <a:t>br</a:t>
            </a:r>
            <a:r>
              <a:rPr lang="en-US" sz="2000" b="1" dirty="0">
                <a:latin typeface="Courier New" panose="02070309020205020404" pitchFamily="49" charset="0"/>
                <a:cs typeface="Courier New" panose="02070309020205020404" pitchFamily="49" charset="0"/>
              </a:rPr>
              <a:t>/&gt;</a:t>
            </a:r>
          </a:p>
          <a:p>
            <a:pPr marL="0" indent="0">
              <a:buNone/>
              <a:defRPr/>
            </a:pPr>
            <a:r>
              <a:rPr lang="en-US" sz="2000" b="1" dirty="0">
                <a:latin typeface="Courier New" panose="02070309020205020404" pitchFamily="49" charset="0"/>
                <a:cs typeface="Courier New" panose="02070309020205020404" pitchFamily="49" charset="0"/>
              </a:rPr>
              <a:t>&lt;/div&gt;</a:t>
            </a:r>
          </a:p>
          <a:p>
            <a:pPr marL="0" indent="0">
              <a:buNone/>
              <a:defRPr/>
            </a:pPr>
            <a:r>
              <a:rPr lang="en-US" sz="2000" b="1" dirty="0">
                <a:latin typeface="Courier New" panose="02070309020205020404" pitchFamily="49" charset="0"/>
                <a:cs typeface="Courier New" panose="02070309020205020404" pitchFamily="49" charset="0"/>
              </a:rPr>
              <a:t>&lt;div id="visible"&gt;</a:t>
            </a:r>
          </a:p>
          <a:p>
            <a:pPr marL="0" indent="0">
              <a:buNone/>
              <a:defRPr/>
            </a:pPr>
            <a:r>
              <a:rPr lang="en-US" sz="2000" b="1" dirty="0">
                <a:latin typeface="Courier New" panose="02070309020205020404" pitchFamily="49" charset="0"/>
                <a:cs typeface="Courier New" panose="02070309020205020404" pitchFamily="49" charset="0"/>
              </a:rPr>
              <a:t>	Visible</a:t>
            </a:r>
          </a:p>
          <a:p>
            <a:pPr marL="0" indent="0">
              <a:buNone/>
              <a:defRPr/>
            </a:pPr>
            <a:r>
              <a:rPr lang="en-US" sz="2000" b="1" dirty="0">
                <a:latin typeface="Courier New" panose="02070309020205020404" pitchFamily="49" charset="0"/>
                <a:cs typeface="Courier New" panose="02070309020205020404" pitchFamily="49" charset="0"/>
              </a:rPr>
              <a:t>&lt;/div&gt;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sélecteur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target</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5004048" y="3861048"/>
            <a:ext cx="3448050" cy="762000"/>
          </a:xfrm>
          <a:prstGeom prst="rect">
            <a:avLst/>
          </a:prstGeom>
        </p:spPr>
      </p:pic>
      <p:pic>
        <p:nvPicPr>
          <p:cNvPr id="4" name="Image 3"/>
          <p:cNvPicPr>
            <a:picLocks noChangeAspect="1"/>
          </p:cNvPicPr>
          <p:nvPr/>
        </p:nvPicPr>
        <p:blipFill>
          <a:blip r:embed="rId3"/>
          <a:stretch>
            <a:fillRect/>
          </a:stretch>
        </p:blipFill>
        <p:spPr>
          <a:xfrm>
            <a:off x="4932040" y="5471916"/>
            <a:ext cx="3438525" cy="638175"/>
          </a:xfrm>
          <a:prstGeom prst="rect">
            <a:avLst/>
          </a:prstGeom>
        </p:spPr>
      </p:pic>
    </p:spTree>
    <p:extLst>
      <p:ext uri="{BB962C8B-B14F-4D97-AF65-F5344CB8AC3E}">
        <p14:creationId xmlns:p14="http://schemas.microsoft.com/office/powerpoint/2010/main" val="189327243"/>
      </p:ext>
    </p:extLst>
  </p:cSld>
  <p:clrMapOvr>
    <a:masterClrMapping/>
  </p:clrMapOvr>
  <p:transition spd="slow">
    <p:wipe dir="d"/>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124744"/>
            <a:ext cx="8077200" cy="5121696"/>
          </a:xfrm>
        </p:spPr>
        <p:txBody>
          <a:bodyPr>
            <a:normAutofit fontScale="85000" lnSpcReduction="20000"/>
          </a:bodyPr>
          <a:lstStyle/>
          <a:p>
            <a:pPr marL="0" indent="0">
              <a:buNone/>
              <a:defRPr/>
            </a:pPr>
            <a:r>
              <a:rPr lang="fr-FR" sz="2000" b="1" dirty="0" smtClean="0">
                <a:solidFill>
                  <a:schemeClr val="accent2">
                    <a:lumMod val="75000"/>
                  </a:schemeClr>
                </a:solidFill>
              </a:rPr>
              <a:t>::first-line </a:t>
            </a:r>
            <a:r>
              <a:rPr lang="fr-FR" sz="2000" dirty="0" smtClean="0"/>
              <a:t>représente la première ligne formatée d'un texte.</a:t>
            </a:r>
          </a:p>
          <a:p>
            <a:pPr marL="0" indent="0">
              <a:buNone/>
              <a:defRPr/>
            </a:pPr>
            <a:r>
              <a:rPr lang="fr-FR" sz="2000" dirty="0" smtClean="0"/>
              <a:t> </a:t>
            </a:r>
            <a:r>
              <a:rPr lang="en-US" sz="2000" dirty="0" err="1" smtClean="0"/>
              <a:t>exemple</a:t>
            </a:r>
            <a:r>
              <a:rPr lang="en-US" sz="2000" dirty="0" smtClean="0"/>
              <a:t>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p::first-line {</a:t>
            </a:r>
            <a:r>
              <a:rPr lang="fr-FR" sz="2000" b="1" dirty="0" err="1">
                <a:latin typeface="Courier New" panose="02070309020205020404" pitchFamily="49" charset="0"/>
                <a:cs typeface="Courier New" panose="02070309020205020404" pitchFamily="49" charset="0"/>
              </a:rPr>
              <a:t>color:red</a:t>
            </a:r>
            <a:r>
              <a:rPr lang="fr-FR" sz="2000" b="1" dirty="0">
                <a:latin typeface="Courier New" panose="02070309020205020404" pitchFamily="49" charset="0"/>
                <a:cs typeface="Courier New" panose="02070309020205020404" pitchFamily="49" charset="0"/>
              </a:rPr>
              <a:t>}</a:t>
            </a: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section&gt;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smtClean="0">
                <a:latin typeface="Courier New" panose="02070309020205020404" pitchFamily="49" charset="0"/>
                <a:cs typeface="Courier New" panose="02070309020205020404" pitchFamily="49" charset="0"/>
              </a:rPr>
              <a:t>p&gt;Les </a:t>
            </a:r>
            <a:r>
              <a:rPr lang="fr-FR" sz="2000" b="1" dirty="0">
                <a:latin typeface="Courier New" panose="02070309020205020404" pitchFamily="49" charset="0"/>
                <a:cs typeface="Courier New" panose="02070309020205020404" pitchFamily="49" charset="0"/>
              </a:rPr>
              <a:t>pseudo-éléments créent des abstractions hors de l'arbre documentaire qui ne sont pas spécifiables par le langage de documents. Par exemple, les langages de documents n'offrent aucun moyen d'accéder à la première lettre ou la première ligne du contenu d'un élément. Les pseudo-éléments permettent aux auteurs de se référer à ces données inaccessibles autrement. Les pseudo-éléments peuvent aussi fournir aux auteurs un moyen de se référer à du contenu qui n'existe pas dans le source du document (par exemple, les pseudo-éléments :</a:t>
            </a:r>
            <a:r>
              <a:rPr lang="fr-FR" sz="2000" b="1" dirty="0" err="1">
                <a:latin typeface="Courier New" panose="02070309020205020404" pitchFamily="49" charset="0"/>
                <a:cs typeface="Courier New" panose="02070309020205020404" pitchFamily="49" charset="0"/>
              </a:rPr>
              <a:t>before</a:t>
            </a:r>
            <a:r>
              <a:rPr lang="fr-FR" sz="2000" b="1" dirty="0">
                <a:latin typeface="Courier New" panose="02070309020205020404" pitchFamily="49" charset="0"/>
                <a:cs typeface="Courier New" panose="02070309020205020404" pitchFamily="49" charset="0"/>
              </a:rPr>
              <a:t> et :</a:t>
            </a:r>
            <a:r>
              <a:rPr lang="fr-FR" sz="2000" b="1" dirty="0" err="1">
                <a:latin typeface="Courier New" panose="02070309020205020404" pitchFamily="49" charset="0"/>
                <a:cs typeface="Courier New" panose="02070309020205020404" pitchFamily="49" charset="0"/>
              </a:rPr>
              <a:t>after</a:t>
            </a:r>
            <a:r>
              <a:rPr lang="fr-FR" sz="2000" b="1" dirty="0">
                <a:latin typeface="Courier New" panose="02070309020205020404" pitchFamily="49" charset="0"/>
                <a:cs typeface="Courier New" panose="02070309020205020404" pitchFamily="49" charset="0"/>
              </a:rPr>
              <a:t> donnent </a:t>
            </a:r>
            <a:r>
              <a:rPr lang="fr-FR" sz="2000" b="1" dirty="0" err="1">
                <a:latin typeface="Courier New" panose="02070309020205020404" pitchFamily="49" charset="0"/>
                <a:cs typeface="Courier New" panose="02070309020205020404" pitchFamily="49" charset="0"/>
              </a:rPr>
              <a:t>accés</a:t>
            </a:r>
            <a:r>
              <a:rPr lang="fr-FR" sz="2000" b="1" dirty="0">
                <a:latin typeface="Courier New" panose="02070309020205020404" pitchFamily="49" charset="0"/>
                <a:cs typeface="Courier New" panose="02070309020205020404" pitchFamily="49" charset="0"/>
              </a:rPr>
              <a:t> au contenu généré).</a:t>
            </a:r>
          </a:p>
          <a:p>
            <a:pPr marL="0" indent="0">
              <a:buNone/>
              <a:defRPr/>
            </a:pPr>
            <a:r>
              <a:rPr lang="fr-FR" sz="2000" b="1" dirty="0">
                <a:latin typeface="Courier New" panose="02070309020205020404" pitchFamily="49" charset="0"/>
                <a:cs typeface="Courier New" panose="02070309020205020404" pitchFamily="49" charset="0"/>
              </a:rPr>
              <a:t>&lt;/p&gt;</a:t>
            </a:r>
          </a:p>
          <a:p>
            <a:pPr marL="0" indent="0">
              <a:buNone/>
              <a:defRPr/>
            </a:pPr>
            <a:r>
              <a:rPr lang="fr-FR" sz="2000" b="1" dirty="0">
                <a:latin typeface="Courier New" panose="02070309020205020404" pitchFamily="49" charset="0"/>
                <a:cs typeface="Courier New" panose="02070309020205020404" pitchFamily="49" charset="0"/>
              </a:rPr>
              <a:t>&lt;/section&gt;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'::first-line'</a:t>
            </a:r>
            <a:endParaRPr lang="fr-FR" sz="3200" b="1" dirty="0">
              <a:solidFill>
                <a:schemeClr val="accent2">
                  <a:lumMod val="75000"/>
                </a:schemeClr>
              </a:solidFill>
            </a:endParaRPr>
          </a:p>
        </p:txBody>
      </p:sp>
      <p:pic>
        <p:nvPicPr>
          <p:cNvPr id="4" name="Image 3"/>
          <p:cNvPicPr>
            <a:picLocks noChangeAspect="1"/>
          </p:cNvPicPr>
          <p:nvPr/>
        </p:nvPicPr>
        <p:blipFill>
          <a:blip r:embed="rId2"/>
          <a:stretch>
            <a:fillRect/>
          </a:stretch>
        </p:blipFill>
        <p:spPr>
          <a:xfrm>
            <a:off x="3059832" y="5212749"/>
            <a:ext cx="5895975" cy="1647825"/>
          </a:xfrm>
          <a:prstGeom prst="rect">
            <a:avLst/>
          </a:prstGeom>
        </p:spPr>
      </p:pic>
    </p:spTree>
    <p:extLst>
      <p:ext uri="{BB962C8B-B14F-4D97-AF65-F5344CB8AC3E}">
        <p14:creationId xmlns:p14="http://schemas.microsoft.com/office/powerpoint/2010/main" val="1864133126"/>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Exercice 1a - corrigé</a:t>
            </a:r>
          </a:p>
        </p:txBody>
      </p:sp>
      <p:sp>
        <p:nvSpPr>
          <p:cNvPr id="3" name="Espace réservé du contenu 2"/>
          <p:cNvSpPr>
            <a:spLocks noGrp="1"/>
          </p:cNvSpPr>
          <p:nvPr>
            <p:ph idx="1"/>
          </p:nvPr>
        </p:nvSpPr>
        <p:spPr>
          <a:xfrm>
            <a:off x="762000" y="1196753"/>
            <a:ext cx="8077200" cy="5472608"/>
          </a:xfrm>
        </p:spPr>
        <p:txBody>
          <a:bodyPr rtlCol="0">
            <a:normAutofit fontScale="77500" lnSpcReduction="20000"/>
          </a:bodyPr>
          <a:lstStyle/>
          <a:p>
            <a:pPr marL="0" indent="0" fontAlgn="auto">
              <a:spcAft>
                <a:spcPts val="0"/>
              </a:spcAft>
              <a:buNone/>
              <a:defRPr/>
            </a:pPr>
            <a:r>
              <a:rPr lang="fr-FR" sz="2000" dirty="0" smtClean="0"/>
              <a:t>&lt;!</a:t>
            </a:r>
            <a:r>
              <a:rPr lang="fr-FR" sz="2000" dirty="0"/>
              <a:t>DOCTYPE html&gt;</a:t>
            </a:r>
          </a:p>
          <a:p>
            <a:pPr marL="0" indent="0" fontAlgn="auto">
              <a:spcAft>
                <a:spcPts val="0"/>
              </a:spcAft>
              <a:buNone/>
              <a:defRPr/>
            </a:pPr>
            <a:r>
              <a:rPr lang="fr-FR" sz="2000" dirty="0"/>
              <a:t>&lt;html </a:t>
            </a:r>
            <a:r>
              <a:rPr lang="fr-FR" sz="2000" dirty="0" err="1"/>
              <a:t>lang</a:t>
            </a:r>
            <a:r>
              <a:rPr lang="fr-FR" sz="2000" dirty="0"/>
              <a:t>="</a:t>
            </a:r>
            <a:r>
              <a:rPr lang="fr-FR" sz="2000" dirty="0" err="1"/>
              <a:t>fr</a:t>
            </a:r>
            <a:r>
              <a:rPr lang="fr-FR" sz="2000" dirty="0"/>
              <a:t>"&gt;</a:t>
            </a:r>
          </a:p>
          <a:p>
            <a:pPr marL="0" indent="0" fontAlgn="auto">
              <a:spcAft>
                <a:spcPts val="0"/>
              </a:spcAft>
              <a:buNone/>
              <a:defRPr/>
            </a:pPr>
            <a:r>
              <a:rPr lang="fr-FR" sz="2000" dirty="0"/>
              <a:t>&lt;</a:t>
            </a:r>
            <a:r>
              <a:rPr lang="fr-FR" sz="2000" dirty="0" err="1"/>
              <a:t>head</a:t>
            </a:r>
            <a:r>
              <a:rPr lang="fr-FR" sz="2000" dirty="0"/>
              <a:t>&gt;</a:t>
            </a:r>
          </a:p>
          <a:p>
            <a:pPr marL="0" indent="0" fontAlgn="auto">
              <a:spcAft>
                <a:spcPts val="0"/>
              </a:spcAft>
              <a:buNone/>
              <a:defRPr/>
            </a:pPr>
            <a:r>
              <a:rPr lang="fr-FR" sz="2000" dirty="0"/>
              <a:t>&lt;</a:t>
            </a:r>
            <a:r>
              <a:rPr lang="fr-FR" sz="2000" dirty="0" err="1"/>
              <a:t>meta</a:t>
            </a:r>
            <a:r>
              <a:rPr lang="fr-FR" sz="2000" dirty="0"/>
              <a:t> </a:t>
            </a:r>
            <a:r>
              <a:rPr lang="fr-FR" sz="2000" dirty="0" err="1"/>
              <a:t>charset</a:t>
            </a:r>
            <a:r>
              <a:rPr lang="fr-FR" sz="2000" dirty="0"/>
              <a:t>="UTF-8"&gt;</a:t>
            </a:r>
          </a:p>
          <a:p>
            <a:pPr marL="0" indent="0" fontAlgn="auto">
              <a:spcAft>
                <a:spcPts val="0"/>
              </a:spcAft>
              <a:buNone/>
              <a:defRPr/>
            </a:pPr>
            <a:r>
              <a:rPr lang="fr-FR" sz="2000" dirty="0"/>
              <a:t>&lt;</a:t>
            </a:r>
            <a:r>
              <a:rPr lang="fr-FR" sz="2000" dirty="0" err="1"/>
              <a:t>title</a:t>
            </a:r>
            <a:r>
              <a:rPr lang="fr-FR" sz="2000" dirty="0"/>
              <a:t>&gt;EX1A&lt;/</a:t>
            </a:r>
            <a:r>
              <a:rPr lang="fr-FR" sz="2000" dirty="0" err="1"/>
              <a:t>title</a:t>
            </a:r>
            <a:r>
              <a:rPr lang="fr-FR" sz="2000" dirty="0"/>
              <a:t>&gt;</a:t>
            </a:r>
          </a:p>
          <a:p>
            <a:pPr marL="0" indent="0" fontAlgn="auto">
              <a:spcAft>
                <a:spcPts val="0"/>
              </a:spcAft>
              <a:buNone/>
              <a:defRPr/>
            </a:pPr>
            <a:r>
              <a:rPr lang="fr-FR" sz="2000" dirty="0"/>
              <a:t>&lt;style&gt;</a:t>
            </a:r>
          </a:p>
          <a:p>
            <a:pPr marL="0" indent="0" fontAlgn="auto">
              <a:spcAft>
                <a:spcPts val="0"/>
              </a:spcAft>
              <a:buNone/>
              <a:defRPr/>
            </a:pPr>
            <a:r>
              <a:rPr lang="fr-FR" sz="2000" dirty="0" smtClean="0"/>
              <a:t>.</a:t>
            </a:r>
            <a:r>
              <a:rPr lang="fr-FR" sz="2000" dirty="0"/>
              <a:t>titre3, .texte2 {font-size:14px;text-align:right}</a:t>
            </a:r>
          </a:p>
          <a:p>
            <a:pPr marL="0" indent="0" fontAlgn="auto">
              <a:spcAft>
                <a:spcPts val="0"/>
              </a:spcAft>
              <a:buNone/>
              <a:defRPr/>
            </a:pPr>
            <a:r>
              <a:rPr lang="fr-FR" sz="2000" dirty="0"/>
              <a:t>.titre1, .titre2, .titre4, .texte1 {text-align:center;color:blue;font-size:20px}</a:t>
            </a:r>
          </a:p>
          <a:p>
            <a:pPr marL="0" indent="0" fontAlgn="auto">
              <a:spcAft>
                <a:spcPts val="0"/>
              </a:spcAft>
              <a:buNone/>
              <a:defRPr/>
            </a:pPr>
            <a:r>
              <a:rPr lang="fr-FR" sz="2000" dirty="0"/>
              <a:t>.titre2 {</a:t>
            </a:r>
            <a:r>
              <a:rPr lang="fr-FR" sz="2000" dirty="0" err="1"/>
              <a:t>color:black</a:t>
            </a:r>
            <a:r>
              <a:rPr lang="fr-FR" sz="2000" dirty="0"/>
              <a:t>}</a:t>
            </a:r>
          </a:p>
          <a:p>
            <a:pPr marL="0" indent="0" fontAlgn="auto">
              <a:spcAft>
                <a:spcPts val="0"/>
              </a:spcAft>
              <a:buNone/>
              <a:defRPr/>
            </a:pPr>
            <a:r>
              <a:rPr lang="fr-FR" sz="2000" dirty="0"/>
              <a:t>.texte2, .texte1 {</a:t>
            </a:r>
            <a:r>
              <a:rPr lang="fr-FR" sz="2000" dirty="0" err="1"/>
              <a:t>color:green</a:t>
            </a:r>
            <a:r>
              <a:rPr lang="fr-FR" sz="2000" dirty="0"/>
              <a:t>}</a:t>
            </a:r>
          </a:p>
          <a:p>
            <a:pPr marL="0" indent="0" fontAlgn="auto">
              <a:spcAft>
                <a:spcPts val="0"/>
              </a:spcAft>
              <a:buNone/>
              <a:defRPr/>
            </a:pPr>
            <a:r>
              <a:rPr lang="fr-FR" sz="2000" dirty="0"/>
              <a:t>.titre4 {</a:t>
            </a:r>
            <a:r>
              <a:rPr lang="fr-FR" sz="2000" dirty="0" err="1"/>
              <a:t>color:red</a:t>
            </a:r>
            <a:r>
              <a:rPr lang="fr-FR" sz="2000" dirty="0"/>
              <a:t>}</a:t>
            </a:r>
          </a:p>
          <a:p>
            <a:pPr marL="0" indent="0" fontAlgn="auto">
              <a:spcAft>
                <a:spcPts val="0"/>
              </a:spcAft>
              <a:buNone/>
              <a:defRPr/>
            </a:pPr>
            <a:r>
              <a:rPr lang="fr-FR" sz="2000" dirty="0"/>
              <a:t>&lt;/style&gt;</a:t>
            </a:r>
          </a:p>
          <a:p>
            <a:pPr marL="0" indent="0" fontAlgn="auto">
              <a:spcAft>
                <a:spcPts val="0"/>
              </a:spcAft>
              <a:buNone/>
              <a:defRPr/>
            </a:pPr>
            <a:r>
              <a:rPr lang="fr-FR" sz="2000" dirty="0"/>
              <a:t>&lt;/</a:t>
            </a:r>
            <a:r>
              <a:rPr lang="fr-FR" sz="2000" dirty="0" err="1"/>
              <a:t>head</a:t>
            </a:r>
            <a:r>
              <a:rPr lang="fr-FR" sz="2000" dirty="0"/>
              <a:t>&gt;</a:t>
            </a:r>
          </a:p>
          <a:p>
            <a:pPr marL="0" indent="0" fontAlgn="auto">
              <a:spcAft>
                <a:spcPts val="0"/>
              </a:spcAft>
              <a:buNone/>
              <a:defRPr/>
            </a:pPr>
            <a:r>
              <a:rPr lang="fr-FR" sz="2000" dirty="0"/>
              <a:t>&lt;body&gt;</a:t>
            </a:r>
          </a:p>
          <a:p>
            <a:pPr marL="0" indent="0" fontAlgn="auto">
              <a:spcAft>
                <a:spcPts val="0"/>
              </a:spcAft>
              <a:buNone/>
              <a:defRPr/>
            </a:pPr>
            <a:r>
              <a:rPr lang="fr-FR" sz="2000" dirty="0"/>
              <a:t>&lt;p class="texte1"&gt; texte1&lt;/p&gt;</a:t>
            </a:r>
          </a:p>
          <a:p>
            <a:pPr marL="0" indent="0" fontAlgn="auto">
              <a:spcAft>
                <a:spcPts val="0"/>
              </a:spcAft>
              <a:buNone/>
              <a:defRPr/>
            </a:pPr>
            <a:r>
              <a:rPr lang="fr-FR" sz="2000" dirty="0"/>
              <a:t>&lt;p class="texte2"&gt; texte2&lt;/p&gt;</a:t>
            </a:r>
          </a:p>
          <a:p>
            <a:pPr marL="0" indent="0" fontAlgn="auto">
              <a:spcAft>
                <a:spcPts val="0"/>
              </a:spcAft>
              <a:buNone/>
              <a:defRPr/>
            </a:pPr>
            <a:r>
              <a:rPr lang="fr-FR" sz="2000" dirty="0"/>
              <a:t>&lt;p class="titre1"&gt; titre1&lt;/p&gt;</a:t>
            </a:r>
          </a:p>
          <a:p>
            <a:pPr marL="0" indent="0" fontAlgn="auto">
              <a:spcAft>
                <a:spcPts val="0"/>
              </a:spcAft>
              <a:buNone/>
              <a:defRPr/>
            </a:pPr>
            <a:r>
              <a:rPr lang="fr-FR" sz="2000" dirty="0"/>
              <a:t>&lt;p class="titre2"&gt; titre2&lt;/p&gt;</a:t>
            </a:r>
          </a:p>
          <a:p>
            <a:pPr marL="0" indent="0" fontAlgn="auto">
              <a:spcAft>
                <a:spcPts val="0"/>
              </a:spcAft>
              <a:buNone/>
              <a:defRPr/>
            </a:pPr>
            <a:r>
              <a:rPr lang="fr-FR" sz="2000" dirty="0"/>
              <a:t>&lt;p class="titre3"&gt; titre3&lt;/p&gt;</a:t>
            </a:r>
          </a:p>
          <a:p>
            <a:pPr marL="0" indent="0" fontAlgn="auto">
              <a:spcAft>
                <a:spcPts val="0"/>
              </a:spcAft>
              <a:buNone/>
              <a:defRPr/>
            </a:pPr>
            <a:r>
              <a:rPr lang="fr-FR" sz="2000" dirty="0"/>
              <a:t>&lt;p class="titre4"&gt; titre4&lt;/p&gt;</a:t>
            </a:r>
          </a:p>
          <a:p>
            <a:pPr marL="0" indent="0" fontAlgn="auto">
              <a:spcAft>
                <a:spcPts val="0"/>
              </a:spcAft>
              <a:buNone/>
              <a:defRPr/>
            </a:pPr>
            <a:r>
              <a:rPr lang="fr-FR" sz="2000" dirty="0"/>
              <a:t>&lt;/body&gt;</a:t>
            </a:r>
          </a:p>
          <a:p>
            <a:pPr marL="0" indent="0" fontAlgn="auto">
              <a:spcAft>
                <a:spcPts val="0"/>
              </a:spcAft>
              <a:buNone/>
              <a:defRPr/>
            </a:pPr>
            <a:r>
              <a:rPr lang="fr-FR" sz="2000" dirty="0"/>
              <a:t>&lt;/html&gt;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098" y="3140968"/>
            <a:ext cx="3124462" cy="371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999384"/>
      </p:ext>
    </p:extLst>
  </p:cSld>
  <p:clrMapOvr>
    <a:masterClrMapping/>
  </p:clrMapOvr>
  <p:transition spd="slow">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124744"/>
            <a:ext cx="8077200" cy="5121696"/>
          </a:xfrm>
        </p:spPr>
        <p:txBody>
          <a:bodyPr>
            <a:normAutofit fontScale="85000" lnSpcReduction="20000"/>
          </a:bodyPr>
          <a:lstStyle/>
          <a:p>
            <a:pPr marL="0" indent="0">
              <a:buNone/>
              <a:defRPr/>
            </a:pPr>
            <a:r>
              <a:rPr lang="fr-FR" sz="2000" b="1" dirty="0" smtClean="0">
                <a:solidFill>
                  <a:schemeClr val="accent2">
                    <a:lumMod val="75000"/>
                  </a:schemeClr>
                </a:solidFill>
              </a:rPr>
              <a:t>::first-line </a:t>
            </a:r>
            <a:r>
              <a:rPr lang="fr-FR" sz="2000" dirty="0" smtClean="0"/>
              <a:t>représente la première ligne formatée d'un texte.</a:t>
            </a:r>
          </a:p>
          <a:p>
            <a:pPr marL="0" indent="0">
              <a:buNone/>
              <a:defRPr/>
            </a:pPr>
            <a:r>
              <a:rPr lang="fr-FR" sz="2000" dirty="0" smtClean="0"/>
              <a:t> </a:t>
            </a:r>
            <a:r>
              <a:rPr lang="en-US" sz="2000" dirty="0" err="1" smtClean="0"/>
              <a:t>exemple</a:t>
            </a:r>
            <a:r>
              <a:rPr lang="en-US" sz="2000" dirty="0" smtClean="0"/>
              <a:t>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p::</a:t>
            </a:r>
            <a:r>
              <a:rPr lang="fr-FR" sz="2000" b="1" dirty="0" smtClean="0">
                <a:latin typeface="Courier New" panose="02070309020205020404" pitchFamily="49" charset="0"/>
                <a:cs typeface="Courier New" panose="02070309020205020404" pitchFamily="49" charset="0"/>
              </a:rPr>
              <a:t>first-letter </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color:red</a:t>
            </a:r>
            <a:r>
              <a:rPr lang="fr-FR" sz="2000" b="1" dirty="0">
                <a:latin typeface="Courier New" panose="02070309020205020404" pitchFamily="49" charset="0"/>
                <a:cs typeface="Courier New" panose="02070309020205020404" pitchFamily="49" charset="0"/>
              </a:rPr>
              <a:t>}</a:t>
            </a: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section&gt;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smtClean="0">
                <a:latin typeface="Courier New" panose="02070309020205020404" pitchFamily="49" charset="0"/>
                <a:cs typeface="Courier New" panose="02070309020205020404" pitchFamily="49" charset="0"/>
              </a:rPr>
              <a:t>p&gt;Les </a:t>
            </a:r>
            <a:r>
              <a:rPr lang="fr-FR" sz="2000" b="1" dirty="0">
                <a:latin typeface="Courier New" panose="02070309020205020404" pitchFamily="49" charset="0"/>
                <a:cs typeface="Courier New" panose="02070309020205020404" pitchFamily="49" charset="0"/>
              </a:rPr>
              <a:t>pseudo-éléments créent des abstractions hors de l'arbre documentaire qui ne sont pas spécifiables par le langage de documents. Par exemple, les langages de documents n'offrent aucun moyen d'accéder à la première lettre ou la première ligne du contenu d'un élément. Les pseudo-éléments permettent aux auteurs de se référer à ces données inaccessibles autrement. Les pseudo-éléments peuvent aussi fournir aux auteurs un moyen de se référer à du contenu qui n'existe pas dans le source du document (par exemple, les pseudo-éléments :</a:t>
            </a:r>
            <a:r>
              <a:rPr lang="fr-FR" sz="2000" b="1" dirty="0" err="1">
                <a:latin typeface="Courier New" panose="02070309020205020404" pitchFamily="49" charset="0"/>
                <a:cs typeface="Courier New" panose="02070309020205020404" pitchFamily="49" charset="0"/>
              </a:rPr>
              <a:t>before</a:t>
            </a:r>
            <a:r>
              <a:rPr lang="fr-FR" sz="2000" b="1" dirty="0">
                <a:latin typeface="Courier New" panose="02070309020205020404" pitchFamily="49" charset="0"/>
                <a:cs typeface="Courier New" panose="02070309020205020404" pitchFamily="49" charset="0"/>
              </a:rPr>
              <a:t> et :</a:t>
            </a:r>
            <a:r>
              <a:rPr lang="fr-FR" sz="2000" b="1" dirty="0" err="1">
                <a:latin typeface="Courier New" panose="02070309020205020404" pitchFamily="49" charset="0"/>
                <a:cs typeface="Courier New" panose="02070309020205020404" pitchFamily="49" charset="0"/>
              </a:rPr>
              <a:t>after</a:t>
            </a:r>
            <a:r>
              <a:rPr lang="fr-FR" sz="2000" b="1" dirty="0">
                <a:latin typeface="Courier New" panose="02070309020205020404" pitchFamily="49" charset="0"/>
                <a:cs typeface="Courier New" panose="02070309020205020404" pitchFamily="49" charset="0"/>
              </a:rPr>
              <a:t> donnent </a:t>
            </a:r>
            <a:r>
              <a:rPr lang="fr-FR" sz="2000" b="1" dirty="0" err="1">
                <a:latin typeface="Courier New" panose="02070309020205020404" pitchFamily="49" charset="0"/>
                <a:cs typeface="Courier New" panose="02070309020205020404" pitchFamily="49" charset="0"/>
              </a:rPr>
              <a:t>accés</a:t>
            </a:r>
            <a:r>
              <a:rPr lang="fr-FR" sz="2000" b="1" dirty="0">
                <a:latin typeface="Courier New" panose="02070309020205020404" pitchFamily="49" charset="0"/>
                <a:cs typeface="Courier New" panose="02070309020205020404" pitchFamily="49" charset="0"/>
              </a:rPr>
              <a:t> au contenu généré).</a:t>
            </a:r>
          </a:p>
          <a:p>
            <a:pPr marL="0" indent="0">
              <a:buNone/>
              <a:defRPr/>
            </a:pPr>
            <a:r>
              <a:rPr lang="fr-FR" sz="2000" b="1" dirty="0">
                <a:latin typeface="Courier New" panose="02070309020205020404" pitchFamily="49" charset="0"/>
                <a:cs typeface="Courier New" panose="02070309020205020404" pitchFamily="49" charset="0"/>
              </a:rPr>
              <a:t>&lt;/p&gt;</a:t>
            </a:r>
          </a:p>
          <a:p>
            <a:pPr marL="0" indent="0">
              <a:buNone/>
              <a:defRPr/>
            </a:pPr>
            <a:r>
              <a:rPr lang="fr-FR" sz="2000" b="1" dirty="0">
                <a:latin typeface="Courier New" panose="02070309020205020404" pitchFamily="49" charset="0"/>
                <a:cs typeface="Courier New" panose="02070309020205020404" pitchFamily="49" charset="0"/>
              </a:rPr>
              <a:t>&lt;/section&gt;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'::first-</a:t>
            </a:r>
            <a:r>
              <a:rPr lang="fr-FR" sz="3200" b="1" dirty="0" err="1" smtClean="0">
                <a:solidFill>
                  <a:schemeClr val="accent2">
                    <a:lumMod val="75000"/>
                  </a:schemeClr>
                </a:solidFill>
              </a:rPr>
              <a:t>letter</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1271128" y="4452256"/>
            <a:ext cx="7772919" cy="2289112"/>
          </a:xfrm>
          <a:prstGeom prst="rect">
            <a:avLst/>
          </a:prstGeom>
        </p:spPr>
      </p:pic>
    </p:spTree>
    <p:extLst>
      <p:ext uri="{BB962C8B-B14F-4D97-AF65-F5344CB8AC3E}">
        <p14:creationId xmlns:p14="http://schemas.microsoft.com/office/powerpoint/2010/main" val="457329215"/>
      </p:ext>
    </p:extLst>
  </p:cSld>
  <p:clrMapOvr>
    <a:masterClrMapping/>
  </p:clrMapOvr>
  <p:transition spd="slow">
    <p:wipe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628800"/>
            <a:ext cx="7954200" cy="4617640"/>
          </a:xfrm>
        </p:spPr>
        <p:txBody>
          <a:bodyPr>
            <a:normAutofit fontScale="70000" lnSpcReduction="20000"/>
          </a:bodyPr>
          <a:lstStyle/>
          <a:p>
            <a:pPr marL="0" indent="0">
              <a:buNone/>
              <a:defRPr/>
            </a:pPr>
            <a:r>
              <a:rPr lang="fr-FR" sz="2000" b="1" dirty="0" smtClean="0">
                <a:solidFill>
                  <a:schemeClr val="accent2">
                    <a:lumMod val="75000"/>
                  </a:schemeClr>
                </a:solidFill>
              </a:rPr>
              <a:t>::</a:t>
            </a:r>
            <a:r>
              <a:rPr lang="fr-FR" sz="2000" b="1" dirty="0" err="1" smtClean="0">
                <a:solidFill>
                  <a:schemeClr val="accent2">
                    <a:lumMod val="75000"/>
                  </a:schemeClr>
                </a:solidFill>
              </a:rPr>
              <a:t>before</a:t>
            </a:r>
            <a:r>
              <a:rPr lang="fr-FR" sz="2000" b="1" dirty="0" smtClean="0">
                <a:solidFill>
                  <a:schemeClr val="accent2">
                    <a:lumMod val="75000"/>
                  </a:schemeClr>
                </a:solidFill>
              </a:rPr>
              <a:t> </a:t>
            </a:r>
            <a:r>
              <a:rPr lang="fr-FR" sz="2000" dirty="0" smtClean="0">
                <a:solidFill>
                  <a:srgbClr val="002060"/>
                </a:solidFill>
              </a:rPr>
              <a:t>insère quelque chose avant le contenu filtré par le sélecteur,</a:t>
            </a:r>
          </a:p>
          <a:p>
            <a:pPr marL="0" indent="0">
              <a:buNone/>
              <a:defRPr/>
            </a:pPr>
            <a:endParaRPr lang="fr-FR" sz="2000" dirty="0" smtClean="0"/>
          </a:p>
          <a:p>
            <a:pPr marL="0" indent="0">
              <a:buNone/>
              <a:defRPr/>
            </a:pPr>
            <a:r>
              <a:rPr lang="fr-FR" sz="2000" dirty="0" smtClean="0"/>
              <a:t> </a:t>
            </a:r>
            <a:r>
              <a:rPr lang="en-US" sz="2000" dirty="0" err="1" smtClean="0"/>
              <a:t>exemple</a:t>
            </a:r>
            <a:r>
              <a:rPr lang="en-US" sz="2000" dirty="0" smtClean="0"/>
              <a:t>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li::</a:t>
            </a:r>
            <a:r>
              <a:rPr lang="fr-FR" sz="2000" b="1" dirty="0" err="1">
                <a:latin typeface="Courier New" panose="02070309020205020404" pitchFamily="49" charset="0"/>
                <a:cs typeface="Courier New" panose="02070309020205020404" pitchFamily="49" charset="0"/>
              </a:rPr>
              <a:t>before</a:t>
            </a:r>
            <a:r>
              <a:rPr lang="fr-FR" sz="2000" b="1" dirty="0">
                <a:latin typeface="Courier New" panose="02070309020205020404" pitchFamily="49" charset="0"/>
                <a:cs typeface="Courier New" panose="02070309020205020404" pitchFamily="49" charset="0"/>
              </a:rPr>
              <a:t> { </a:t>
            </a:r>
            <a:r>
              <a:rPr lang="fr-FR" sz="2000" b="1" dirty="0" err="1">
                <a:latin typeface="Courier New" panose="02070309020205020404" pitchFamily="49" charset="0"/>
                <a:cs typeface="Courier New" panose="02070309020205020404" pitchFamily="49" charset="0"/>
              </a:rPr>
              <a:t>content:"Plat</a:t>
            </a:r>
            <a:r>
              <a:rPr lang="fr-FR" sz="2000" b="1" dirty="0">
                <a:latin typeface="Courier New" panose="02070309020205020404" pitchFamily="49" charset="0"/>
                <a:cs typeface="Courier New" panose="02070309020205020404" pitchFamily="49" charset="0"/>
              </a:rPr>
              <a:t> ";</a:t>
            </a:r>
          </a:p>
          <a:p>
            <a:pPr marL="0" indent="0">
              <a:buNone/>
              <a:defRPr/>
            </a:pPr>
            <a:r>
              <a:rPr lang="fr-FR" sz="2000" b="1" dirty="0">
                <a:latin typeface="Courier New" panose="02070309020205020404" pitchFamily="49" charset="0"/>
                <a:cs typeface="Courier New" panose="02070309020205020404" pitchFamily="49" charset="0"/>
              </a:rPr>
              <a:t>	</a:t>
            </a:r>
            <a:r>
              <a:rPr lang="fr-FR" sz="2000" b="1" dirty="0" err="1" smtClean="0">
                <a:latin typeface="Courier New" panose="02070309020205020404" pitchFamily="49" charset="0"/>
                <a:cs typeface="Courier New" panose="02070309020205020404" pitchFamily="49" charset="0"/>
              </a:rPr>
              <a:t>color:blue</a:t>
            </a:r>
            <a:r>
              <a:rPr lang="fr-FR" sz="2000" b="1" dirty="0" smtClean="0">
                <a:latin typeface="Courier New" panose="02070309020205020404" pitchFamily="49" charset="0"/>
                <a:cs typeface="Courier New" panose="02070309020205020404" pitchFamily="49" charset="0"/>
              </a:rPr>
              <a:t>;</a:t>
            </a:r>
          </a:p>
          <a:p>
            <a:pPr marL="0" indent="0">
              <a:buNone/>
              <a:defRPr/>
            </a:pPr>
            <a:r>
              <a:rPr lang="fr-FR" sz="2000" b="1" dirty="0">
                <a:latin typeface="Courier New" panose="02070309020205020404" pitchFamily="49" charset="0"/>
                <a:cs typeface="Courier New" panose="02070309020205020404" pitchFamily="49" charset="0"/>
              </a:rPr>
              <a:t>	font:125%}</a:t>
            </a: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a:latin typeface="Courier New" panose="02070309020205020404" pitchFamily="49" charset="0"/>
                <a:cs typeface="Courier New" panose="02070309020205020404" pitchFamily="49" charset="0"/>
              </a:rPr>
              <a:t>&lt;header&gt;...&lt;/header&gt;</a:t>
            </a:r>
          </a:p>
          <a:p>
            <a:pPr marL="0" indent="0">
              <a:buNone/>
              <a:defRPr/>
            </a:pPr>
            <a:r>
              <a:rPr lang="fr-FR" sz="2000" b="1" dirty="0">
                <a:latin typeface="Courier New" panose="02070309020205020404" pitchFamily="49" charset="0"/>
                <a:cs typeface="Courier New" panose="02070309020205020404" pitchFamily="49" charset="0"/>
              </a:rPr>
              <a:t>&lt;section&gt;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 class="kiwi"&gt;</a:t>
            </a:r>
          </a:p>
          <a:p>
            <a:pPr marL="0" indent="0">
              <a:buNone/>
              <a:defRPr/>
            </a:pPr>
            <a:r>
              <a:rPr lang="fr-FR" sz="2000" b="1" dirty="0">
                <a:latin typeface="Courier New" panose="02070309020205020404" pitchFamily="49" charset="0"/>
                <a:cs typeface="Courier New" panose="02070309020205020404" pitchFamily="49" charset="0"/>
              </a:rPr>
              <a:t>		&lt;li&gt;Salade&lt;/li&gt;</a:t>
            </a:r>
          </a:p>
          <a:p>
            <a:pPr marL="0" indent="0">
              <a:buNone/>
              <a:defRPr/>
            </a:pPr>
            <a:r>
              <a:rPr lang="fr-FR" sz="2000" b="1" dirty="0">
                <a:latin typeface="Courier New" panose="02070309020205020404" pitchFamily="49" charset="0"/>
                <a:cs typeface="Courier New" panose="02070309020205020404" pitchFamily="49" charset="0"/>
              </a:rPr>
              <a:t>		&lt;li&gt;Tomate&lt;/li&gt;</a:t>
            </a:r>
          </a:p>
          <a:p>
            <a:pPr marL="0" indent="0">
              <a:buNone/>
              <a:defRPr/>
            </a:pPr>
            <a:r>
              <a:rPr lang="fr-FR" sz="2000" b="1" dirty="0">
                <a:latin typeface="Courier New" panose="02070309020205020404" pitchFamily="49" charset="0"/>
                <a:cs typeface="Courier New" panose="02070309020205020404" pitchFamily="49" charset="0"/>
              </a:rPr>
              <a:t>		&lt;li&gt;Oignons&lt;/li&gt;</a:t>
            </a:r>
          </a:p>
          <a:p>
            <a:pPr marL="0" indent="0">
              <a:buNone/>
              <a:defRPr/>
            </a:pPr>
            <a:r>
              <a:rPr lang="fr-FR" sz="2000" b="1" dirty="0">
                <a:latin typeface="Courier New" panose="02070309020205020404" pitchFamily="49" charset="0"/>
                <a:cs typeface="Courier New" panose="02070309020205020404" pitchFamily="49" charset="0"/>
              </a:rPr>
              <a:t>		&lt;li&gt;Choucroute&lt;/li&gt;</a:t>
            </a:r>
          </a:p>
          <a:p>
            <a:pPr marL="0" indent="0">
              <a:buNone/>
              <a:defRPr/>
            </a:pPr>
            <a:r>
              <a:rPr lang="fr-FR" sz="2000" b="1" dirty="0">
                <a:latin typeface="Courier New" panose="02070309020205020404" pitchFamily="49" charset="0"/>
                <a:cs typeface="Courier New" panose="02070309020205020404" pitchFamily="49" charset="0"/>
              </a:rPr>
              <a:t>		&lt;li&gt;Picon bière&lt;/li&gt;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&gt;</a:t>
            </a:r>
          </a:p>
          <a:p>
            <a:pPr marL="0" indent="0">
              <a:buNone/>
              <a:defRPr/>
            </a:pPr>
            <a:endParaRPr lang="fr-FR" sz="2000" b="1" dirty="0">
              <a:latin typeface="Courier New" panose="02070309020205020404" pitchFamily="49" charset="0"/>
              <a:cs typeface="Courier New" panose="02070309020205020404" pitchFamily="49" charset="0"/>
            </a:endParaRPr>
          </a:p>
          <a:p>
            <a:pPr marL="0" indent="0">
              <a:buNone/>
              <a:defRPr/>
            </a:pPr>
            <a:r>
              <a:rPr lang="fr-FR" sz="2000" b="1" dirty="0">
                <a:latin typeface="Courier New" panose="02070309020205020404" pitchFamily="49" charset="0"/>
                <a:cs typeface="Courier New" panose="02070309020205020404" pitchFamily="49" charset="0"/>
              </a:rPr>
              <a:t>&lt;/section</a:t>
            </a:r>
            <a:r>
              <a:rPr lang="fr-FR" sz="2000" b="1" dirty="0" smtClean="0">
                <a:latin typeface="Courier New" panose="02070309020205020404" pitchFamily="49" charset="0"/>
                <a:cs typeface="Courier New" panose="02070309020205020404" pitchFamily="49" charset="0"/>
              </a:rPr>
              <a:t>&gt;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before</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3" name="Image 2"/>
          <p:cNvPicPr>
            <a:picLocks noChangeAspect="1"/>
          </p:cNvPicPr>
          <p:nvPr/>
        </p:nvPicPr>
        <p:blipFill>
          <a:blip r:embed="rId2"/>
          <a:stretch>
            <a:fillRect/>
          </a:stretch>
        </p:blipFill>
        <p:spPr>
          <a:xfrm>
            <a:off x="5508104" y="4005064"/>
            <a:ext cx="2088232" cy="1711865"/>
          </a:xfrm>
          <a:prstGeom prst="rect">
            <a:avLst/>
          </a:prstGeom>
        </p:spPr>
      </p:pic>
    </p:spTree>
    <p:extLst>
      <p:ext uri="{BB962C8B-B14F-4D97-AF65-F5344CB8AC3E}">
        <p14:creationId xmlns:p14="http://schemas.microsoft.com/office/powerpoint/2010/main" val="2336390506"/>
      </p:ext>
    </p:extLst>
  </p:cSld>
  <p:clrMapOvr>
    <a:masterClrMapping/>
  </p:clrMapOvr>
  <p:transition spd="slow">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628800"/>
            <a:ext cx="7954200" cy="4617640"/>
          </a:xfrm>
        </p:spPr>
        <p:txBody>
          <a:bodyPr>
            <a:normAutofit fontScale="70000" lnSpcReduction="20000"/>
          </a:bodyPr>
          <a:lstStyle/>
          <a:p>
            <a:pPr marL="0" indent="0">
              <a:buNone/>
              <a:defRPr/>
            </a:pPr>
            <a:endParaRPr lang="fr-FR" sz="2000" dirty="0" smtClean="0"/>
          </a:p>
          <a:p>
            <a:pPr marL="0" indent="0">
              <a:buNone/>
              <a:defRPr/>
            </a:pPr>
            <a:r>
              <a:rPr lang="fr-FR" sz="2000" dirty="0" smtClean="0"/>
              <a:t> </a:t>
            </a:r>
            <a:r>
              <a:rPr lang="en-US" sz="2000" dirty="0" err="1" smtClean="0"/>
              <a:t>exemple</a:t>
            </a:r>
            <a:r>
              <a:rPr lang="en-US" sz="2000" dirty="0" smtClean="0"/>
              <a:t> 2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li {font-size:180%}</a:t>
            </a:r>
          </a:p>
          <a:p>
            <a:pPr marL="0" indent="0">
              <a:buNone/>
              <a:defRPr/>
            </a:pPr>
            <a:r>
              <a:rPr lang="fr-FR" sz="2000" b="1" dirty="0">
                <a:latin typeface="Courier New" panose="02070309020205020404" pitchFamily="49" charset="0"/>
                <a:cs typeface="Courier New" panose="02070309020205020404" pitchFamily="49" charset="0"/>
              </a:rPr>
              <a:t>li::</a:t>
            </a:r>
            <a:r>
              <a:rPr lang="fr-FR" sz="2000" b="1" dirty="0" err="1">
                <a:latin typeface="Courier New" panose="02070309020205020404" pitchFamily="49" charset="0"/>
                <a:cs typeface="Courier New" panose="02070309020205020404" pitchFamily="49" charset="0"/>
              </a:rPr>
              <a:t>before</a:t>
            </a:r>
            <a:r>
              <a:rPr lang="fr-FR" sz="2000" b="1" dirty="0">
                <a:latin typeface="Courier New" panose="02070309020205020404" pitchFamily="49" charset="0"/>
                <a:cs typeface="Courier New" panose="02070309020205020404" pitchFamily="49" charset="0"/>
              </a:rPr>
              <a:t> { </a:t>
            </a:r>
            <a:r>
              <a:rPr lang="fr-FR" sz="2000" b="1" dirty="0" err="1">
                <a:latin typeface="Courier New" panose="02070309020205020404" pitchFamily="49" charset="0"/>
                <a:cs typeface="Courier New" panose="02070309020205020404" pitchFamily="49" charset="0"/>
              </a:rPr>
              <a:t>content:url</a:t>
            </a:r>
            <a:r>
              <a:rPr lang="fr-FR" sz="2000" b="1" dirty="0">
                <a:latin typeface="Courier New" panose="02070309020205020404" pitchFamily="49" charset="0"/>
                <a:cs typeface="Courier New" panose="02070309020205020404" pitchFamily="49" charset="0"/>
              </a:rPr>
              <a:t>("images/poisson2.png");</a:t>
            </a:r>
          </a:p>
          <a:p>
            <a:pPr marL="0" indent="0">
              <a:buNone/>
              <a:defRPr/>
            </a:pPr>
            <a:r>
              <a:rPr lang="fr-FR" sz="2000" b="1" dirty="0">
                <a:latin typeface="Courier New" panose="02070309020205020404" pitchFamily="49" charset="0"/>
                <a:cs typeface="Courier New" panose="02070309020205020404" pitchFamily="49" charset="0"/>
              </a:rPr>
              <a:t>			padding:0 5px;</a:t>
            </a:r>
          </a:p>
          <a:p>
            <a:pPr marL="0" indent="0">
              <a:buNone/>
              <a:defRPr/>
            </a:pPr>
            <a:r>
              <a:rPr lang="fr-FR" sz="2000" b="1" dirty="0">
                <a:latin typeface="Courier New" panose="02070309020205020404" pitchFamily="49" charset="0"/>
                <a:cs typeface="Courier New" panose="02070309020205020404" pitchFamily="49" charset="0"/>
              </a:rPr>
              <a:t>			}</a:t>
            </a: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a:latin typeface="Courier New" panose="02070309020205020404" pitchFamily="49" charset="0"/>
                <a:cs typeface="Courier New" panose="02070309020205020404" pitchFamily="49" charset="0"/>
              </a:rPr>
              <a:t>&lt;header&gt;...&lt;/header&gt;</a:t>
            </a:r>
          </a:p>
          <a:p>
            <a:pPr marL="0" indent="0">
              <a:buNone/>
              <a:defRPr/>
            </a:pPr>
            <a:r>
              <a:rPr lang="fr-FR" sz="2000" b="1" dirty="0">
                <a:latin typeface="Courier New" panose="02070309020205020404" pitchFamily="49" charset="0"/>
                <a:cs typeface="Courier New" panose="02070309020205020404" pitchFamily="49" charset="0"/>
              </a:rPr>
              <a:t>&lt;section&gt;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 class="kiwi"&gt;</a:t>
            </a:r>
          </a:p>
          <a:p>
            <a:pPr marL="0" indent="0">
              <a:buNone/>
              <a:defRPr/>
            </a:pPr>
            <a:r>
              <a:rPr lang="fr-FR" sz="2000" b="1" dirty="0">
                <a:latin typeface="Courier New" panose="02070309020205020404" pitchFamily="49" charset="0"/>
                <a:cs typeface="Courier New" panose="02070309020205020404" pitchFamily="49" charset="0"/>
              </a:rPr>
              <a:t>		&lt;li&gt;Salade&lt;/li&gt;</a:t>
            </a:r>
          </a:p>
          <a:p>
            <a:pPr marL="0" indent="0">
              <a:buNone/>
              <a:defRPr/>
            </a:pPr>
            <a:r>
              <a:rPr lang="fr-FR" sz="2000" b="1" dirty="0">
                <a:latin typeface="Courier New" panose="02070309020205020404" pitchFamily="49" charset="0"/>
                <a:cs typeface="Courier New" panose="02070309020205020404" pitchFamily="49" charset="0"/>
              </a:rPr>
              <a:t>		&lt;li&gt;Tomate&lt;/li&gt;</a:t>
            </a:r>
          </a:p>
          <a:p>
            <a:pPr marL="0" indent="0">
              <a:buNone/>
              <a:defRPr/>
            </a:pPr>
            <a:r>
              <a:rPr lang="fr-FR" sz="2000" b="1" dirty="0">
                <a:latin typeface="Courier New" panose="02070309020205020404" pitchFamily="49" charset="0"/>
                <a:cs typeface="Courier New" panose="02070309020205020404" pitchFamily="49" charset="0"/>
              </a:rPr>
              <a:t>		&lt;li&gt;Oignons&lt;/li&gt;</a:t>
            </a:r>
          </a:p>
          <a:p>
            <a:pPr marL="0" indent="0">
              <a:buNone/>
              <a:defRPr/>
            </a:pPr>
            <a:r>
              <a:rPr lang="fr-FR" sz="2000" b="1" dirty="0">
                <a:latin typeface="Courier New" panose="02070309020205020404" pitchFamily="49" charset="0"/>
                <a:cs typeface="Courier New" panose="02070309020205020404" pitchFamily="49" charset="0"/>
              </a:rPr>
              <a:t>		&lt;li&gt;Choucroute&lt;/li&gt;</a:t>
            </a:r>
          </a:p>
          <a:p>
            <a:pPr marL="0" indent="0">
              <a:buNone/>
              <a:defRPr/>
            </a:pPr>
            <a:r>
              <a:rPr lang="fr-FR" sz="2000" b="1" dirty="0">
                <a:latin typeface="Courier New" panose="02070309020205020404" pitchFamily="49" charset="0"/>
                <a:cs typeface="Courier New" panose="02070309020205020404" pitchFamily="49" charset="0"/>
              </a:rPr>
              <a:t>		&lt;li&gt;Picon bière&lt;/li&gt;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&gt;</a:t>
            </a:r>
          </a:p>
          <a:p>
            <a:pPr marL="0" indent="0">
              <a:buNone/>
              <a:defRPr/>
            </a:pPr>
            <a:endParaRPr lang="fr-FR" sz="2000" b="1" dirty="0">
              <a:latin typeface="Courier New" panose="02070309020205020404" pitchFamily="49" charset="0"/>
              <a:cs typeface="Courier New" panose="02070309020205020404" pitchFamily="49" charset="0"/>
            </a:endParaRPr>
          </a:p>
          <a:p>
            <a:pPr marL="0" indent="0">
              <a:buNone/>
              <a:defRPr/>
            </a:pPr>
            <a:r>
              <a:rPr lang="fr-FR" sz="2000" b="1" dirty="0">
                <a:latin typeface="Courier New" panose="02070309020205020404" pitchFamily="49" charset="0"/>
                <a:cs typeface="Courier New" panose="02070309020205020404" pitchFamily="49" charset="0"/>
              </a:rPr>
              <a:t>&lt;/section&gt;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before</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5724128" y="3573016"/>
            <a:ext cx="3000375" cy="2276475"/>
          </a:xfrm>
          <a:prstGeom prst="rect">
            <a:avLst/>
          </a:prstGeom>
        </p:spPr>
      </p:pic>
    </p:spTree>
    <p:extLst>
      <p:ext uri="{BB962C8B-B14F-4D97-AF65-F5344CB8AC3E}">
        <p14:creationId xmlns:p14="http://schemas.microsoft.com/office/powerpoint/2010/main" val="3935711726"/>
      </p:ext>
    </p:extLst>
  </p:cSld>
  <p:clrMapOvr>
    <a:masterClrMapping/>
  </p:clrMapOvr>
  <p:transition spd="slow">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628800"/>
            <a:ext cx="7954200" cy="4617640"/>
          </a:xfrm>
        </p:spPr>
        <p:txBody>
          <a:bodyPr>
            <a:normAutofit fontScale="70000" lnSpcReduction="20000"/>
          </a:bodyPr>
          <a:lstStyle/>
          <a:p>
            <a:pPr marL="0" indent="0">
              <a:buNone/>
              <a:defRPr/>
            </a:pPr>
            <a:r>
              <a:rPr lang="fr-FR" sz="2600" b="1" dirty="0" smtClean="0">
                <a:solidFill>
                  <a:schemeClr val="accent2">
                    <a:lumMod val="75000"/>
                  </a:schemeClr>
                </a:solidFill>
              </a:rPr>
              <a:t>::</a:t>
            </a:r>
            <a:r>
              <a:rPr lang="fr-FR" sz="2600" b="1" dirty="0" err="1" smtClean="0">
                <a:solidFill>
                  <a:schemeClr val="accent2">
                    <a:lumMod val="75000"/>
                  </a:schemeClr>
                </a:solidFill>
              </a:rPr>
              <a:t>after</a:t>
            </a:r>
            <a:r>
              <a:rPr lang="fr-FR" sz="2600" b="1" dirty="0" smtClean="0">
                <a:solidFill>
                  <a:schemeClr val="accent2">
                    <a:lumMod val="75000"/>
                  </a:schemeClr>
                </a:solidFill>
              </a:rPr>
              <a:t> </a:t>
            </a:r>
            <a:r>
              <a:rPr lang="fr-FR" sz="2600" dirty="0" smtClean="0">
                <a:solidFill>
                  <a:srgbClr val="002060"/>
                </a:solidFill>
              </a:rPr>
              <a:t>insère quelque chose après le contenu filtré par le sélecteur,</a:t>
            </a:r>
          </a:p>
          <a:p>
            <a:pPr marL="0" indent="0">
              <a:buNone/>
              <a:defRPr/>
            </a:pPr>
            <a:endParaRPr lang="fr-FR" sz="2000" dirty="0" smtClean="0"/>
          </a:p>
          <a:p>
            <a:pPr marL="0" indent="0">
              <a:buNone/>
              <a:defRPr/>
            </a:pPr>
            <a:r>
              <a:rPr lang="fr-FR" sz="2000" dirty="0" smtClean="0"/>
              <a:t> </a:t>
            </a:r>
            <a:r>
              <a:rPr lang="en-US" sz="2000" dirty="0" err="1" smtClean="0"/>
              <a:t>exemple</a:t>
            </a:r>
            <a:r>
              <a:rPr lang="en-US" sz="2000" dirty="0" smtClean="0"/>
              <a:t>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li::</a:t>
            </a:r>
            <a:r>
              <a:rPr lang="fr-FR" sz="2000" b="1" dirty="0" err="1">
                <a:latin typeface="Courier New" panose="02070309020205020404" pitchFamily="49" charset="0"/>
                <a:cs typeface="Courier New" panose="02070309020205020404" pitchFamily="49" charset="0"/>
              </a:rPr>
              <a:t>after</a:t>
            </a:r>
            <a:r>
              <a:rPr lang="fr-FR" sz="2000" b="1" dirty="0">
                <a:latin typeface="Courier New" panose="02070309020205020404" pitchFamily="49" charset="0"/>
                <a:cs typeface="Courier New" panose="02070309020205020404" pitchFamily="49" charset="0"/>
              </a:rPr>
              <a:t> { content:" -- midi seulement !";</a:t>
            </a:r>
          </a:p>
          <a:p>
            <a:pPr marL="0" indent="0">
              <a:buNone/>
              <a:defRPr/>
            </a:pP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color:maroon</a:t>
            </a:r>
            <a:r>
              <a:rPr lang="fr-FR" sz="2000" b="1" dirty="0">
                <a:latin typeface="Courier New" panose="02070309020205020404" pitchFamily="49" charset="0"/>
                <a:cs typeface="Courier New" panose="02070309020205020404" pitchFamily="49" charset="0"/>
              </a:rPr>
              <a:t>;</a:t>
            </a:r>
          </a:p>
          <a:p>
            <a:pPr marL="0" indent="0">
              <a:buNone/>
              <a:defRPr/>
            </a:pPr>
            <a:r>
              <a:rPr lang="fr-FR" sz="2000" b="1" dirty="0">
                <a:latin typeface="Courier New" panose="02070309020205020404" pitchFamily="49" charset="0"/>
                <a:cs typeface="Courier New" panose="02070309020205020404" pitchFamily="49" charset="0"/>
              </a:rPr>
              <a:t>			font:125%}</a:t>
            </a: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a:latin typeface="Courier New" panose="02070309020205020404" pitchFamily="49" charset="0"/>
                <a:cs typeface="Courier New" panose="02070309020205020404" pitchFamily="49" charset="0"/>
              </a:rPr>
              <a:t>&lt;header&gt;...&lt;/header&gt;</a:t>
            </a:r>
          </a:p>
          <a:p>
            <a:pPr marL="0" indent="0">
              <a:buNone/>
              <a:defRPr/>
            </a:pPr>
            <a:r>
              <a:rPr lang="fr-FR" sz="2000" b="1" dirty="0">
                <a:latin typeface="Courier New" panose="02070309020205020404" pitchFamily="49" charset="0"/>
                <a:cs typeface="Courier New" panose="02070309020205020404" pitchFamily="49" charset="0"/>
              </a:rPr>
              <a:t>&lt;section&gt;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 class="kiwi"&gt;</a:t>
            </a:r>
          </a:p>
          <a:p>
            <a:pPr marL="0" indent="0">
              <a:buNone/>
              <a:defRPr/>
            </a:pPr>
            <a:r>
              <a:rPr lang="fr-FR" sz="2000" b="1" dirty="0">
                <a:latin typeface="Courier New" panose="02070309020205020404" pitchFamily="49" charset="0"/>
                <a:cs typeface="Courier New" panose="02070309020205020404" pitchFamily="49" charset="0"/>
              </a:rPr>
              <a:t>		&lt;li&gt;Salade&lt;/li&gt;</a:t>
            </a:r>
          </a:p>
          <a:p>
            <a:pPr marL="0" indent="0">
              <a:buNone/>
              <a:defRPr/>
            </a:pPr>
            <a:r>
              <a:rPr lang="fr-FR" sz="2000" b="1" dirty="0">
                <a:latin typeface="Courier New" panose="02070309020205020404" pitchFamily="49" charset="0"/>
                <a:cs typeface="Courier New" panose="02070309020205020404" pitchFamily="49" charset="0"/>
              </a:rPr>
              <a:t>		&lt;li&gt;Tomate&lt;/li&gt;</a:t>
            </a:r>
          </a:p>
          <a:p>
            <a:pPr marL="0" indent="0">
              <a:buNone/>
              <a:defRPr/>
            </a:pPr>
            <a:r>
              <a:rPr lang="fr-FR" sz="2000" b="1" dirty="0">
                <a:latin typeface="Courier New" panose="02070309020205020404" pitchFamily="49" charset="0"/>
                <a:cs typeface="Courier New" panose="02070309020205020404" pitchFamily="49" charset="0"/>
              </a:rPr>
              <a:t>		&lt;li&gt;Oignons&lt;/li&gt;</a:t>
            </a:r>
          </a:p>
          <a:p>
            <a:pPr marL="0" indent="0">
              <a:buNone/>
              <a:defRPr/>
            </a:pPr>
            <a:r>
              <a:rPr lang="fr-FR" sz="2000" b="1" dirty="0">
                <a:latin typeface="Courier New" panose="02070309020205020404" pitchFamily="49" charset="0"/>
                <a:cs typeface="Courier New" panose="02070309020205020404" pitchFamily="49" charset="0"/>
              </a:rPr>
              <a:t>		&lt;li&gt;Choucroute&lt;/li&gt;</a:t>
            </a:r>
          </a:p>
          <a:p>
            <a:pPr marL="0" indent="0">
              <a:buNone/>
              <a:defRPr/>
            </a:pPr>
            <a:r>
              <a:rPr lang="fr-FR" sz="2000" b="1" dirty="0">
                <a:latin typeface="Courier New" panose="02070309020205020404" pitchFamily="49" charset="0"/>
                <a:cs typeface="Courier New" panose="02070309020205020404" pitchFamily="49" charset="0"/>
              </a:rPr>
              <a:t>		&lt;li&gt;Picon bière&lt;/li&gt;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&lt;/section&gt;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after</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2" name="Image 1"/>
          <p:cNvPicPr>
            <a:picLocks noChangeAspect="1"/>
          </p:cNvPicPr>
          <p:nvPr/>
        </p:nvPicPr>
        <p:blipFill>
          <a:blip r:embed="rId2"/>
          <a:stretch>
            <a:fillRect/>
          </a:stretch>
        </p:blipFill>
        <p:spPr>
          <a:xfrm>
            <a:off x="5580112" y="4149080"/>
            <a:ext cx="3252664" cy="1638842"/>
          </a:xfrm>
          <a:prstGeom prst="rect">
            <a:avLst/>
          </a:prstGeom>
        </p:spPr>
      </p:pic>
    </p:spTree>
    <p:extLst>
      <p:ext uri="{BB962C8B-B14F-4D97-AF65-F5344CB8AC3E}">
        <p14:creationId xmlns:p14="http://schemas.microsoft.com/office/powerpoint/2010/main" val="2283852244"/>
      </p:ext>
    </p:extLst>
  </p:cSld>
  <p:clrMapOvr>
    <a:masterClrMapping/>
  </p:clrMapOvr>
  <p:transition spd="slow">
    <p:wipe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878576" y="1628800"/>
            <a:ext cx="7954200" cy="4617640"/>
          </a:xfrm>
        </p:spPr>
        <p:txBody>
          <a:bodyPr>
            <a:normAutofit fontScale="70000" lnSpcReduction="20000"/>
          </a:bodyPr>
          <a:lstStyle/>
          <a:p>
            <a:pPr marL="0" indent="0">
              <a:buNone/>
              <a:defRPr/>
            </a:pPr>
            <a:endParaRPr lang="fr-FR" sz="2000" dirty="0" smtClean="0"/>
          </a:p>
          <a:p>
            <a:pPr marL="0" indent="0">
              <a:buNone/>
              <a:defRPr/>
            </a:pPr>
            <a:r>
              <a:rPr lang="fr-FR" sz="2000" dirty="0" smtClean="0"/>
              <a:t> </a:t>
            </a:r>
            <a:r>
              <a:rPr lang="en-US" sz="2000" dirty="0" err="1" smtClean="0"/>
              <a:t>exemple</a:t>
            </a:r>
            <a:r>
              <a:rPr lang="en-US" sz="2000" dirty="0" smtClean="0"/>
              <a:t> 2 :</a:t>
            </a:r>
          </a:p>
          <a:p>
            <a:pPr marL="0" indent="0">
              <a:buNone/>
              <a:defRPr/>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li {font-size:180%}</a:t>
            </a:r>
          </a:p>
          <a:p>
            <a:pPr marL="0" indent="0">
              <a:buNone/>
              <a:defRPr/>
            </a:pPr>
            <a:r>
              <a:rPr lang="fr-FR" sz="2000" b="1" dirty="0">
                <a:latin typeface="Courier New" panose="02070309020205020404" pitchFamily="49" charset="0"/>
                <a:cs typeface="Courier New" panose="02070309020205020404" pitchFamily="49" charset="0"/>
              </a:rPr>
              <a:t>li::</a:t>
            </a:r>
            <a:r>
              <a:rPr lang="fr-FR" sz="2000" b="1" dirty="0" err="1">
                <a:latin typeface="Courier New" panose="02070309020205020404" pitchFamily="49" charset="0"/>
                <a:cs typeface="Courier New" panose="02070309020205020404" pitchFamily="49" charset="0"/>
              </a:rPr>
              <a:t>after</a:t>
            </a:r>
            <a:r>
              <a:rPr lang="fr-FR" sz="2000" b="1" dirty="0">
                <a:latin typeface="Courier New" panose="02070309020205020404" pitchFamily="49" charset="0"/>
                <a:cs typeface="Courier New" panose="02070309020205020404" pitchFamily="49" charset="0"/>
              </a:rPr>
              <a:t> { </a:t>
            </a:r>
            <a:r>
              <a:rPr lang="fr-FR" sz="2000" b="1" dirty="0" err="1">
                <a:latin typeface="Courier New" panose="02070309020205020404" pitchFamily="49" charset="0"/>
                <a:cs typeface="Courier New" panose="02070309020205020404" pitchFamily="49" charset="0"/>
              </a:rPr>
              <a:t>content:url</a:t>
            </a:r>
            <a:r>
              <a:rPr lang="fr-FR" sz="2000" b="1" dirty="0">
                <a:latin typeface="Courier New" panose="02070309020205020404" pitchFamily="49" charset="0"/>
                <a:cs typeface="Courier New" panose="02070309020205020404" pitchFamily="49" charset="0"/>
              </a:rPr>
              <a:t>("images/aright2.gif");</a:t>
            </a:r>
          </a:p>
          <a:p>
            <a:pPr marL="0" indent="0">
              <a:buNone/>
              <a:defRPr/>
            </a:pPr>
            <a:r>
              <a:rPr lang="fr-FR" sz="2000" b="1">
                <a:latin typeface="Courier New" panose="02070309020205020404" pitchFamily="49" charset="0"/>
                <a:cs typeface="Courier New" panose="02070309020205020404" pitchFamily="49" charset="0"/>
              </a:rPr>
              <a:t>	</a:t>
            </a:r>
            <a:r>
              <a:rPr lang="fr-FR" sz="2000" b="1" smtClean="0">
                <a:latin typeface="Courier New" panose="02070309020205020404" pitchFamily="49" charset="0"/>
                <a:cs typeface="Courier New" panose="02070309020205020404" pitchFamily="49" charset="0"/>
              </a:rPr>
              <a:t>padding:0 </a:t>
            </a:r>
            <a:r>
              <a:rPr lang="fr-FR" sz="2000" b="1">
                <a:latin typeface="Courier New" panose="02070309020205020404" pitchFamily="49" charset="0"/>
                <a:cs typeface="Courier New" panose="02070309020205020404" pitchFamily="49" charset="0"/>
              </a:rPr>
              <a:t>5px</a:t>
            </a:r>
            <a:r>
              <a:rPr lang="fr-FR" sz="2000" b="1" smtClean="0">
                <a:latin typeface="Courier New" panose="02070309020205020404" pitchFamily="49" charset="0"/>
                <a:cs typeface="Courier New" panose="02070309020205020404" pitchFamily="49" charset="0"/>
              </a:rPr>
              <a:t>;}</a:t>
            </a:r>
            <a:endParaRPr lang="fr-FR" sz="2000" b="1" dirty="0">
              <a:latin typeface="Courier New" panose="02070309020205020404" pitchFamily="49" charset="0"/>
              <a:cs typeface="Courier New" panose="02070309020205020404" pitchFamily="49" charset="0"/>
            </a:endParaRPr>
          </a:p>
          <a:p>
            <a:pPr marL="0" indent="0">
              <a:buNone/>
              <a:defRPr/>
            </a:pPr>
            <a:r>
              <a:rPr lang="fr-FR" sz="2000" b="1" dirty="0">
                <a:latin typeface="Courier New" panose="02070309020205020404" pitchFamily="49" charset="0"/>
                <a:cs typeface="Courier New" panose="02070309020205020404" pitchFamily="49" charset="0"/>
              </a:rPr>
              <a:t>&lt;/style&gt;</a:t>
            </a:r>
          </a:p>
          <a:p>
            <a:pPr marL="0" indent="0">
              <a:buNone/>
              <a:defRPr/>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a:latin typeface="Courier New" panose="02070309020205020404" pitchFamily="49" charset="0"/>
                <a:cs typeface="Courier New" panose="02070309020205020404" pitchFamily="49" charset="0"/>
              </a:rPr>
              <a:t>&lt;body&gt;</a:t>
            </a:r>
          </a:p>
          <a:p>
            <a:pPr marL="0" indent="0">
              <a:buNone/>
              <a:defRPr/>
            </a:pPr>
            <a:r>
              <a:rPr lang="fr-FR" sz="2000" b="1" dirty="0">
                <a:latin typeface="Courier New" panose="02070309020205020404" pitchFamily="49" charset="0"/>
                <a:cs typeface="Courier New" panose="02070309020205020404" pitchFamily="49" charset="0"/>
              </a:rPr>
              <a:t>&lt;header&gt;...&lt;/header&gt;</a:t>
            </a:r>
          </a:p>
          <a:p>
            <a:pPr marL="0" indent="0">
              <a:buNone/>
              <a:defRPr/>
            </a:pPr>
            <a:r>
              <a:rPr lang="fr-FR" sz="2000" b="1" dirty="0">
                <a:latin typeface="Courier New" panose="02070309020205020404" pitchFamily="49" charset="0"/>
                <a:cs typeface="Courier New" panose="02070309020205020404" pitchFamily="49" charset="0"/>
              </a:rPr>
              <a:t>&lt;section&gt;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 class="kiwi"&gt;</a:t>
            </a:r>
          </a:p>
          <a:p>
            <a:pPr marL="0" indent="0">
              <a:buNone/>
              <a:defRPr/>
            </a:pPr>
            <a:r>
              <a:rPr lang="fr-FR" sz="2000" b="1" dirty="0">
                <a:latin typeface="Courier New" panose="02070309020205020404" pitchFamily="49" charset="0"/>
                <a:cs typeface="Courier New" panose="02070309020205020404" pitchFamily="49" charset="0"/>
              </a:rPr>
              <a:t>		&lt;li&gt;Salade&lt;/li&gt;</a:t>
            </a:r>
          </a:p>
          <a:p>
            <a:pPr marL="0" indent="0">
              <a:buNone/>
              <a:defRPr/>
            </a:pPr>
            <a:r>
              <a:rPr lang="fr-FR" sz="2000" b="1" dirty="0">
                <a:latin typeface="Courier New" panose="02070309020205020404" pitchFamily="49" charset="0"/>
                <a:cs typeface="Courier New" panose="02070309020205020404" pitchFamily="49" charset="0"/>
              </a:rPr>
              <a:t>		&lt;li&gt;Tomate&lt;/li&gt;</a:t>
            </a:r>
          </a:p>
          <a:p>
            <a:pPr marL="0" indent="0">
              <a:buNone/>
              <a:defRPr/>
            </a:pPr>
            <a:r>
              <a:rPr lang="fr-FR" sz="2000" b="1" dirty="0">
                <a:latin typeface="Courier New" panose="02070309020205020404" pitchFamily="49" charset="0"/>
                <a:cs typeface="Courier New" panose="02070309020205020404" pitchFamily="49" charset="0"/>
              </a:rPr>
              <a:t>		&lt;li&gt;Oignons&lt;/li&gt;</a:t>
            </a:r>
          </a:p>
          <a:p>
            <a:pPr marL="0" indent="0">
              <a:buNone/>
              <a:defRPr/>
            </a:pPr>
            <a:r>
              <a:rPr lang="fr-FR" sz="2000" b="1" dirty="0">
                <a:latin typeface="Courier New" panose="02070309020205020404" pitchFamily="49" charset="0"/>
                <a:cs typeface="Courier New" panose="02070309020205020404" pitchFamily="49" charset="0"/>
              </a:rPr>
              <a:t>		&lt;li&gt;Choucroute&lt;/li&gt;</a:t>
            </a:r>
          </a:p>
          <a:p>
            <a:pPr marL="0" indent="0">
              <a:buNone/>
              <a:defRPr/>
            </a:pPr>
            <a:r>
              <a:rPr lang="fr-FR" sz="2000" b="1" dirty="0">
                <a:latin typeface="Courier New" panose="02070309020205020404" pitchFamily="49" charset="0"/>
                <a:cs typeface="Courier New" panose="02070309020205020404" pitchFamily="49" charset="0"/>
              </a:rPr>
              <a:t>		&lt;li&gt;Picon bière&lt;/li&gt;</a:t>
            </a:r>
          </a:p>
          <a:p>
            <a:pPr marL="0" indent="0">
              <a:buNone/>
              <a:defRPr/>
            </a:pPr>
            <a:r>
              <a:rPr lang="fr-FR" sz="2000" b="1" dirty="0">
                <a:latin typeface="Courier New" panose="02070309020205020404" pitchFamily="49" charset="0"/>
                <a:cs typeface="Courier New" panose="02070309020205020404" pitchFamily="49" charset="0"/>
              </a:rPr>
              <a:t>	&lt;/</a:t>
            </a:r>
            <a:r>
              <a:rPr lang="fr-FR" sz="2000" b="1" dirty="0" err="1">
                <a:latin typeface="Courier New" panose="02070309020205020404" pitchFamily="49" charset="0"/>
                <a:cs typeface="Courier New" panose="02070309020205020404" pitchFamily="49" charset="0"/>
              </a:rPr>
              <a:t>ul</a:t>
            </a:r>
            <a:r>
              <a:rPr lang="fr-FR" sz="2000" b="1" dirty="0">
                <a:latin typeface="Courier New" panose="02070309020205020404" pitchFamily="49" charset="0"/>
                <a:cs typeface="Courier New" panose="02070309020205020404" pitchFamily="49" charset="0"/>
              </a:rPr>
              <a:t>&gt;</a:t>
            </a:r>
          </a:p>
          <a:p>
            <a:pPr marL="0" indent="0">
              <a:buNone/>
              <a:defRPr/>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section&gt;</a:t>
            </a: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 pseudo-élément </a:t>
            </a:r>
            <a:r>
              <a:rPr lang="fr-FR" sz="3200" dirty="0"/>
              <a:t>CSS </a:t>
            </a:r>
            <a:r>
              <a:rPr lang="fr-FR" sz="3200" b="1" dirty="0" smtClean="0">
                <a:solidFill>
                  <a:schemeClr val="accent2">
                    <a:lumMod val="75000"/>
                  </a:schemeClr>
                </a:solidFill>
              </a:rPr>
              <a:t>'::</a:t>
            </a:r>
            <a:r>
              <a:rPr lang="fr-FR" sz="3200" b="1" dirty="0" err="1" smtClean="0">
                <a:solidFill>
                  <a:schemeClr val="accent2">
                    <a:lumMod val="75000"/>
                  </a:schemeClr>
                </a:solidFill>
              </a:rPr>
              <a:t>after</a:t>
            </a:r>
            <a:r>
              <a:rPr lang="fr-FR" sz="3200" b="1" dirty="0" smtClean="0">
                <a:solidFill>
                  <a:schemeClr val="accent2">
                    <a:lumMod val="75000"/>
                  </a:schemeClr>
                </a:solidFill>
              </a:rPr>
              <a:t>'</a:t>
            </a:r>
            <a:endParaRPr lang="fr-FR" sz="3200" b="1" dirty="0">
              <a:solidFill>
                <a:schemeClr val="accent2">
                  <a:lumMod val="75000"/>
                </a:schemeClr>
              </a:solidFill>
            </a:endParaRPr>
          </a:p>
        </p:txBody>
      </p:sp>
      <p:pic>
        <p:nvPicPr>
          <p:cNvPr id="3" name="Image 2"/>
          <p:cNvPicPr>
            <a:picLocks noChangeAspect="1"/>
          </p:cNvPicPr>
          <p:nvPr/>
        </p:nvPicPr>
        <p:blipFill>
          <a:blip r:embed="rId2"/>
          <a:stretch>
            <a:fillRect/>
          </a:stretch>
        </p:blipFill>
        <p:spPr>
          <a:xfrm>
            <a:off x="5508104" y="3937620"/>
            <a:ext cx="2867025" cy="2133600"/>
          </a:xfrm>
          <a:prstGeom prst="rect">
            <a:avLst/>
          </a:prstGeom>
        </p:spPr>
      </p:pic>
    </p:spTree>
    <p:extLst>
      <p:ext uri="{BB962C8B-B14F-4D97-AF65-F5344CB8AC3E}">
        <p14:creationId xmlns:p14="http://schemas.microsoft.com/office/powerpoint/2010/main" val="1184460221"/>
      </p:ext>
    </p:extLst>
  </p:cSld>
  <p:clrMapOvr>
    <a:masterClrMapping/>
  </p:clrMapOvr>
  <p:transition spd="slow">
    <p:wipe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Introduction</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86464" cy="4247317"/>
          </a:xfrm>
          <a:prstGeom prst="rect">
            <a:avLst/>
          </a:prstGeom>
          <a:noFill/>
        </p:spPr>
        <p:txBody>
          <a:bodyPr wrap="square" rtlCol="0">
            <a:spAutoFit/>
          </a:bodyPr>
          <a:lstStyle/>
          <a:p>
            <a:r>
              <a:rPr lang="fr-FR" dirty="0" smtClean="0"/>
              <a:t>CSS version 2 définit 4 modes pour la disposition des informations à l'écran :</a:t>
            </a:r>
          </a:p>
          <a:p>
            <a:pPr marL="285750" indent="-285750">
              <a:buFont typeface="Arial" panose="020B0604020202020204" pitchFamily="34" charset="0"/>
              <a:buChar char="•"/>
            </a:pPr>
            <a:r>
              <a:rPr lang="fr-FR" dirty="0" smtClean="0"/>
              <a:t>mode </a:t>
            </a:r>
            <a:r>
              <a:rPr lang="fr-FR" b="1" dirty="0" smtClean="0">
                <a:solidFill>
                  <a:schemeClr val="tx2">
                    <a:lumMod val="75000"/>
                  </a:schemeClr>
                </a:solidFill>
              </a:rPr>
              <a:t>block </a:t>
            </a:r>
            <a:r>
              <a:rPr lang="fr-FR" dirty="0"/>
              <a:t>	 conçu pour </a:t>
            </a:r>
            <a:r>
              <a:rPr lang="fr-FR" dirty="0" smtClean="0"/>
              <a:t>la disposition des documents (div, ...)</a:t>
            </a:r>
          </a:p>
          <a:p>
            <a:pPr marL="285750" indent="-285750">
              <a:buFont typeface="Arial" panose="020B0604020202020204" pitchFamily="34" charset="0"/>
              <a:buChar char="•"/>
            </a:pPr>
            <a:r>
              <a:rPr lang="fr-FR" dirty="0" smtClean="0"/>
              <a:t>mode </a:t>
            </a:r>
            <a:r>
              <a:rPr lang="fr-FR" b="1" dirty="0" err="1">
                <a:solidFill>
                  <a:schemeClr val="tx2">
                    <a:lumMod val="75000"/>
                  </a:schemeClr>
                </a:solidFill>
              </a:rPr>
              <a:t>inline</a:t>
            </a:r>
            <a:r>
              <a:rPr lang="fr-FR" dirty="0" smtClean="0"/>
              <a:t> 	</a:t>
            </a:r>
            <a:r>
              <a:rPr lang="fr-FR" dirty="0"/>
              <a:t> conçu pour</a:t>
            </a:r>
            <a:r>
              <a:rPr lang="fr-FR" dirty="0" smtClean="0"/>
              <a:t> la disposition des textes (p, li, ...)</a:t>
            </a:r>
          </a:p>
          <a:p>
            <a:pPr marL="285750" indent="-285750">
              <a:buFont typeface="Arial" panose="020B0604020202020204" pitchFamily="34" charset="0"/>
              <a:buChar char="•"/>
            </a:pPr>
            <a:r>
              <a:rPr lang="fr-FR" dirty="0" smtClean="0"/>
              <a:t>mode </a:t>
            </a:r>
            <a:r>
              <a:rPr lang="fr-FR" b="1" dirty="0">
                <a:solidFill>
                  <a:schemeClr val="tx2">
                    <a:lumMod val="75000"/>
                  </a:schemeClr>
                </a:solidFill>
              </a:rPr>
              <a:t>table</a:t>
            </a:r>
            <a:r>
              <a:rPr lang="fr-FR" dirty="0"/>
              <a:t>	 conçu pour </a:t>
            </a:r>
            <a:r>
              <a:rPr lang="fr-FR" dirty="0" smtClean="0"/>
              <a:t>la disposition des données en 2D sous forme de 		tableaux</a:t>
            </a:r>
            <a:endParaRPr lang="fr-FR" dirty="0"/>
          </a:p>
          <a:p>
            <a:pPr marL="285750" indent="-285750">
              <a:buFont typeface="Arial" panose="020B0604020202020204" pitchFamily="34" charset="0"/>
              <a:buChar char="•"/>
            </a:pPr>
            <a:r>
              <a:rPr lang="fr-FR" dirty="0"/>
              <a:t>mode </a:t>
            </a:r>
            <a:r>
              <a:rPr lang="fr-FR" b="1" dirty="0" smtClean="0">
                <a:solidFill>
                  <a:schemeClr val="tx2">
                    <a:lumMod val="75000"/>
                  </a:schemeClr>
                </a:solidFill>
              </a:rPr>
              <a:t>positionné</a:t>
            </a:r>
            <a:r>
              <a:rPr lang="fr-FR" dirty="0" smtClean="0"/>
              <a:t> conçu </a:t>
            </a:r>
            <a:r>
              <a:rPr lang="fr-FR" dirty="0"/>
              <a:t>pour un positionnement très explicite sans trop tenir </a:t>
            </a:r>
            <a:r>
              <a:rPr lang="fr-FR" dirty="0" smtClean="0"/>
              <a:t>		compte </a:t>
            </a:r>
            <a:r>
              <a:rPr lang="fr-FR" dirty="0"/>
              <a:t>des autres éléments </a:t>
            </a:r>
            <a:r>
              <a:rPr lang="fr-FR" dirty="0" smtClean="0"/>
              <a:t>de la page</a:t>
            </a:r>
          </a:p>
          <a:p>
            <a:pPr marL="285750" indent="-285750">
              <a:buFont typeface="Arial" panose="020B0604020202020204" pitchFamily="34" charset="0"/>
              <a:buChar char="•"/>
            </a:pPr>
            <a:endParaRPr lang="fr-FR" dirty="0"/>
          </a:p>
          <a:p>
            <a:r>
              <a:rPr lang="fr-FR" dirty="0" smtClean="0"/>
              <a:t>Un </a:t>
            </a:r>
            <a:r>
              <a:rPr lang="fr-FR" dirty="0"/>
              <a:t>nouveau mode de mise en page, </a:t>
            </a:r>
            <a:r>
              <a:rPr lang="fr-FR" b="1" dirty="0" err="1" smtClean="0">
                <a:solidFill>
                  <a:schemeClr val="tx2">
                    <a:lumMod val="75000"/>
                  </a:schemeClr>
                </a:solidFill>
              </a:rPr>
              <a:t>flex</a:t>
            </a:r>
            <a:r>
              <a:rPr lang="fr-FR" dirty="0" smtClean="0"/>
              <a:t>, a été conçu </a:t>
            </a:r>
            <a:r>
              <a:rPr lang="fr-FR" dirty="0"/>
              <a:t>pour </a:t>
            </a:r>
            <a:r>
              <a:rPr lang="fr-FR" dirty="0" smtClean="0"/>
              <a:t>l'affichage d'applications et de </a:t>
            </a:r>
            <a:r>
              <a:rPr lang="fr-FR" dirty="0"/>
              <a:t>pages Web plus complexes</a:t>
            </a:r>
            <a:r>
              <a:rPr lang="fr-FR" dirty="0" smtClean="0"/>
              <a:t>.</a:t>
            </a:r>
          </a:p>
          <a:p>
            <a:endParaRPr lang="fr-FR" dirty="0"/>
          </a:p>
          <a:p>
            <a:r>
              <a:rPr lang="fr-FR" dirty="0" smtClean="0"/>
              <a:t>Le mode </a:t>
            </a:r>
            <a:r>
              <a:rPr lang="fr-FR" b="1" dirty="0" err="1">
                <a:solidFill>
                  <a:schemeClr val="tx2">
                    <a:lumMod val="75000"/>
                  </a:schemeClr>
                </a:solidFill>
              </a:rPr>
              <a:t>flex</a:t>
            </a:r>
            <a:r>
              <a:rPr lang="fr-FR" b="1" dirty="0">
                <a:solidFill>
                  <a:schemeClr val="tx2">
                    <a:lumMod val="75000"/>
                  </a:schemeClr>
                </a:solidFill>
              </a:rPr>
              <a:t> </a:t>
            </a:r>
            <a:r>
              <a:rPr lang="fr-FR" dirty="0" smtClean="0"/>
              <a:t>est similaire au mode </a:t>
            </a:r>
            <a:r>
              <a:rPr lang="fr-FR" b="1" dirty="0">
                <a:solidFill>
                  <a:schemeClr val="tx2">
                    <a:lumMod val="75000"/>
                  </a:schemeClr>
                </a:solidFill>
              </a:rPr>
              <a:t>block</a:t>
            </a:r>
            <a:r>
              <a:rPr lang="fr-FR" dirty="0" smtClean="0"/>
              <a:t>. Mais à ce dernier il manque des propriétés d'alignement, d'écoulement et de colonage.</a:t>
            </a:r>
          </a:p>
          <a:p>
            <a:r>
              <a:rPr lang="fr-FR" dirty="0" smtClean="0"/>
              <a:t>Le mode </a:t>
            </a:r>
            <a:r>
              <a:rPr lang="fr-FR" b="1" dirty="0" err="1">
                <a:solidFill>
                  <a:schemeClr val="tx2">
                    <a:lumMod val="75000"/>
                  </a:schemeClr>
                </a:solidFill>
              </a:rPr>
              <a:t>flex</a:t>
            </a:r>
            <a:r>
              <a:rPr lang="fr-FR" dirty="0" smtClean="0"/>
              <a:t> introduit des outils permettant de gérer la distribution de l'espace et les alignements à l'intérieur d'une page Web.</a:t>
            </a:r>
          </a:p>
        </p:txBody>
      </p:sp>
    </p:spTree>
    <p:extLst>
      <p:ext uri="{BB962C8B-B14F-4D97-AF65-F5344CB8AC3E}">
        <p14:creationId xmlns:p14="http://schemas.microsoft.com/office/powerpoint/2010/main" val="366996921"/>
      </p:ext>
    </p:extLst>
  </p:cSld>
  <p:clrMapOvr>
    <a:masterClrMapping/>
  </p:clrMapOvr>
  <p:transition spd="slow">
    <p:wipe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Introduction</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86464" cy="4801314"/>
          </a:xfrm>
          <a:prstGeom prst="rect">
            <a:avLst/>
          </a:prstGeom>
          <a:noFill/>
        </p:spPr>
        <p:txBody>
          <a:bodyPr wrap="square" rtlCol="0">
            <a:spAutoFit/>
          </a:bodyPr>
          <a:lstStyle/>
          <a:p>
            <a:r>
              <a:rPr lang="fr-FR" dirty="0" smtClean="0"/>
              <a:t>Le contenu d'un conteneur </a:t>
            </a:r>
            <a:r>
              <a:rPr lang="fr-FR" b="1" dirty="0" err="1" smtClean="0">
                <a:solidFill>
                  <a:schemeClr val="tx2">
                    <a:lumMod val="75000"/>
                  </a:schemeClr>
                </a:solidFill>
              </a:rPr>
              <a:t>flex</a:t>
            </a:r>
            <a:r>
              <a:rPr lang="fr-FR" dirty="0" smtClean="0"/>
              <a:t> :</a:t>
            </a:r>
          </a:p>
          <a:p>
            <a:pPr marL="285750" indent="-285750">
              <a:buFont typeface="Arial" panose="020B0604020202020204" pitchFamily="34" charset="0"/>
              <a:buChar char="•"/>
            </a:pPr>
            <a:r>
              <a:rPr lang="fr-FR" dirty="0" smtClean="0"/>
              <a:t>peut </a:t>
            </a:r>
            <a:r>
              <a:rPr lang="fr-FR"/>
              <a:t>être </a:t>
            </a:r>
            <a:r>
              <a:rPr lang="fr-FR" smtClean="0"/>
              <a:t>disposé </a:t>
            </a:r>
            <a:r>
              <a:rPr lang="fr-FR" dirty="0"/>
              <a:t>dans n'importe quelle direction d'écoulement (vers la gauche, vers la droite, vers le bas, ou même vers le haut!) </a:t>
            </a:r>
            <a:endParaRPr lang="fr-FR" dirty="0" smtClean="0"/>
          </a:p>
          <a:p>
            <a:pPr marL="285750" indent="-285750">
              <a:buFont typeface="Arial" panose="020B0604020202020204" pitchFamily="34" charset="0"/>
              <a:buChar char="•"/>
            </a:pPr>
            <a:r>
              <a:rPr lang="fr-FR" dirty="0" smtClean="0"/>
              <a:t>peut </a:t>
            </a:r>
            <a:r>
              <a:rPr lang="fr-FR" dirty="0"/>
              <a:t>avoir </a:t>
            </a:r>
            <a:r>
              <a:rPr lang="fr-FR" dirty="0" smtClean="0"/>
              <a:t>son </a:t>
            </a:r>
            <a:r>
              <a:rPr lang="fr-FR" dirty="0"/>
              <a:t>ordre d'affichage inversé ou réarrangé </a:t>
            </a:r>
            <a:r>
              <a:rPr lang="fr-FR" dirty="0" smtClean="0"/>
              <a:t>en fonction du style </a:t>
            </a:r>
            <a:r>
              <a:rPr lang="fr-FR" dirty="0"/>
              <a:t>(c'est à dire, l'ordre visuel peut être indépendante de la source et de </a:t>
            </a:r>
            <a:r>
              <a:rPr lang="fr-FR" dirty="0" smtClean="0"/>
              <a:t>l'ordre naturel)</a:t>
            </a:r>
          </a:p>
          <a:p>
            <a:pPr marL="285750" indent="-285750">
              <a:buFont typeface="Arial" panose="020B0604020202020204" pitchFamily="34" charset="0"/>
              <a:buChar char="•"/>
            </a:pPr>
            <a:r>
              <a:rPr lang="fr-FR" dirty="0" smtClean="0"/>
              <a:t>peut être disposé globalement le long d'un axe principal et chaque ligne le long d'un axe secondaire,</a:t>
            </a:r>
          </a:p>
          <a:p>
            <a:pPr marL="285750" indent="-285750">
              <a:buFont typeface="Arial" panose="020B0604020202020204" pitchFamily="34" charset="0"/>
              <a:buChar char="•"/>
            </a:pPr>
            <a:r>
              <a:rPr lang="fr-FR" dirty="0" smtClean="0"/>
              <a:t>peut ajuster sa taille en fonction de l'espace disponible,</a:t>
            </a:r>
          </a:p>
          <a:p>
            <a:endParaRPr lang="fr-FR" dirty="0"/>
          </a:p>
          <a:p>
            <a:r>
              <a:rPr lang="fr-FR" dirty="0" smtClean="0"/>
              <a:t>Toutefois, les spécifications </a:t>
            </a:r>
            <a:r>
              <a:rPr lang="fr-FR" b="1" dirty="0" err="1" smtClean="0">
                <a:solidFill>
                  <a:schemeClr val="tx2">
                    <a:lumMod val="75000"/>
                  </a:schemeClr>
                </a:solidFill>
              </a:rPr>
              <a:t>flex</a:t>
            </a:r>
            <a:r>
              <a:rPr lang="fr-FR" dirty="0" smtClean="0"/>
              <a:t> ont beaucoup évoluées depuis quelques années. </a:t>
            </a:r>
            <a:r>
              <a:rPr lang="fr-FR" dirty="0"/>
              <a:t>Aujourd'hui, </a:t>
            </a:r>
            <a:r>
              <a:rPr lang="fr-FR" dirty="0" smtClean="0"/>
              <a:t>elles sont au </a:t>
            </a:r>
            <a:r>
              <a:rPr lang="fr-FR" dirty="0"/>
              <a:t>stade de "Candidate Recommandation" et peuvent être </a:t>
            </a:r>
            <a:r>
              <a:rPr lang="fr-FR" dirty="0" smtClean="0"/>
              <a:t>considérées </a:t>
            </a:r>
            <a:r>
              <a:rPr lang="fr-FR" dirty="0"/>
              <a:t>comme stables</a:t>
            </a:r>
            <a:r>
              <a:rPr lang="fr-FR" dirty="0" smtClean="0"/>
              <a:t>.</a:t>
            </a:r>
          </a:p>
          <a:p>
            <a:r>
              <a:rPr lang="fr-FR" dirty="0" smtClean="0"/>
              <a:t>L'implémentation des spécifications </a:t>
            </a:r>
            <a:r>
              <a:rPr lang="fr-FR" b="1" dirty="0" err="1" smtClean="0">
                <a:solidFill>
                  <a:schemeClr val="tx2">
                    <a:lumMod val="75000"/>
                  </a:schemeClr>
                </a:solidFill>
              </a:rPr>
              <a:t>flex</a:t>
            </a:r>
            <a:r>
              <a:rPr lang="fr-FR" dirty="0" smtClean="0"/>
              <a:t> sur les navigateurs est correcte, que ce soit sur PC, sur IOS ou sur </a:t>
            </a:r>
            <a:r>
              <a:rPr lang="fr-FR" dirty="0" err="1" smtClean="0"/>
              <a:t>Androïd</a:t>
            </a:r>
            <a:r>
              <a:rPr lang="fr-FR" dirty="0" smtClean="0"/>
              <a:t>.</a:t>
            </a:r>
          </a:p>
          <a:p>
            <a:r>
              <a:rPr lang="fr-FR" dirty="0" smtClean="0"/>
              <a:t>Mais comme les spécifications ont beaucoup changé, celles-ci sont reconnues de façon standard ou avec les préfixes et noms de spécification particuliers à chaque navigateur.</a:t>
            </a:r>
          </a:p>
        </p:txBody>
      </p:sp>
    </p:spTree>
    <p:extLst>
      <p:ext uri="{BB962C8B-B14F-4D97-AF65-F5344CB8AC3E}">
        <p14:creationId xmlns:p14="http://schemas.microsoft.com/office/powerpoint/2010/main" val="777138597"/>
      </p:ext>
    </p:extLst>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Premiers pas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86464" cy="5355312"/>
          </a:xfrm>
          <a:prstGeom prst="rect">
            <a:avLst/>
          </a:prstGeom>
          <a:noFill/>
        </p:spPr>
        <p:txBody>
          <a:bodyPr wrap="square" rtlCol="0">
            <a:spAutoFit/>
          </a:bodyPr>
          <a:lstStyle/>
          <a:p>
            <a:r>
              <a:rPr lang="fr-FR" dirty="0" smtClean="0"/>
              <a:t>Le principe de la spécification </a:t>
            </a:r>
            <a:r>
              <a:rPr lang="fr-FR" dirty="0" err="1" smtClean="0"/>
              <a:t>Flexbox</a:t>
            </a:r>
            <a:r>
              <a:rPr lang="fr-FR" dirty="0" smtClean="0"/>
              <a:t> est le suivant :</a:t>
            </a:r>
          </a:p>
          <a:p>
            <a:r>
              <a:rPr lang="fr-FR" dirty="0" smtClean="0"/>
              <a:t>Définir le conteneur comme étant une "boîte flexible" (</a:t>
            </a:r>
            <a:r>
              <a:rPr lang="fr-FR" dirty="0" err="1" smtClean="0"/>
              <a:t>flexbox</a:t>
            </a:r>
            <a:r>
              <a:rPr lang="fr-FR" dirty="0" smtClean="0"/>
              <a:t>) à l'aide de la propriété "display".</a:t>
            </a:r>
          </a:p>
          <a:p>
            <a:r>
              <a:rPr lang="fr-FR" dirty="0" smtClean="0"/>
              <a:t>Les autres propriétés vont affecter les éléments enfants du conteneur.</a:t>
            </a:r>
          </a:p>
          <a:p>
            <a:endParaRPr lang="fr-FR" dirty="0"/>
          </a:p>
          <a:p>
            <a:r>
              <a:rPr lang="fr-FR" dirty="0" smtClean="0"/>
              <a:t>exemple :</a:t>
            </a:r>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smtClean="0"/>
          </a:p>
          <a:p>
            <a:endParaRPr lang="fr-FR" dirty="0" smtClean="0"/>
          </a:p>
        </p:txBody>
      </p:sp>
      <p:pic>
        <p:nvPicPr>
          <p:cNvPr id="6" name="Image 5"/>
          <p:cNvPicPr>
            <a:picLocks noChangeAspect="1"/>
          </p:cNvPicPr>
          <p:nvPr/>
        </p:nvPicPr>
        <p:blipFill>
          <a:blip r:embed="rId2"/>
          <a:stretch>
            <a:fillRect/>
          </a:stretch>
        </p:blipFill>
        <p:spPr>
          <a:xfrm>
            <a:off x="980956" y="3212976"/>
            <a:ext cx="6972300" cy="3067050"/>
          </a:xfrm>
          <a:prstGeom prst="rect">
            <a:avLst/>
          </a:prstGeom>
        </p:spPr>
      </p:pic>
    </p:spTree>
    <p:extLst>
      <p:ext uri="{BB962C8B-B14F-4D97-AF65-F5344CB8AC3E}">
        <p14:creationId xmlns:p14="http://schemas.microsoft.com/office/powerpoint/2010/main" val="3383719895"/>
      </p:ext>
    </p:extLst>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652120" y="269632"/>
            <a:ext cx="3187080" cy="495072"/>
          </a:xfrm>
        </p:spPr>
        <p:txBody>
          <a:bodyPr>
            <a:normAutofit fontScale="90000"/>
          </a:bodyPr>
          <a:lstStyle/>
          <a:p>
            <a:r>
              <a:rPr lang="fr-FR" sz="4000" b="1" i="1" dirty="0"/>
              <a:t>Premiers </a:t>
            </a:r>
            <a:r>
              <a:rPr lang="fr-FR" sz="4000" b="1" i="1" dirty="0" smtClean="0"/>
              <a:t>pas</a:t>
            </a:r>
            <a:endParaRPr lang="fr-FR" sz="3100" b="1" dirty="0">
              <a:solidFill>
                <a:schemeClr val="accent2">
                  <a:lumMod val="75000"/>
                </a:schemeClr>
              </a:solidFill>
            </a:endParaRPr>
          </a:p>
        </p:txBody>
      </p:sp>
      <p:sp>
        <p:nvSpPr>
          <p:cNvPr id="3" name="ZoneTexte 2"/>
          <p:cNvSpPr txBox="1"/>
          <p:nvPr/>
        </p:nvSpPr>
        <p:spPr>
          <a:xfrm>
            <a:off x="611560" y="33454"/>
            <a:ext cx="8064896" cy="6771084"/>
          </a:xfrm>
          <a:prstGeom prst="rect">
            <a:avLst/>
          </a:prstGeom>
          <a:noFill/>
        </p:spPr>
        <p:txBody>
          <a:bodyPr wrap="square" rtlCol="0">
            <a:spAutoFit/>
          </a:bodyPr>
          <a:lstStyle/>
          <a:p>
            <a:r>
              <a:rPr lang="fr-FR" sz="1400" b="1" dirty="0">
                <a:latin typeface="Courier New" panose="02070309020205020404" pitchFamily="49" charset="0"/>
                <a:cs typeface="Courier New" panose="02070309020205020404" pitchFamily="49" charset="0"/>
              </a:rPr>
              <a:t>&lt;!DOCTYPE html&gt;</a:t>
            </a:r>
          </a:p>
          <a:p>
            <a:r>
              <a:rPr lang="fr-FR" sz="1400" b="1" dirty="0">
                <a:latin typeface="Courier New" panose="02070309020205020404" pitchFamily="49" charset="0"/>
                <a:cs typeface="Courier New" panose="02070309020205020404" pitchFamily="49" charset="0"/>
              </a:rPr>
              <a:t>&lt;html </a:t>
            </a:r>
            <a:r>
              <a:rPr lang="fr-FR" sz="1400" b="1" dirty="0" err="1">
                <a:latin typeface="Courier New" panose="02070309020205020404" pitchFamily="49" charset="0"/>
                <a:cs typeface="Courier New" panose="02070309020205020404" pitchFamily="49" charset="0"/>
              </a:rPr>
              <a:t>lang</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fr</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head</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meta</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charset</a:t>
            </a:r>
            <a:r>
              <a:rPr lang="fr-FR" sz="1400" b="1" dirty="0">
                <a:latin typeface="Courier New" panose="02070309020205020404" pitchFamily="49" charset="0"/>
                <a:cs typeface="Courier New" panose="02070309020205020404" pitchFamily="49" charset="0"/>
              </a:rPr>
              <a:t>="UTF-8"&gt;</a:t>
            </a:r>
          </a:p>
          <a:p>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title</a:t>
            </a:r>
            <a:r>
              <a:rPr lang="fr-FR" sz="1400" b="1" dirty="0">
                <a:latin typeface="Courier New" panose="02070309020205020404" pitchFamily="49" charset="0"/>
                <a:cs typeface="Courier New" panose="02070309020205020404" pitchFamily="49" charset="0"/>
              </a:rPr>
              <a:t>&gt;FLEXBOX&lt;/</a:t>
            </a:r>
            <a:r>
              <a:rPr lang="fr-FR" sz="1400" b="1" dirty="0" err="1">
                <a:latin typeface="Courier New" panose="02070309020205020404" pitchFamily="49" charset="0"/>
                <a:cs typeface="Courier New" panose="02070309020205020404" pitchFamily="49" charset="0"/>
              </a:rPr>
              <a:t>title</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&lt;style type="</a:t>
            </a:r>
            <a:r>
              <a:rPr lang="fr-FR" sz="1400" b="1" dirty="0" err="1">
                <a:latin typeface="Courier New" panose="02070309020205020404" pitchFamily="49" charset="0"/>
                <a:cs typeface="Courier New" panose="02070309020205020404" pitchFamily="49" charset="0"/>
              </a:rPr>
              <a:t>text</a:t>
            </a:r>
            <a:r>
              <a:rPr lang="fr-FR" sz="1400" b="1" dirty="0">
                <a:latin typeface="Courier New" panose="02070309020205020404" pitchFamily="49" charset="0"/>
                <a:cs typeface="Courier New" panose="02070309020205020404" pitchFamily="49" charset="0"/>
              </a:rPr>
              <a:t>/</a:t>
            </a:r>
            <a:r>
              <a:rPr lang="fr-FR" sz="1400" b="1" dirty="0" err="1">
                <a:latin typeface="Courier New" panose="02070309020205020404" pitchFamily="49" charset="0"/>
                <a:cs typeface="Courier New" panose="02070309020205020404" pitchFamily="49" charset="0"/>
              </a:rPr>
              <a:t>css</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body {margin:0; padding:10px 40px; background:#</a:t>
            </a:r>
            <a:r>
              <a:rPr lang="fr-FR" sz="1400" b="1" dirty="0" err="1">
                <a:latin typeface="Courier New" panose="02070309020205020404" pitchFamily="49" charset="0"/>
                <a:cs typeface="Courier New" panose="02070309020205020404" pitchFamily="49" charset="0"/>
              </a:rPr>
              <a:t>fff</a:t>
            </a:r>
            <a:r>
              <a:rPr lang="fr-FR" sz="1400" b="1" dirty="0">
                <a:latin typeface="Courier New" panose="02070309020205020404" pitchFamily="49" charset="0"/>
                <a:cs typeface="Courier New" panose="02070309020205020404" pitchFamily="49" charset="0"/>
              </a:rPr>
              <a:t>;</a:t>
            </a:r>
          </a:p>
          <a:p>
            <a:r>
              <a:rPr lang="fr-FR" sz="1400" b="1" dirty="0">
                <a:latin typeface="Courier New" panose="02070309020205020404" pitchFamily="49" charset="0"/>
                <a:cs typeface="Courier New" panose="02070309020205020404" pitchFamily="49" charset="0"/>
              </a:rPr>
              <a:t>	font-size: 1.4em;font-family: </a:t>
            </a:r>
            <a:r>
              <a:rPr lang="fr-FR" sz="1400" b="1" dirty="0" err="1">
                <a:latin typeface="Courier New" panose="02070309020205020404" pitchFamily="49" charset="0"/>
                <a:cs typeface="Courier New" panose="02070309020205020404" pitchFamily="49" charset="0"/>
              </a:rPr>
              <a:t>helvetica</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arial</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serif</a:t>
            </a:r>
            <a:r>
              <a:rPr lang="fr-FR" sz="1400" b="1" dirty="0">
                <a:latin typeface="Courier New" panose="02070309020205020404" pitchFamily="49" charset="0"/>
                <a:cs typeface="Courier New" panose="02070309020205020404" pitchFamily="49" charset="0"/>
              </a:rPr>
              <a:t>;}</a:t>
            </a:r>
          </a:p>
          <a:p>
            <a:r>
              <a:rPr lang="fr-FR" sz="1400" b="1" dirty="0">
                <a:latin typeface="Courier New" panose="02070309020205020404" pitchFamily="49" charset="0"/>
                <a:cs typeface="Courier New" panose="02070309020205020404" pitchFamily="49" charset="0"/>
              </a:rPr>
              <a:t>h1 {</a:t>
            </a:r>
            <a:r>
              <a:rPr lang="fr-FR" sz="1400" b="1" dirty="0" err="1">
                <a:latin typeface="Courier New" panose="02070309020205020404" pitchFamily="49" charset="0"/>
                <a:cs typeface="Courier New" panose="02070309020205020404" pitchFamily="49" charset="0"/>
              </a:rPr>
              <a:t>color</a:t>
            </a:r>
            <a:r>
              <a:rPr lang="fr-FR" sz="1400" b="1" dirty="0">
                <a:latin typeface="Courier New" panose="02070309020205020404" pitchFamily="49" charset="0"/>
                <a:cs typeface="Courier New" panose="02070309020205020404" pitchFamily="49" charset="0"/>
              </a:rPr>
              <a:t>: #345; </a:t>
            </a:r>
            <a:r>
              <a:rPr lang="fr-FR" sz="1400" b="1" dirty="0" err="1">
                <a:latin typeface="Courier New" panose="02070309020205020404" pitchFamily="49" charset="0"/>
                <a:cs typeface="Courier New" panose="02070309020205020404" pitchFamily="49" charset="0"/>
              </a:rPr>
              <a:t>text-shadow</a:t>
            </a:r>
            <a:r>
              <a:rPr lang="fr-FR" sz="1400" b="1" dirty="0">
                <a:latin typeface="Courier New" panose="02070309020205020404" pitchFamily="49" charset="0"/>
                <a:cs typeface="Courier New" panose="02070309020205020404" pitchFamily="49" charset="0"/>
              </a:rPr>
              <a:t>: 1px </a:t>
            </a:r>
            <a:r>
              <a:rPr lang="fr-FR" sz="1400" b="1" dirty="0" err="1">
                <a:latin typeface="Courier New" panose="02070309020205020404" pitchFamily="49" charset="0"/>
                <a:cs typeface="Courier New" panose="02070309020205020404" pitchFamily="49" charset="0"/>
              </a:rPr>
              <a:t>1px</a:t>
            </a:r>
            <a:r>
              <a:rPr lang="fr-FR" sz="1400" b="1" dirty="0">
                <a:latin typeface="Courier New" panose="02070309020205020404" pitchFamily="49" charset="0"/>
                <a:cs typeface="Courier New" panose="02070309020205020404" pitchFamily="49" charset="0"/>
              </a:rPr>
              <a:t> 2px #</a:t>
            </a:r>
            <a:r>
              <a:rPr lang="fr-FR" sz="1400" b="1" dirty="0" err="1">
                <a:latin typeface="Courier New" panose="02070309020205020404" pitchFamily="49" charset="0"/>
                <a:cs typeface="Courier New" panose="02070309020205020404" pitchFamily="49" charset="0"/>
              </a:rPr>
              <a:t>aaa</a:t>
            </a:r>
            <a:r>
              <a:rPr lang="fr-FR" sz="1400" b="1" dirty="0">
                <a:latin typeface="Courier New" panose="02070309020205020404" pitchFamily="49" charset="0"/>
                <a:cs typeface="Courier New" panose="02070309020205020404" pitchFamily="49" charset="0"/>
              </a:rPr>
              <a:t>; font-size:1.8em}</a:t>
            </a:r>
          </a:p>
          <a:p>
            <a:r>
              <a:rPr lang="fr-FR" sz="1400" b="1" dirty="0">
                <a:latin typeface="Courier New" panose="02070309020205020404" pitchFamily="49" charset="0"/>
                <a:cs typeface="Courier New" panose="02070309020205020404" pitchFamily="49" charset="0"/>
              </a:rPr>
              <a:t>h2 {</a:t>
            </a:r>
            <a:r>
              <a:rPr lang="fr-FR" sz="1400" b="1" dirty="0" err="1">
                <a:latin typeface="Courier New" panose="02070309020205020404" pitchFamily="49" charset="0"/>
                <a:cs typeface="Courier New" panose="02070309020205020404" pitchFamily="49" charset="0"/>
              </a:rPr>
              <a:t>color</a:t>
            </a:r>
            <a:r>
              <a:rPr lang="fr-FR" sz="1400" b="1" dirty="0">
                <a:latin typeface="Courier New" panose="02070309020205020404" pitchFamily="49" charset="0"/>
                <a:cs typeface="Courier New" panose="02070309020205020404" pitchFamily="49" charset="0"/>
              </a:rPr>
              <a:t>: #678; </a:t>
            </a:r>
            <a:r>
              <a:rPr lang="fr-FR" sz="1400" b="1" dirty="0" err="1">
                <a:latin typeface="Courier New" panose="02070309020205020404" pitchFamily="49" charset="0"/>
                <a:cs typeface="Courier New" panose="02070309020205020404" pitchFamily="49" charset="0"/>
              </a:rPr>
              <a:t>text-shadow</a:t>
            </a:r>
            <a:r>
              <a:rPr lang="fr-FR" sz="1400" b="1" dirty="0">
                <a:latin typeface="Courier New" panose="02070309020205020404" pitchFamily="49" charset="0"/>
                <a:cs typeface="Courier New" panose="02070309020205020404" pitchFamily="49" charset="0"/>
              </a:rPr>
              <a:t>: 1px </a:t>
            </a:r>
            <a:r>
              <a:rPr lang="fr-FR" sz="1400" b="1" dirty="0" err="1">
                <a:latin typeface="Courier New" panose="02070309020205020404" pitchFamily="49" charset="0"/>
                <a:cs typeface="Courier New" panose="02070309020205020404" pitchFamily="49" charset="0"/>
              </a:rPr>
              <a:t>1px</a:t>
            </a:r>
            <a:r>
              <a:rPr lang="fr-FR" sz="1400" b="1" dirty="0">
                <a:latin typeface="Courier New" panose="02070309020205020404" pitchFamily="49" charset="0"/>
                <a:cs typeface="Courier New" panose="02070309020205020404" pitchFamily="49" charset="0"/>
              </a:rPr>
              <a:t> 2px #</a:t>
            </a:r>
            <a:r>
              <a:rPr lang="fr-FR" sz="1400" b="1" dirty="0" err="1">
                <a:latin typeface="Courier New" panose="02070309020205020404" pitchFamily="49" charset="0"/>
                <a:cs typeface="Courier New" panose="02070309020205020404" pitchFamily="49" charset="0"/>
              </a:rPr>
              <a:t>aaa</a:t>
            </a:r>
            <a:r>
              <a:rPr lang="fr-FR" sz="1400" b="1" dirty="0">
                <a:latin typeface="Courier New" panose="02070309020205020404" pitchFamily="49" charset="0"/>
                <a:cs typeface="Courier New" panose="02070309020205020404" pitchFamily="49" charset="0"/>
              </a:rPr>
              <a:t>; font-size:1.1em}</a:t>
            </a:r>
          </a:p>
          <a:p>
            <a:r>
              <a:rPr lang="fr-FR" sz="1400" b="1" dirty="0">
                <a:latin typeface="Courier New" panose="02070309020205020404" pitchFamily="49" charset="0"/>
                <a:cs typeface="Courier New" panose="02070309020205020404" pitchFamily="49" charset="0"/>
              </a:rPr>
              <a:t>.kiwi {</a:t>
            </a:r>
            <a:r>
              <a:rPr lang="fr-FR" sz="1400" b="1" dirty="0" err="1">
                <a:latin typeface="Courier New" panose="02070309020205020404" pitchFamily="49" charset="0"/>
                <a:cs typeface="Courier New" panose="02070309020205020404" pitchFamily="49" charset="0"/>
              </a:rPr>
              <a:t>width</a:t>
            </a:r>
            <a:r>
              <a:rPr lang="fr-FR" sz="1400" b="1" dirty="0">
                <a:latin typeface="Courier New" panose="02070309020205020404" pitchFamily="49" charset="0"/>
                <a:cs typeface="Courier New" panose="02070309020205020404" pitchFamily="49" charset="0"/>
              </a:rPr>
              <a:t>: 80%;</a:t>
            </a:r>
            <a:r>
              <a:rPr lang="fr-FR" sz="1400" b="1" dirty="0" err="1">
                <a:latin typeface="Courier New" panose="02070309020205020404" pitchFamily="49" charset="0"/>
                <a:cs typeface="Courier New" panose="02070309020205020404" pitchFamily="49" charset="0"/>
              </a:rPr>
              <a:t>outline</a:t>
            </a:r>
            <a:r>
              <a:rPr lang="fr-FR" sz="1400" b="1" dirty="0">
                <a:latin typeface="Courier New" panose="02070309020205020404" pitchFamily="49" charset="0"/>
                <a:cs typeface="Courier New" panose="02070309020205020404" pitchFamily="49" charset="0"/>
              </a:rPr>
              <a:t>: 1px </a:t>
            </a:r>
            <a:r>
              <a:rPr lang="fr-FR" sz="1400" b="1" dirty="0" err="1">
                <a:latin typeface="Courier New" panose="02070309020205020404" pitchFamily="49" charset="0"/>
                <a:cs typeface="Courier New" panose="02070309020205020404" pitchFamily="49" charset="0"/>
              </a:rPr>
              <a:t>solid</a:t>
            </a:r>
            <a:r>
              <a:rPr lang="fr-FR" sz="1400" b="1" dirty="0">
                <a:latin typeface="Courier New" panose="02070309020205020404" pitchFamily="49" charset="0"/>
                <a:cs typeface="Courier New" panose="02070309020205020404" pitchFamily="49" charset="0"/>
              </a:rPr>
              <a:t> #333;</a:t>
            </a:r>
          </a:p>
          <a:p>
            <a:r>
              <a:rPr lang="fr-FR" sz="1400" b="1" dirty="0">
                <a:latin typeface="Courier New" panose="02070309020205020404" pitchFamily="49" charset="0"/>
                <a:cs typeface="Courier New" panose="02070309020205020404" pitchFamily="49" charset="0"/>
              </a:rPr>
              <a:t>	background: #</a:t>
            </a:r>
            <a:r>
              <a:rPr lang="fr-FR" sz="1400" b="1" dirty="0" err="1">
                <a:latin typeface="Courier New" panose="02070309020205020404" pitchFamily="49" charset="0"/>
                <a:cs typeface="Courier New" panose="02070309020205020404" pitchFamily="49" charset="0"/>
              </a:rPr>
              <a:t>eee;margin</a:t>
            </a:r>
            <a:r>
              <a:rPr lang="fr-FR" sz="1400" b="1" dirty="0">
                <a:latin typeface="Courier New" panose="02070309020205020404" pitchFamily="49" charset="0"/>
                <a:cs typeface="Courier New" panose="02070309020205020404" pitchFamily="49" charset="0"/>
              </a:rPr>
              <a:t>: 0; </a:t>
            </a:r>
            <a:r>
              <a:rPr lang="fr-FR" sz="1400" b="1" dirty="0" err="1">
                <a:latin typeface="Courier New" panose="02070309020205020404" pitchFamily="49" charset="0"/>
                <a:cs typeface="Courier New" panose="02070309020205020404" pitchFamily="49" charset="0"/>
              </a:rPr>
              <a:t>padding</a:t>
            </a:r>
            <a:r>
              <a:rPr lang="fr-FR" sz="1400" b="1" dirty="0">
                <a:latin typeface="Courier New" panose="02070309020205020404" pitchFamily="49" charset="0"/>
                <a:cs typeface="Courier New" panose="02070309020205020404" pitchFamily="49" charset="0"/>
              </a:rPr>
              <a:t>: 0;</a:t>
            </a:r>
          </a:p>
          <a:p>
            <a:r>
              <a:rPr lang="fr-FR" sz="1400" b="1" dirty="0">
                <a:latin typeface="Courier New" panose="02070309020205020404" pitchFamily="49" charset="0"/>
                <a:cs typeface="Courier New" panose="02070309020205020404" pitchFamily="49" charset="0"/>
              </a:rPr>
              <a:t>}</a:t>
            </a:r>
          </a:p>
          <a:p>
            <a:r>
              <a:rPr lang="fr-FR" sz="1400" b="1" dirty="0">
                <a:latin typeface="Courier New" panose="02070309020205020404" pitchFamily="49" charset="0"/>
                <a:cs typeface="Courier New" panose="02070309020205020404" pitchFamily="49" charset="0"/>
              </a:rPr>
              <a:t>li {</a:t>
            </a:r>
            <a:r>
              <a:rPr lang="fr-FR" sz="1400" b="1" dirty="0" err="1">
                <a:latin typeface="Courier New" panose="02070309020205020404" pitchFamily="49" charset="0"/>
                <a:cs typeface="Courier New" panose="02070309020205020404" pitchFamily="49" charset="0"/>
              </a:rPr>
              <a:t>color</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fff</a:t>
            </a:r>
            <a:r>
              <a:rPr lang="fr-FR" sz="1400" b="1" dirty="0">
                <a:latin typeface="Courier New" panose="02070309020205020404" pitchFamily="49" charset="0"/>
                <a:cs typeface="Courier New" panose="02070309020205020404" pitchFamily="49" charset="0"/>
              </a:rPr>
              <a:t>; </a:t>
            </a:r>
            <a:r>
              <a:rPr lang="fr-FR" sz="1400" b="1" dirty="0" err="1">
                <a:latin typeface="Courier New" panose="02070309020205020404" pitchFamily="49" charset="0"/>
                <a:cs typeface="Courier New" panose="02070309020205020404" pitchFamily="49" charset="0"/>
              </a:rPr>
              <a:t>padding</a:t>
            </a:r>
            <a:r>
              <a:rPr lang="fr-FR" sz="1400" b="1" dirty="0">
                <a:latin typeface="Courier New" panose="02070309020205020404" pitchFamily="49" charset="0"/>
                <a:cs typeface="Courier New" panose="02070309020205020404" pitchFamily="49" charset="0"/>
              </a:rPr>
              <a:t>: 10px; </a:t>
            </a:r>
            <a:r>
              <a:rPr lang="fr-FR" sz="1400" b="1" dirty="0" err="1">
                <a:latin typeface="Courier New" panose="02070309020205020404" pitchFamily="49" charset="0"/>
                <a:cs typeface="Courier New" panose="02070309020205020404" pitchFamily="49" charset="0"/>
              </a:rPr>
              <a:t>list</a:t>
            </a:r>
            <a:r>
              <a:rPr lang="fr-FR" sz="1400" b="1" dirty="0">
                <a:latin typeface="Courier New" panose="02070309020205020404" pitchFamily="49" charset="0"/>
                <a:cs typeface="Courier New" panose="02070309020205020404" pitchFamily="49" charset="0"/>
              </a:rPr>
              <a:t>-style: none; background: </a:t>
            </a:r>
            <a:r>
              <a:rPr lang="fr-FR" sz="1400" b="1" dirty="0" err="1">
                <a:latin typeface="Courier New" panose="02070309020205020404" pitchFamily="49" charset="0"/>
                <a:cs typeface="Courier New" panose="02070309020205020404" pitchFamily="49" charset="0"/>
              </a:rPr>
              <a:t>tomato</a:t>
            </a:r>
            <a:r>
              <a:rPr lang="fr-FR" sz="1400" b="1" dirty="0">
                <a:latin typeface="Courier New" panose="02070309020205020404" pitchFamily="49" charset="0"/>
                <a:cs typeface="Courier New" panose="02070309020205020404" pitchFamily="49" charset="0"/>
              </a:rPr>
              <a:t>}</a:t>
            </a:r>
          </a:p>
          <a:p>
            <a:r>
              <a:rPr lang="fr-FR" sz="1400" b="1" dirty="0" err="1">
                <a:latin typeface="Courier New" panose="02070309020205020404" pitchFamily="49" charset="0"/>
                <a:cs typeface="Courier New" panose="02070309020205020404" pitchFamily="49" charset="0"/>
              </a:rPr>
              <a:t>li:nth-child</a:t>
            </a:r>
            <a:r>
              <a:rPr lang="fr-FR" sz="1400" b="1" dirty="0">
                <a:latin typeface="Courier New" panose="02070309020205020404" pitchFamily="49" charset="0"/>
                <a:cs typeface="Courier New" panose="02070309020205020404" pitchFamily="49" charset="0"/>
              </a:rPr>
              <a:t>(2) {background: orange}</a:t>
            </a:r>
          </a:p>
          <a:p>
            <a:r>
              <a:rPr lang="fr-FR" sz="1400" b="1" dirty="0" err="1">
                <a:latin typeface="Courier New" panose="02070309020205020404" pitchFamily="49" charset="0"/>
                <a:cs typeface="Courier New" panose="02070309020205020404" pitchFamily="49" charset="0"/>
              </a:rPr>
              <a:t>li:nth-child</a:t>
            </a:r>
            <a:r>
              <a:rPr lang="fr-FR" sz="1400" b="1" dirty="0">
                <a:latin typeface="Courier New" panose="02070309020205020404" pitchFamily="49" charset="0"/>
                <a:cs typeface="Courier New" panose="02070309020205020404" pitchFamily="49" charset="0"/>
              </a:rPr>
              <a:t>(3) {background: #800000}</a:t>
            </a:r>
          </a:p>
          <a:p>
            <a:r>
              <a:rPr lang="fr-FR" sz="1400" b="1" dirty="0" err="1">
                <a:latin typeface="Courier New" panose="02070309020205020404" pitchFamily="49" charset="0"/>
                <a:cs typeface="Courier New" panose="02070309020205020404" pitchFamily="49" charset="0"/>
              </a:rPr>
              <a:t>li:nth-child</a:t>
            </a:r>
            <a:r>
              <a:rPr lang="fr-FR" sz="1400" b="1" dirty="0">
                <a:latin typeface="Courier New" panose="02070309020205020404" pitchFamily="49" charset="0"/>
                <a:cs typeface="Courier New" panose="02070309020205020404" pitchFamily="49" charset="0"/>
              </a:rPr>
              <a:t>(4) {background: #FF3399}</a:t>
            </a:r>
          </a:p>
          <a:p>
            <a:r>
              <a:rPr lang="fr-FR" sz="1400" b="1" dirty="0" err="1">
                <a:latin typeface="Courier New" panose="02070309020205020404" pitchFamily="49" charset="0"/>
                <a:cs typeface="Courier New" panose="02070309020205020404" pitchFamily="49" charset="0"/>
              </a:rPr>
              <a:t>li:nth-child</a:t>
            </a:r>
            <a:r>
              <a:rPr lang="fr-FR" sz="1400" b="1" dirty="0">
                <a:latin typeface="Courier New" panose="02070309020205020404" pitchFamily="49" charset="0"/>
                <a:cs typeface="Courier New" panose="02070309020205020404" pitchFamily="49" charset="0"/>
              </a:rPr>
              <a:t>(5) {background: #3399FF}</a:t>
            </a:r>
          </a:p>
          <a:p>
            <a:r>
              <a:rPr lang="fr-FR" sz="1400" b="1" dirty="0">
                <a:latin typeface="Courier New" panose="02070309020205020404" pitchFamily="49" charset="0"/>
                <a:cs typeface="Courier New" panose="02070309020205020404" pitchFamily="49" charset="0"/>
              </a:rPr>
              <a:t>&lt;/style&gt;</a:t>
            </a:r>
          </a:p>
          <a:p>
            <a:r>
              <a:rPr lang="fr-FR" sz="1400" b="1" dirty="0">
                <a:latin typeface="Courier New" panose="02070309020205020404" pitchFamily="49" charset="0"/>
                <a:cs typeface="Courier New" panose="02070309020205020404" pitchFamily="49" charset="0"/>
              </a:rPr>
              <a:t>&lt;/</a:t>
            </a:r>
            <a:r>
              <a:rPr lang="fr-FR" sz="1400" b="1" dirty="0" err="1">
                <a:latin typeface="Courier New" panose="02070309020205020404" pitchFamily="49" charset="0"/>
                <a:cs typeface="Courier New" panose="02070309020205020404" pitchFamily="49" charset="0"/>
              </a:rPr>
              <a:t>head</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&lt;body&gt;</a:t>
            </a:r>
          </a:p>
          <a:p>
            <a:r>
              <a:rPr lang="fr-FR" sz="1400" b="1" dirty="0">
                <a:latin typeface="Courier New" panose="02070309020205020404" pitchFamily="49" charset="0"/>
                <a:cs typeface="Courier New" panose="02070309020205020404" pitchFamily="49" charset="0"/>
              </a:rPr>
              <a:t>&lt;h1&gt;Modèle brut : exemple300.html&lt;/h1&gt;</a:t>
            </a:r>
          </a:p>
          <a:p>
            <a:r>
              <a:rPr lang="fr-FR" sz="1400" b="1" dirty="0">
                <a:latin typeface="Courier New" panose="02070309020205020404" pitchFamily="49" charset="0"/>
                <a:cs typeface="Courier New" panose="02070309020205020404" pitchFamily="49" charset="0"/>
              </a:rPr>
              <a:t>	&lt;</a:t>
            </a:r>
            <a:r>
              <a:rPr lang="fr-FR" sz="1400" b="1" dirty="0" err="1">
                <a:latin typeface="Courier New" panose="02070309020205020404" pitchFamily="49" charset="0"/>
                <a:cs typeface="Courier New" panose="02070309020205020404" pitchFamily="49" charset="0"/>
              </a:rPr>
              <a:t>ul</a:t>
            </a:r>
            <a:r>
              <a:rPr lang="fr-FR" sz="1400" b="1" dirty="0">
                <a:latin typeface="Courier New" panose="02070309020205020404" pitchFamily="49" charset="0"/>
                <a:cs typeface="Courier New" panose="02070309020205020404" pitchFamily="49" charset="0"/>
              </a:rPr>
              <a:t> class="kiwi"&gt;</a:t>
            </a:r>
          </a:p>
          <a:p>
            <a:r>
              <a:rPr lang="fr-FR" sz="1400" b="1" dirty="0">
                <a:latin typeface="Courier New" panose="02070309020205020404" pitchFamily="49" charset="0"/>
                <a:cs typeface="Courier New" panose="02070309020205020404" pitchFamily="49" charset="0"/>
              </a:rPr>
              <a:t>		&lt;li&gt;Salade&lt;/li&gt;</a:t>
            </a:r>
          </a:p>
          <a:p>
            <a:r>
              <a:rPr lang="fr-FR" sz="1400" b="1" dirty="0">
                <a:latin typeface="Courier New" panose="02070309020205020404" pitchFamily="49" charset="0"/>
                <a:cs typeface="Courier New" panose="02070309020205020404" pitchFamily="49" charset="0"/>
              </a:rPr>
              <a:t>		&lt;li&gt;Tomate&lt;/li&gt;</a:t>
            </a:r>
          </a:p>
          <a:p>
            <a:r>
              <a:rPr lang="fr-FR" sz="1400" b="1" dirty="0">
                <a:latin typeface="Courier New" panose="02070309020205020404" pitchFamily="49" charset="0"/>
                <a:cs typeface="Courier New" panose="02070309020205020404" pitchFamily="49" charset="0"/>
              </a:rPr>
              <a:t>		&lt;li&gt;Oignons&lt;/li&gt;</a:t>
            </a:r>
          </a:p>
          <a:p>
            <a:r>
              <a:rPr lang="fr-FR" sz="1400" b="1" dirty="0">
                <a:latin typeface="Courier New" panose="02070309020205020404" pitchFamily="49" charset="0"/>
                <a:cs typeface="Courier New" panose="02070309020205020404" pitchFamily="49" charset="0"/>
              </a:rPr>
              <a:t>		&lt;li&gt;Choucroute&lt;/li&gt;</a:t>
            </a:r>
          </a:p>
          <a:p>
            <a:r>
              <a:rPr lang="fr-FR" sz="1400" b="1" dirty="0">
                <a:latin typeface="Courier New" panose="02070309020205020404" pitchFamily="49" charset="0"/>
                <a:cs typeface="Courier New" panose="02070309020205020404" pitchFamily="49" charset="0"/>
              </a:rPr>
              <a:t>		&lt;li&gt;Picon bière&lt;/li&gt;</a:t>
            </a:r>
          </a:p>
          <a:p>
            <a:r>
              <a:rPr lang="fr-FR" sz="1400" b="1" dirty="0">
                <a:latin typeface="Courier New" panose="02070309020205020404" pitchFamily="49" charset="0"/>
                <a:cs typeface="Courier New" panose="02070309020205020404" pitchFamily="49" charset="0"/>
              </a:rPr>
              <a:t>	&lt;/</a:t>
            </a:r>
            <a:r>
              <a:rPr lang="fr-FR" sz="1400" b="1" dirty="0" err="1">
                <a:latin typeface="Courier New" panose="02070309020205020404" pitchFamily="49" charset="0"/>
                <a:cs typeface="Courier New" panose="02070309020205020404" pitchFamily="49" charset="0"/>
              </a:rPr>
              <a:t>ul</a:t>
            </a:r>
            <a:r>
              <a:rPr lang="fr-FR" sz="1400" b="1" dirty="0">
                <a:latin typeface="Courier New" panose="02070309020205020404" pitchFamily="49" charset="0"/>
                <a:cs typeface="Courier New" panose="02070309020205020404" pitchFamily="49" charset="0"/>
              </a:rPr>
              <a:t>&gt;</a:t>
            </a:r>
          </a:p>
          <a:p>
            <a:r>
              <a:rPr lang="fr-FR" sz="1400" b="1" dirty="0">
                <a:latin typeface="Courier New" panose="02070309020205020404" pitchFamily="49" charset="0"/>
                <a:cs typeface="Courier New" panose="02070309020205020404" pitchFamily="49" charset="0"/>
              </a:rPr>
              <a:t>&lt;/body&gt;</a:t>
            </a:r>
          </a:p>
          <a:p>
            <a:r>
              <a:rPr lang="fr-FR" sz="1400" b="1" dirty="0">
                <a:latin typeface="Courier New" panose="02070309020205020404" pitchFamily="49" charset="0"/>
                <a:cs typeface="Courier New" panose="02070309020205020404" pitchFamily="49" charset="0"/>
              </a:rPr>
              <a:t>&lt;/html</a:t>
            </a:r>
            <a:r>
              <a:rPr lang="fr-FR" sz="1400" b="1" dirty="0" smtClean="0">
                <a:latin typeface="Courier New" panose="02070309020205020404" pitchFamily="49" charset="0"/>
                <a:cs typeface="Courier New" panose="02070309020205020404" pitchFamily="49" charset="0"/>
              </a:rPr>
              <a:t>&gt;</a:t>
            </a:r>
            <a:endParaRPr lang="fr-FR"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2986131"/>
      </p:ext>
    </p:extLst>
  </p:cSld>
  <p:clrMapOvr>
    <a:masterClrMapping/>
  </p:clrMapOvr>
  <p:transition spd="slow">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Premiers pas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86464" cy="7571303"/>
          </a:xfrm>
          <a:prstGeom prst="rect">
            <a:avLst/>
          </a:prstGeom>
          <a:noFill/>
        </p:spPr>
        <p:txBody>
          <a:bodyPr wrap="square" rtlCol="0">
            <a:spAutoFit/>
          </a:bodyPr>
          <a:lstStyle/>
          <a:p>
            <a:r>
              <a:rPr lang="fr-FR" dirty="0" smtClean="0"/>
              <a:t>A la classe </a:t>
            </a:r>
            <a:r>
              <a:rPr lang="fr-FR" b="1" dirty="0" smtClean="0">
                <a:solidFill>
                  <a:schemeClr val="accent2">
                    <a:lumMod val="75000"/>
                  </a:schemeClr>
                </a:solidFill>
              </a:rPr>
              <a:t>kiwi</a:t>
            </a:r>
            <a:r>
              <a:rPr lang="fr-FR" dirty="0" smtClean="0"/>
              <a:t>, ajoutons la propriété </a:t>
            </a:r>
            <a:r>
              <a:rPr lang="fr-FR" b="1" dirty="0" err="1" smtClean="0">
                <a:solidFill>
                  <a:schemeClr val="tx2">
                    <a:lumMod val="75000"/>
                  </a:schemeClr>
                </a:solidFill>
              </a:rPr>
              <a:t>display:flex</a:t>
            </a:r>
            <a:r>
              <a:rPr lang="fr-FR" dirty="0" smtClean="0"/>
              <a:t>;</a:t>
            </a:r>
          </a:p>
          <a:p>
            <a:endParaRPr lang="fr-FR" dirty="0"/>
          </a:p>
          <a:p>
            <a:r>
              <a:rPr lang="fr-FR" dirty="0" smtClean="0"/>
              <a:t>....</a:t>
            </a:r>
          </a:p>
          <a:p>
            <a:r>
              <a:rPr lang="fr-FR" b="1" dirty="0">
                <a:solidFill>
                  <a:schemeClr val="bg1">
                    <a:lumMod val="65000"/>
                  </a:schemeClr>
                </a:solidFill>
                <a:latin typeface="Courier New" panose="02070309020205020404" pitchFamily="49" charset="0"/>
                <a:cs typeface="Courier New" panose="02070309020205020404" pitchFamily="49" charset="0"/>
              </a:rPr>
              <a:t>&lt;style type="</a:t>
            </a:r>
            <a:r>
              <a:rPr lang="fr-FR" b="1" dirty="0" err="1">
                <a:solidFill>
                  <a:schemeClr val="bg1">
                    <a:lumMod val="65000"/>
                  </a:schemeClr>
                </a:solidFill>
                <a:latin typeface="Courier New" panose="02070309020205020404" pitchFamily="49" charset="0"/>
                <a:cs typeface="Courier New" panose="02070309020205020404" pitchFamily="49" charset="0"/>
              </a:rPr>
              <a:t>text</a:t>
            </a:r>
            <a:r>
              <a:rPr lang="fr-FR" b="1" dirty="0">
                <a:solidFill>
                  <a:schemeClr val="bg1">
                    <a:lumMod val="65000"/>
                  </a:schemeClr>
                </a:solidFill>
                <a:latin typeface="Courier New" panose="02070309020205020404" pitchFamily="49" charset="0"/>
                <a:cs typeface="Courier New" panose="02070309020205020404" pitchFamily="49" charset="0"/>
              </a:rPr>
              <a:t>/</a:t>
            </a:r>
            <a:r>
              <a:rPr lang="fr-FR" b="1" dirty="0" err="1">
                <a:solidFill>
                  <a:schemeClr val="bg1">
                    <a:lumMod val="65000"/>
                  </a:schemeClr>
                </a:solidFill>
                <a:latin typeface="Courier New" panose="02070309020205020404" pitchFamily="49" charset="0"/>
                <a:cs typeface="Courier New" panose="02070309020205020404" pitchFamily="49" charset="0"/>
              </a:rPr>
              <a:t>css</a:t>
            </a:r>
            <a:r>
              <a:rPr lang="fr-FR" b="1" dirty="0">
                <a:solidFill>
                  <a:schemeClr val="bg1">
                    <a:lumMod val="65000"/>
                  </a:schemeClr>
                </a:solidFill>
                <a:latin typeface="Courier New" panose="02070309020205020404" pitchFamily="49" charset="0"/>
                <a:cs typeface="Courier New" panose="02070309020205020404" pitchFamily="49" charset="0"/>
              </a:rPr>
              <a:t>"&gt;</a:t>
            </a:r>
          </a:p>
          <a:p>
            <a:r>
              <a:rPr lang="fr-FR" b="1" dirty="0">
                <a:solidFill>
                  <a:schemeClr val="bg1">
                    <a:lumMod val="65000"/>
                  </a:schemeClr>
                </a:solidFill>
                <a:latin typeface="Courier New" panose="02070309020205020404" pitchFamily="49" charset="0"/>
                <a:cs typeface="Courier New" panose="02070309020205020404" pitchFamily="49" charset="0"/>
              </a:rPr>
              <a:t>body {margin:0; padding:10px 40px; background:#</a:t>
            </a:r>
            <a:r>
              <a:rPr lang="fr-FR" b="1" dirty="0" err="1">
                <a:solidFill>
                  <a:schemeClr val="bg1">
                    <a:lumMod val="65000"/>
                  </a:schemeClr>
                </a:solidFill>
                <a:latin typeface="Courier New" panose="02070309020205020404" pitchFamily="49" charset="0"/>
                <a:cs typeface="Courier New" panose="02070309020205020404" pitchFamily="49" charset="0"/>
              </a:rPr>
              <a:t>fff</a:t>
            </a:r>
            <a:r>
              <a:rPr lang="fr-FR" b="1" dirty="0">
                <a:solidFill>
                  <a:schemeClr val="bg1">
                    <a:lumMod val="65000"/>
                  </a:schemeClr>
                </a:solidFill>
                <a:latin typeface="Courier New" panose="02070309020205020404" pitchFamily="49" charset="0"/>
                <a:cs typeface="Courier New" panose="02070309020205020404" pitchFamily="49" charset="0"/>
              </a:rPr>
              <a:t>;</a:t>
            </a:r>
          </a:p>
          <a:p>
            <a:r>
              <a:rPr lang="fr-FR" b="1" dirty="0">
                <a:solidFill>
                  <a:schemeClr val="bg1">
                    <a:lumMod val="65000"/>
                  </a:schemeClr>
                </a:solidFill>
                <a:latin typeface="Courier New" panose="02070309020205020404" pitchFamily="49" charset="0"/>
                <a:cs typeface="Courier New" panose="02070309020205020404" pitchFamily="49" charset="0"/>
              </a:rPr>
              <a:t>	font-size: 1.4em;font-family: </a:t>
            </a:r>
            <a:r>
              <a:rPr lang="fr-FR" b="1" dirty="0" err="1">
                <a:solidFill>
                  <a:schemeClr val="bg1">
                    <a:lumMod val="65000"/>
                  </a:schemeClr>
                </a:solidFill>
                <a:latin typeface="Courier New" panose="02070309020205020404" pitchFamily="49" charset="0"/>
                <a:cs typeface="Courier New" panose="02070309020205020404" pitchFamily="49" charset="0"/>
              </a:rPr>
              <a:t>helvetica</a:t>
            </a:r>
            <a:r>
              <a:rPr lang="fr-FR" b="1" dirty="0">
                <a:solidFill>
                  <a:schemeClr val="bg1">
                    <a:lumMod val="65000"/>
                  </a:schemeClr>
                </a:solidFill>
                <a:latin typeface="Courier New" panose="02070309020205020404" pitchFamily="49" charset="0"/>
                <a:cs typeface="Courier New" panose="02070309020205020404" pitchFamily="49" charset="0"/>
              </a:rPr>
              <a:t>, </a:t>
            </a:r>
            <a:r>
              <a:rPr lang="fr-FR" b="1" dirty="0" err="1">
                <a:solidFill>
                  <a:schemeClr val="bg1">
                    <a:lumMod val="65000"/>
                  </a:schemeClr>
                </a:solidFill>
                <a:latin typeface="Courier New" panose="02070309020205020404" pitchFamily="49" charset="0"/>
                <a:cs typeface="Courier New" panose="02070309020205020404" pitchFamily="49" charset="0"/>
              </a:rPr>
              <a:t>arial</a:t>
            </a:r>
            <a:r>
              <a:rPr lang="fr-FR" b="1" dirty="0">
                <a:solidFill>
                  <a:schemeClr val="bg1">
                    <a:lumMod val="65000"/>
                  </a:schemeClr>
                </a:solidFill>
                <a:latin typeface="Courier New" panose="02070309020205020404" pitchFamily="49" charset="0"/>
                <a:cs typeface="Courier New" panose="02070309020205020404" pitchFamily="49" charset="0"/>
              </a:rPr>
              <a:t>, </a:t>
            </a:r>
            <a:r>
              <a:rPr lang="fr-FR" b="1" dirty="0" err="1">
                <a:solidFill>
                  <a:schemeClr val="bg1">
                    <a:lumMod val="65000"/>
                  </a:schemeClr>
                </a:solidFill>
                <a:latin typeface="Courier New" panose="02070309020205020404" pitchFamily="49" charset="0"/>
                <a:cs typeface="Courier New" panose="02070309020205020404" pitchFamily="49" charset="0"/>
              </a:rPr>
              <a:t>serif</a:t>
            </a:r>
            <a:r>
              <a:rPr lang="fr-FR" b="1" dirty="0">
                <a:solidFill>
                  <a:schemeClr val="bg1">
                    <a:lumMod val="65000"/>
                  </a:schemeClr>
                </a:solidFill>
                <a:latin typeface="Courier New" panose="02070309020205020404" pitchFamily="49" charset="0"/>
                <a:cs typeface="Courier New" panose="02070309020205020404" pitchFamily="49" charset="0"/>
              </a:rPr>
              <a:t>;}</a:t>
            </a:r>
          </a:p>
          <a:p>
            <a:r>
              <a:rPr lang="fr-FR" b="1" dirty="0">
                <a:solidFill>
                  <a:schemeClr val="bg1">
                    <a:lumMod val="65000"/>
                  </a:schemeClr>
                </a:solidFill>
                <a:latin typeface="Courier New" panose="02070309020205020404" pitchFamily="49" charset="0"/>
                <a:cs typeface="Courier New" panose="02070309020205020404" pitchFamily="49" charset="0"/>
              </a:rPr>
              <a:t>h1 {</a:t>
            </a:r>
            <a:r>
              <a:rPr lang="fr-FR" b="1" dirty="0" err="1">
                <a:solidFill>
                  <a:schemeClr val="bg1">
                    <a:lumMod val="65000"/>
                  </a:schemeClr>
                </a:solidFill>
                <a:latin typeface="Courier New" panose="02070309020205020404" pitchFamily="49" charset="0"/>
                <a:cs typeface="Courier New" panose="02070309020205020404" pitchFamily="49" charset="0"/>
              </a:rPr>
              <a:t>color</a:t>
            </a:r>
            <a:r>
              <a:rPr lang="fr-FR" b="1" dirty="0">
                <a:solidFill>
                  <a:schemeClr val="bg1">
                    <a:lumMod val="65000"/>
                  </a:schemeClr>
                </a:solidFill>
                <a:latin typeface="Courier New" panose="02070309020205020404" pitchFamily="49" charset="0"/>
                <a:cs typeface="Courier New" panose="02070309020205020404" pitchFamily="49" charset="0"/>
              </a:rPr>
              <a:t>: #345; </a:t>
            </a:r>
            <a:r>
              <a:rPr lang="fr-FR" b="1" dirty="0" err="1">
                <a:solidFill>
                  <a:schemeClr val="bg1">
                    <a:lumMod val="65000"/>
                  </a:schemeClr>
                </a:solidFill>
                <a:latin typeface="Courier New" panose="02070309020205020404" pitchFamily="49" charset="0"/>
                <a:cs typeface="Courier New" panose="02070309020205020404" pitchFamily="49" charset="0"/>
              </a:rPr>
              <a:t>text-shadow</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1px</a:t>
            </a:r>
            <a:r>
              <a:rPr lang="fr-FR" b="1" dirty="0">
                <a:solidFill>
                  <a:schemeClr val="bg1">
                    <a:lumMod val="65000"/>
                  </a:schemeClr>
                </a:solidFill>
                <a:latin typeface="Courier New" panose="02070309020205020404" pitchFamily="49" charset="0"/>
                <a:cs typeface="Courier New" panose="02070309020205020404" pitchFamily="49" charset="0"/>
              </a:rPr>
              <a:t> 2px #</a:t>
            </a:r>
            <a:r>
              <a:rPr lang="fr-FR" b="1" dirty="0" err="1">
                <a:solidFill>
                  <a:schemeClr val="bg1">
                    <a:lumMod val="65000"/>
                  </a:schemeClr>
                </a:solidFill>
                <a:latin typeface="Courier New" panose="02070309020205020404" pitchFamily="49" charset="0"/>
                <a:cs typeface="Courier New" panose="02070309020205020404" pitchFamily="49" charset="0"/>
              </a:rPr>
              <a:t>aaa</a:t>
            </a:r>
            <a:r>
              <a:rPr lang="fr-FR" b="1" dirty="0">
                <a:solidFill>
                  <a:schemeClr val="bg1">
                    <a:lumMod val="65000"/>
                  </a:schemeClr>
                </a:solidFill>
                <a:latin typeface="Courier New" panose="02070309020205020404" pitchFamily="49" charset="0"/>
                <a:cs typeface="Courier New" panose="02070309020205020404" pitchFamily="49" charset="0"/>
              </a:rPr>
              <a:t>; font-size:1.8em}</a:t>
            </a:r>
          </a:p>
          <a:p>
            <a:r>
              <a:rPr lang="fr-FR" b="1" dirty="0">
                <a:solidFill>
                  <a:schemeClr val="bg1">
                    <a:lumMod val="65000"/>
                  </a:schemeClr>
                </a:solidFill>
                <a:latin typeface="Courier New" panose="02070309020205020404" pitchFamily="49" charset="0"/>
                <a:cs typeface="Courier New" panose="02070309020205020404" pitchFamily="49" charset="0"/>
              </a:rPr>
              <a:t>h2 {</a:t>
            </a:r>
            <a:r>
              <a:rPr lang="fr-FR" b="1" dirty="0" err="1">
                <a:solidFill>
                  <a:schemeClr val="bg1">
                    <a:lumMod val="65000"/>
                  </a:schemeClr>
                </a:solidFill>
                <a:latin typeface="Courier New" panose="02070309020205020404" pitchFamily="49" charset="0"/>
                <a:cs typeface="Courier New" panose="02070309020205020404" pitchFamily="49" charset="0"/>
              </a:rPr>
              <a:t>color</a:t>
            </a:r>
            <a:r>
              <a:rPr lang="fr-FR" b="1" dirty="0">
                <a:solidFill>
                  <a:schemeClr val="bg1">
                    <a:lumMod val="65000"/>
                  </a:schemeClr>
                </a:solidFill>
                <a:latin typeface="Courier New" panose="02070309020205020404" pitchFamily="49" charset="0"/>
                <a:cs typeface="Courier New" panose="02070309020205020404" pitchFamily="49" charset="0"/>
              </a:rPr>
              <a:t>: #678; </a:t>
            </a:r>
            <a:r>
              <a:rPr lang="fr-FR" b="1" dirty="0" err="1">
                <a:solidFill>
                  <a:schemeClr val="bg1">
                    <a:lumMod val="65000"/>
                  </a:schemeClr>
                </a:solidFill>
                <a:latin typeface="Courier New" panose="02070309020205020404" pitchFamily="49" charset="0"/>
                <a:cs typeface="Courier New" panose="02070309020205020404" pitchFamily="49" charset="0"/>
              </a:rPr>
              <a:t>text-shadow</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1px</a:t>
            </a:r>
            <a:r>
              <a:rPr lang="fr-FR" b="1" dirty="0">
                <a:solidFill>
                  <a:schemeClr val="bg1">
                    <a:lumMod val="65000"/>
                  </a:schemeClr>
                </a:solidFill>
                <a:latin typeface="Courier New" panose="02070309020205020404" pitchFamily="49" charset="0"/>
                <a:cs typeface="Courier New" panose="02070309020205020404" pitchFamily="49" charset="0"/>
              </a:rPr>
              <a:t> 2px #</a:t>
            </a:r>
            <a:r>
              <a:rPr lang="fr-FR" b="1" dirty="0" err="1">
                <a:solidFill>
                  <a:schemeClr val="bg1">
                    <a:lumMod val="65000"/>
                  </a:schemeClr>
                </a:solidFill>
                <a:latin typeface="Courier New" panose="02070309020205020404" pitchFamily="49" charset="0"/>
                <a:cs typeface="Courier New" panose="02070309020205020404" pitchFamily="49" charset="0"/>
              </a:rPr>
              <a:t>aaa</a:t>
            </a:r>
            <a:r>
              <a:rPr lang="fr-FR" b="1" dirty="0">
                <a:solidFill>
                  <a:schemeClr val="bg1">
                    <a:lumMod val="65000"/>
                  </a:schemeClr>
                </a:solidFill>
                <a:latin typeface="Courier New" panose="02070309020205020404" pitchFamily="49" charset="0"/>
                <a:cs typeface="Courier New" panose="02070309020205020404" pitchFamily="49" charset="0"/>
              </a:rPr>
              <a:t>; font-size:1.1em}</a:t>
            </a:r>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smtClean="0">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display:flex</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smtClean="0">
                <a:latin typeface="Courier New" panose="02070309020205020404" pitchFamily="49" charset="0"/>
                <a:cs typeface="Courier New" panose="02070309020205020404" pitchFamily="49" charset="0"/>
              </a:rPr>
              <a:t>}</a:t>
            </a:r>
            <a:endParaRPr lang="fr-FR" b="1" dirty="0">
              <a:latin typeface="Courier New" panose="02070309020205020404" pitchFamily="49" charset="0"/>
              <a:cs typeface="Courier New" panose="02070309020205020404" pitchFamily="49" charset="0"/>
            </a:endParaRPr>
          </a:p>
          <a:p>
            <a:r>
              <a:rPr lang="fr-FR" dirty="0" smtClean="0"/>
              <a:t>....</a:t>
            </a:r>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smtClean="0"/>
          </a:p>
          <a:p>
            <a:endParaRPr lang="fr-FR" dirty="0" smtClean="0"/>
          </a:p>
        </p:txBody>
      </p:sp>
    </p:spTree>
    <p:extLst>
      <p:ext uri="{BB962C8B-B14F-4D97-AF65-F5344CB8AC3E}">
        <p14:creationId xmlns:p14="http://schemas.microsoft.com/office/powerpoint/2010/main" val="1951208289"/>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normAutofit/>
          </a:bodyPr>
          <a:lstStyle/>
          <a:p>
            <a:pPr marL="0" indent="0" fontAlgn="auto">
              <a:spcAft>
                <a:spcPts val="0"/>
              </a:spcAft>
              <a:buFont typeface="Arial" pitchFamily="34" charset="0"/>
              <a:buNone/>
              <a:defRPr/>
            </a:pPr>
            <a:r>
              <a:rPr lang="fr-FR" sz="2000" dirty="0" smtClean="0"/>
              <a:t>Une autre caractéristique de l'écriture des spécifications CSS est la possibilité d'écrire en une seule spécification les styles identiques :</a:t>
            </a:r>
            <a:endParaRPr sz="2000" dirty="0" smtClean="0"/>
          </a:p>
          <a:p>
            <a:pPr marL="0" indent="0" fontAlgn="auto">
              <a:spcAft>
                <a:spcPts val="0"/>
              </a:spcAft>
              <a:buFont typeface="Arial" pitchFamily="34" charset="0"/>
              <a:buNone/>
              <a:defRPr/>
            </a:pPr>
            <a:r>
              <a:rPr lang="fr-FR" sz="2000" dirty="0" smtClean="0"/>
              <a:t>.texte1 {</a:t>
            </a:r>
            <a:r>
              <a:rPr lang="fr-FR" sz="2000" b="1" dirty="0" smtClean="0">
                <a:solidFill>
                  <a:schemeClr val="accent2">
                    <a:lumMod val="75000"/>
                  </a:schemeClr>
                </a:solidFill>
              </a:rPr>
              <a:t>font-size</a:t>
            </a:r>
            <a:r>
              <a:rPr lang="fr-FR" sz="2000" dirty="0" smtClean="0"/>
              <a:t>:14px}</a:t>
            </a:r>
          </a:p>
          <a:p>
            <a:pPr marL="0" indent="0" fontAlgn="auto">
              <a:spcAft>
                <a:spcPts val="0"/>
              </a:spcAft>
              <a:buNone/>
              <a:defRPr/>
            </a:pPr>
            <a:r>
              <a:rPr lang="fr-FR" sz="2000" dirty="0"/>
              <a:t>.</a:t>
            </a:r>
            <a:r>
              <a:rPr lang="fr-FR" sz="2000" dirty="0" smtClean="0"/>
              <a:t>texte2 </a:t>
            </a:r>
            <a:r>
              <a:rPr lang="fr-FR" sz="2000" dirty="0"/>
              <a:t>{</a:t>
            </a:r>
            <a:r>
              <a:rPr lang="fr-FR" sz="2000" b="1" dirty="0">
                <a:solidFill>
                  <a:schemeClr val="accent2">
                    <a:lumMod val="75000"/>
                  </a:schemeClr>
                </a:solidFill>
              </a:rPr>
              <a:t>font-size</a:t>
            </a:r>
            <a:r>
              <a:rPr lang="fr-FR" sz="2000" dirty="0"/>
              <a:t>:14px}</a:t>
            </a:r>
          </a:p>
          <a:p>
            <a:pPr marL="0" indent="0" fontAlgn="auto">
              <a:spcAft>
                <a:spcPts val="0"/>
              </a:spcAft>
              <a:buNone/>
              <a:defRPr/>
            </a:pPr>
            <a:r>
              <a:rPr lang="fr-FR" sz="2000" dirty="0"/>
              <a:t>.</a:t>
            </a:r>
            <a:r>
              <a:rPr lang="fr-FR" sz="2000" dirty="0" smtClean="0"/>
              <a:t>texte3 </a:t>
            </a:r>
            <a:r>
              <a:rPr lang="fr-FR" sz="2000" dirty="0"/>
              <a:t>{</a:t>
            </a:r>
            <a:r>
              <a:rPr lang="fr-FR" sz="2000" b="1" dirty="0">
                <a:solidFill>
                  <a:schemeClr val="accent2">
                    <a:lumMod val="75000"/>
                  </a:schemeClr>
                </a:solidFill>
              </a:rPr>
              <a:t>font-size</a:t>
            </a:r>
            <a:r>
              <a:rPr lang="fr-FR" sz="2000" dirty="0"/>
              <a:t>:14px}</a:t>
            </a:r>
          </a:p>
          <a:p>
            <a:pPr marL="0" indent="0" fontAlgn="auto">
              <a:spcAft>
                <a:spcPts val="0"/>
              </a:spcAft>
              <a:buFont typeface="Arial" pitchFamily="34" charset="0"/>
              <a:buNone/>
              <a:defRPr/>
            </a:pPr>
            <a:r>
              <a:rPr lang="fr-FR" sz="2000" dirty="0" smtClean="0"/>
              <a:t>peut s'écrire :</a:t>
            </a:r>
          </a:p>
          <a:p>
            <a:pPr marL="0" indent="0" fontAlgn="auto">
              <a:spcAft>
                <a:spcPts val="0"/>
              </a:spcAft>
              <a:buNone/>
              <a:defRPr/>
            </a:pPr>
            <a:r>
              <a:rPr lang="fr-FR" sz="2000" dirty="0"/>
              <a:t>.</a:t>
            </a:r>
            <a:r>
              <a:rPr lang="fr-FR" sz="2000" dirty="0" smtClean="0"/>
              <a:t>texte1, .texte2, .texte3 </a:t>
            </a:r>
            <a:r>
              <a:rPr lang="fr-FR" sz="2000" dirty="0"/>
              <a:t>{</a:t>
            </a:r>
            <a:r>
              <a:rPr lang="fr-FR" sz="2000" b="1" dirty="0">
                <a:solidFill>
                  <a:schemeClr val="accent2">
                    <a:lumMod val="75000"/>
                  </a:schemeClr>
                </a:solidFill>
              </a:rPr>
              <a:t>font-size</a:t>
            </a:r>
            <a:r>
              <a:rPr lang="fr-FR" sz="2000" dirty="0"/>
              <a:t>:14px</a:t>
            </a:r>
            <a:r>
              <a:rPr lang="fr-FR" sz="2000" dirty="0" smtClean="0"/>
              <a:t>}</a:t>
            </a:r>
          </a:p>
          <a:p>
            <a:pPr marL="0" indent="0" fontAlgn="auto">
              <a:spcAft>
                <a:spcPts val="0"/>
              </a:spcAft>
              <a:buNone/>
              <a:defRPr/>
            </a:pPr>
            <a:r>
              <a:rPr lang="fr-FR" sz="2000" dirty="0" smtClean="0"/>
              <a:t>Le séparateur des styles est une virgule.</a:t>
            </a:r>
            <a:endParaRPr lang="fr-FR" sz="2000" dirty="0"/>
          </a:p>
        </p:txBody>
      </p:sp>
    </p:spTree>
    <p:extLst>
      <p:ext uri="{BB962C8B-B14F-4D97-AF65-F5344CB8AC3E}">
        <p14:creationId xmlns:p14="http://schemas.microsoft.com/office/powerpoint/2010/main" val="577116813"/>
      </p:ext>
    </p:extLst>
  </p:cSld>
  <p:clrMapOvr>
    <a:masterClrMapping/>
  </p:clrMapOvr>
  <p:transition spd="slow">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Premiers pas</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96505" y="3861048"/>
            <a:ext cx="7560840" cy="1754326"/>
          </a:xfrm>
          <a:prstGeom prst="rect">
            <a:avLst/>
          </a:prstGeom>
          <a:noFill/>
        </p:spPr>
        <p:txBody>
          <a:bodyPr wrap="square" rtlCol="0">
            <a:spAutoFit/>
          </a:bodyPr>
          <a:lstStyle/>
          <a:p>
            <a:endParaRPr lang="fr-FR" b="1" dirty="0" smtClean="0"/>
          </a:p>
          <a:p>
            <a:r>
              <a:rPr lang="fr-FR" dirty="0" smtClean="0"/>
              <a:t>Les différents éléments enfants de </a:t>
            </a:r>
            <a:r>
              <a:rPr lang="fr-FR" b="1" dirty="0" smtClean="0">
                <a:solidFill>
                  <a:schemeClr val="tx2">
                    <a:lumMod val="75000"/>
                  </a:schemeClr>
                </a:solidFill>
              </a:rPr>
              <a:t>&lt;</a:t>
            </a:r>
            <a:r>
              <a:rPr lang="fr-FR" b="1" dirty="0" err="1" smtClean="0">
                <a:solidFill>
                  <a:schemeClr val="tx2">
                    <a:lumMod val="75000"/>
                  </a:schemeClr>
                </a:solidFill>
              </a:rPr>
              <a:t>ul</a:t>
            </a:r>
            <a:r>
              <a:rPr lang="fr-FR" b="1" dirty="0" smtClean="0">
                <a:solidFill>
                  <a:schemeClr val="tx2">
                    <a:lumMod val="75000"/>
                  </a:schemeClr>
                </a:solidFill>
              </a:rPr>
              <a:t> class="kiwi"&gt; </a:t>
            </a:r>
            <a:r>
              <a:rPr lang="fr-FR" dirty="0" smtClean="0"/>
              <a:t>apparaissent sur la page </a:t>
            </a:r>
            <a:r>
              <a:rPr lang="fr-FR" dirty="0"/>
              <a:t>c</a:t>
            </a:r>
            <a:r>
              <a:rPr lang="fr-FR" dirty="0" smtClean="0"/>
              <a:t>ôte à côte avec une largeur fonction du nombre de caractères du texte affiché auquel s'ajoute un </a:t>
            </a:r>
            <a:r>
              <a:rPr lang="fr-FR" b="1" dirty="0" err="1" smtClean="0">
                <a:solidFill>
                  <a:schemeClr val="tx2">
                    <a:lumMod val="75000"/>
                  </a:schemeClr>
                </a:solidFill>
              </a:rPr>
              <a:t>padding</a:t>
            </a:r>
            <a:r>
              <a:rPr lang="fr-FR" b="1" dirty="0" smtClean="0">
                <a:solidFill>
                  <a:schemeClr val="tx2">
                    <a:lumMod val="75000"/>
                  </a:schemeClr>
                </a:solidFill>
              </a:rPr>
              <a:t> </a:t>
            </a:r>
            <a:r>
              <a:rPr lang="fr-FR" dirty="0" smtClean="0"/>
              <a:t>de 10px.</a:t>
            </a:r>
          </a:p>
          <a:p>
            <a:r>
              <a:rPr lang="fr-FR" dirty="0" smtClean="0"/>
              <a:t>Comme aucune autre spécification </a:t>
            </a:r>
            <a:r>
              <a:rPr lang="fr-FR" dirty="0" err="1" smtClean="0"/>
              <a:t>FlexBox</a:t>
            </a:r>
            <a:r>
              <a:rPr lang="fr-FR" dirty="0" smtClean="0"/>
              <a:t> n'est utilisée, ce sont les options par défaut qui s'appliquent.				</a:t>
            </a:r>
            <a:endParaRPr lang="fr-FR" dirty="0"/>
          </a:p>
        </p:txBody>
      </p:sp>
      <p:pic>
        <p:nvPicPr>
          <p:cNvPr id="4" name="Image 3"/>
          <p:cNvPicPr>
            <a:picLocks noChangeAspect="1"/>
          </p:cNvPicPr>
          <p:nvPr/>
        </p:nvPicPr>
        <p:blipFill>
          <a:blip r:embed="rId2"/>
          <a:stretch>
            <a:fillRect/>
          </a:stretch>
        </p:blipFill>
        <p:spPr>
          <a:xfrm>
            <a:off x="674935" y="1604526"/>
            <a:ext cx="8658225" cy="1809750"/>
          </a:xfrm>
          <a:prstGeom prst="rect">
            <a:avLst/>
          </a:prstGeom>
        </p:spPr>
      </p:pic>
    </p:spTree>
    <p:extLst>
      <p:ext uri="{BB962C8B-B14F-4D97-AF65-F5344CB8AC3E}">
        <p14:creationId xmlns:p14="http://schemas.microsoft.com/office/powerpoint/2010/main" val="2602048485"/>
      </p:ext>
    </p:extLst>
  </p:cSld>
  <p:clrMapOvr>
    <a:masterClrMapping/>
  </p:clrMapOvr>
  <p:transition spd="slow">
    <p:wipe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Conteneur parent</a:t>
            </a:r>
            <a:br>
              <a:rPr lang="fr-FR" sz="4000" b="1" i="1" dirty="0" smtClean="0"/>
            </a:br>
            <a:r>
              <a:rPr lang="fr-FR" sz="3100" b="1" i="1" dirty="0">
                <a:solidFill>
                  <a:schemeClr val="accent2">
                    <a:lumMod val="75000"/>
                  </a:schemeClr>
                </a:solidFill>
              </a:rPr>
              <a:t>d</a:t>
            </a:r>
            <a:r>
              <a:rPr lang="fr-FR" sz="3100" b="1" i="1" dirty="0" smtClean="0">
                <a:solidFill>
                  <a:schemeClr val="accent2">
                    <a:lumMod val="75000"/>
                  </a:schemeClr>
                </a:solidFill>
              </a:rPr>
              <a:t>isplay : </a:t>
            </a:r>
            <a:r>
              <a:rPr lang="fr-FR" sz="3100" b="1" i="1" dirty="0" err="1" smtClean="0">
                <a:solidFill>
                  <a:schemeClr val="tx2">
                    <a:lumMod val="75000"/>
                  </a:schemeClr>
                </a:solidFill>
              </a:rPr>
              <a:t>flex</a:t>
            </a:r>
            <a:r>
              <a:rPr lang="fr-FR" sz="3100" b="1" i="1" dirty="0" smtClean="0">
                <a:solidFill>
                  <a:schemeClr val="tx2">
                    <a:lumMod val="75000"/>
                  </a:schemeClr>
                </a:solidFill>
              </a:rPr>
              <a:t> | </a:t>
            </a:r>
            <a:r>
              <a:rPr lang="fr-FR" sz="3100" b="1" i="1" dirty="0" err="1" smtClean="0">
                <a:solidFill>
                  <a:schemeClr val="tx2">
                    <a:lumMod val="75000"/>
                  </a:schemeClr>
                </a:solidFill>
              </a:rPr>
              <a:t>inline-flex</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4524315"/>
          </a:xfrm>
          <a:prstGeom prst="rect">
            <a:avLst/>
          </a:prstGeom>
          <a:noFill/>
        </p:spPr>
        <p:txBody>
          <a:bodyPr wrap="square" rtlCol="0">
            <a:spAutoFit/>
          </a:bodyPr>
          <a:lstStyle/>
          <a:p>
            <a:r>
              <a:rPr lang="fr-FR" b="1" dirty="0" smtClean="0">
                <a:solidFill>
                  <a:schemeClr val="accent2">
                    <a:lumMod val="75000"/>
                  </a:schemeClr>
                </a:solidFill>
              </a:rPr>
              <a:t>display :</a:t>
            </a:r>
            <a:r>
              <a:rPr lang="fr-FR" dirty="0" smtClean="0"/>
              <a:t> </a:t>
            </a:r>
            <a:r>
              <a:rPr lang="fr-FR" b="1" dirty="0" err="1" smtClean="0">
                <a:solidFill>
                  <a:schemeClr val="tx2">
                    <a:lumMod val="75000"/>
                  </a:schemeClr>
                </a:solidFill>
              </a:rPr>
              <a:t>flex</a:t>
            </a:r>
            <a:r>
              <a:rPr lang="fr-FR" b="1" dirty="0" smtClean="0">
                <a:solidFill>
                  <a:schemeClr val="tx2">
                    <a:lumMod val="75000"/>
                  </a:schemeClr>
                </a:solidFill>
              </a:rPr>
              <a:t>;</a:t>
            </a:r>
          </a:p>
          <a:p>
            <a:r>
              <a:rPr lang="fr-FR" dirty="0" smtClean="0"/>
              <a:t>Cette spécification crée un conteneur </a:t>
            </a:r>
            <a:r>
              <a:rPr lang="fr-FR" dirty="0" err="1" smtClean="0"/>
              <a:t>FlexBox</a:t>
            </a:r>
            <a:r>
              <a:rPr lang="fr-FR" dirty="0" smtClean="0"/>
              <a:t> dans un environnement de type block (div, section, ...)</a:t>
            </a:r>
          </a:p>
          <a:p>
            <a:endParaRPr lang="fr-FR" dirty="0"/>
          </a:p>
          <a:p>
            <a:r>
              <a:rPr lang="fr-FR" b="1" dirty="0">
                <a:solidFill>
                  <a:schemeClr val="accent2">
                    <a:lumMod val="75000"/>
                  </a:schemeClr>
                </a:solidFill>
              </a:rPr>
              <a:t>display :</a:t>
            </a:r>
            <a:r>
              <a:rPr lang="fr-FR" dirty="0"/>
              <a:t> </a:t>
            </a:r>
            <a:r>
              <a:rPr lang="fr-FR" b="1" dirty="0" err="1">
                <a:solidFill>
                  <a:schemeClr val="tx2">
                    <a:lumMod val="75000"/>
                  </a:schemeClr>
                </a:solidFill>
              </a:rPr>
              <a:t>inline-f</a:t>
            </a:r>
            <a:r>
              <a:rPr lang="fr-FR" b="1" dirty="0" err="1" smtClean="0">
                <a:solidFill>
                  <a:schemeClr val="tx2">
                    <a:lumMod val="75000"/>
                  </a:schemeClr>
                </a:solidFill>
              </a:rPr>
              <a:t>lex</a:t>
            </a:r>
            <a:r>
              <a:rPr lang="fr-FR" b="1" dirty="0">
                <a:solidFill>
                  <a:schemeClr val="tx2">
                    <a:lumMod val="75000"/>
                  </a:schemeClr>
                </a:solidFill>
              </a:rPr>
              <a:t>;</a:t>
            </a:r>
          </a:p>
          <a:p>
            <a:r>
              <a:rPr lang="fr-FR" dirty="0"/>
              <a:t>Cette spécification crée un conteneur </a:t>
            </a:r>
            <a:r>
              <a:rPr lang="fr-FR" dirty="0" err="1"/>
              <a:t>FlexBox</a:t>
            </a:r>
            <a:r>
              <a:rPr lang="fr-FR" dirty="0"/>
              <a:t> dans un environnement de type </a:t>
            </a:r>
            <a:r>
              <a:rPr lang="fr-FR" dirty="0" err="1" smtClean="0"/>
              <a:t>inline</a:t>
            </a:r>
            <a:r>
              <a:rPr lang="fr-FR" dirty="0" smtClean="0"/>
              <a:t> (p, li, h1, </a:t>
            </a:r>
            <a:r>
              <a:rPr lang="fr-FR" dirty="0"/>
              <a:t>...)</a:t>
            </a:r>
          </a:p>
          <a:p>
            <a:endParaRPr lang="fr-FR" dirty="0" smtClean="0"/>
          </a:p>
          <a:p>
            <a:r>
              <a:rPr lang="fr-FR" dirty="0" smtClean="0"/>
              <a:t>Un conteneur </a:t>
            </a:r>
            <a:r>
              <a:rPr lang="fr-FR" dirty="0" err="1" smtClean="0"/>
              <a:t>Flexbox</a:t>
            </a:r>
            <a:r>
              <a:rPr lang="fr-FR" dirty="0" smtClean="0"/>
              <a:t> établit un nouveau cadre comme le type bloc. Cependant certaines propriétés n'ont aucun effet sur un conteneur de type </a:t>
            </a:r>
            <a:r>
              <a:rPr lang="fr-FR" dirty="0" err="1" smtClean="0"/>
              <a:t>FlexBox</a:t>
            </a:r>
            <a:r>
              <a:rPr lang="fr-FR" dirty="0"/>
              <a:t> </a:t>
            </a:r>
            <a:r>
              <a:rPr lang="fr-FR" dirty="0" smtClean="0"/>
              <a:t>comme vertical-</a:t>
            </a:r>
            <a:r>
              <a:rPr lang="fr-FR" dirty="0" err="1" smtClean="0"/>
              <a:t>align</a:t>
            </a:r>
            <a:r>
              <a:rPr lang="fr-FR" dirty="0" smtClean="0"/>
              <a:t>, </a:t>
            </a:r>
            <a:r>
              <a:rPr lang="fr-FR" dirty="0" err="1" smtClean="0"/>
              <a:t>float</a:t>
            </a:r>
            <a:r>
              <a:rPr lang="fr-FR" dirty="0" smtClean="0"/>
              <a:t>, </a:t>
            </a:r>
            <a:r>
              <a:rPr lang="fr-FR" dirty="0" err="1" smtClean="0"/>
              <a:t>clear</a:t>
            </a:r>
            <a:r>
              <a:rPr lang="fr-FR" dirty="0" smtClean="0"/>
              <a:t> par exemple.</a:t>
            </a:r>
          </a:p>
          <a:p>
            <a:endParaRPr lang="fr-FR" dirty="0"/>
          </a:p>
          <a:p>
            <a:endParaRPr lang="fr-FR" dirty="0" smtClean="0"/>
          </a:p>
          <a:p>
            <a:endParaRPr lang="fr-FR" dirty="0"/>
          </a:p>
          <a:p>
            <a:endParaRPr lang="fr-FR" b="1" dirty="0" smtClean="0">
              <a:solidFill>
                <a:schemeClr val="accent2">
                  <a:lumMod val="75000"/>
                </a:schemeClr>
              </a:solidFill>
            </a:endParaRPr>
          </a:p>
          <a:p>
            <a:r>
              <a:rPr lang="fr-FR" dirty="0" smtClean="0"/>
              <a:t>			</a:t>
            </a:r>
            <a:endParaRPr lang="fr-FR" dirty="0"/>
          </a:p>
        </p:txBody>
      </p:sp>
    </p:spTree>
    <p:extLst>
      <p:ext uri="{BB962C8B-B14F-4D97-AF65-F5344CB8AC3E}">
        <p14:creationId xmlns:p14="http://schemas.microsoft.com/office/powerpoint/2010/main" val="2067038430"/>
      </p:ext>
    </p:extLst>
  </p:cSld>
  <p:clrMapOvr>
    <a:masterClrMapping/>
  </p:clrMapOvr>
  <p:transition spd="slow">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Orientation des enfants</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-direction : </a:t>
            </a:r>
            <a:r>
              <a:rPr lang="fr-FR" sz="3100" b="1" i="1" dirty="0" err="1" smtClean="0">
                <a:solidFill>
                  <a:schemeClr val="tx2">
                    <a:lumMod val="75000"/>
                  </a:schemeClr>
                </a:solidFill>
              </a:rPr>
              <a:t>row</a:t>
            </a:r>
            <a:r>
              <a:rPr lang="fr-FR" sz="3100" b="1" i="1" dirty="0" smtClean="0">
                <a:solidFill>
                  <a:schemeClr val="tx2">
                    <a:lumMod val="75000"/>
                  </a:schemeClr>
                </a:solidFill>
              </a:rPr>
              <a:t> | </a:t>
            </a:r>
            <a:r>
              <a:rPr lang="fr-FR" sz="3100" b="1" i="1" dirty="0" err="1" smtClean="0">
                <a:solidFill>
                  <a:schemeClr val="tx2">
                    <a:lumMod val="75000"/>
                  </a:schemeClr>
                </a:solidFill>
              </a:rPr>
              <a:t>column</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4801314"/>
          </a:xfrm>
          <a:prstGeom prst="rect">
            <a:avLst/>
          </a:prstGeom>
          <a:noFill/>
        </p:spPr>
        <p:txBody>
          <a:bodyPr wrap="square" rtlCol="0">
            <a:spAutoFit/>
          </a:bodyPr>
          <a:lstStyle/>
          <a:p>
            <a:endParaRPr lang="fr-FR" b="1" dirty="0" smtClean="0"/>
          </a:p>
          <a:p>
            <a:r>
              <a:rPr lang="fr-FR" dirty="0" smtClean="0"/>
              <a:t>Flex-direction permet de spécifier l'orientation des enfants du conteneur.</a:t>
            </a:r>
          </a:p>
          <a:p>
            <a:endParaRPr lang="fr-FR" dirty="0"/>
          </a:p>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dirty="0" smtClean="0"/>
              <a:t> </a:t>
            </a:r>
            <a:r>
              <a:rPr lang="fr-FR" b="1" dirty="0" err="1" smtClean="0">
                <a:solidFill>
                  <a:schemeClr val="tx2">
                    <a:lumMod val="75000"/>
                  </a:schemeClr>
                </a:solidFill>
              </a:rPr>
              <a:t>row</a:t>
            </a:r>
            <a:r>
              <a:rPr lang="fr-FR" b="1" dirty="0" smtClean="0">
                <a:solidFill>
                  <a:schemeClr val="tx2">
                    <a:lumMod val="75000"/>
                  </a:schemeClr>
                </a:solidFill>
              </a:rPr>
              <a:t>;</a:t>
            </a:r>
          </a:p>
          <a:p>
            <a:r>
              <a:rPr lang="fr-FR" dirty="0" smtClean="0"/>
              <a:t>(valeur par défaut) spécifie l'alignement horizontal (côte à côte) des enfants du conteneur </a:t>
            </a:r>
            <a:r>
              <a:rPr lang="fr-FR" dirty="0" err="1" smtClean="0"/>
              <a:t>FlexBox</a:t>
            </a:r>
            <a:r>
              <a:rPr lang="fr-FR" dirty="0" smtClean="0"/>
              <a:t>.</a:t>
            </a:r>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flex</a:t>
            </a:r>
            <a:r>
              <a:rPr lang="fr-FR" b="1" dirty="0">
                <a:solidFill>
                  <a:schemeClr val="tx2">
                    <a:lumMod val="75000"/>
                  </a:schemeClr>
                </a:solidFill>
                <a:latin typeface="Courier New" panose="02070309020205020404" pitchFamily="49" charset="0"/>
                <a:cs typeface="Courier New" panose="02070309020205020404" pitchFamily="49" charset="0"/>
              </a:rPr>
              <a:t>-direction: </a:t>
            </a:r>
            <a:r>
              <a:rPr lang="fr-FR" b="1" dirty="0" err="1" smtClean="0">
                <a:solidFill>
                  <a:schemeClr val="tx2">
                    <a:lumMod val="75000"/>
                  </a:schemeClr>
                </a:solidFill>
                <a:latin typeface="Courier New" panose="02070309020205020404" pitchFamily="49" charset="0"/>
                <a:cs typeface="Courier New" panose="02070309020205020404" pitchFamily="49" charset="0"/>
              </a:rPr>
              <a:t>row</a:t>
            </a:r>
            <a:r>
              <a:rPr lang="fr-FR" b="1" dirty="0" smtClean="0">
                <a:solidFill>
                  <a:schemeClr val="tx2">
                    <a:lumMod val="75000"/>
                  </a:schemeClr>
                </a:solidFill>
                <a:latin typeface="Courier New" panose="02070309020205020404" pitchFamily="49" charset="0"/>
                <a:cs typeface="Courier New" panose="02070309020205020404" pitchFamily="49" charset="0"/>
              </a:rPr>
              <a:t>;</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dirty="0">
                <a:solidFill>
                  <a:schemeClr val="bg1">
                    <a:lumMod val="75000"/>
                  </a:schemeClr>
                </a:solidFill>
              </a:rPr>
              <a:t>}</a:t>
            </a:r>
          </a:p>
          <a:p>
            <a:endParaRPr lang="fr-FR" dirty="0" smtClean="0"/>
          </a:p>
          <a:p>
            <a:endParaRPr lang="fr-FR" dirty="0"/>
          </a:p>
          <a:p>
            <a:endParaRPr lang="fr-FR" dirty="0" smtClean="0"/>
          </a:p>
          <a:p>
            <a:endParaRPr lang="fr-FR" dirty="0"/>
          </a:p>
          <a:p>
            <a:endParaRPr lang="fr-FR" b="1" dirty="0" smtClean="0">
              <a:solidFill>
                <a:schemeClr val="accent2">
                  <a:lumMod val="75000"/>
                </a:schemeClr>
              </a:solidFill>
            </a:endParaRPr>
          </a:p>
          <a:p>
            <a:r>
              <a:rPr lang="fr-FR" dirty="0" smtClean="0"/>
              <a:t>			</a:t>
            </a:r>
            <a:endParaRPr lang="fr-FR" dirty="0"/>
          </a:p>
        </p:txBody>
      </p:sp>
      <p:pic>
        <p:nvPicPr>
          <p:cNvPr id="8" name="Image 7"/>
          <p:cNvPicPr>
            <a:picLocks noChangeAspect="1"/>
          </p:cNvPicPr>
          <p:nvPr/>
        </p:nvPicPr>
        <p:blipFill>
          <a:blip r:embed="rId2"/>
          <a:stretch>
            <a:fillRect/>
          </a:stretch>
        </p:blipFill>
        <p:spPr>
          <a:xfrm>
            <a:off x="762000" y="5158361"/>
            <a:ext cx="7934008" cy="1673220"/>
          </a:xfrm>
          <a:prstGeom prst="rect">
            <a:avLst/>
          </a:prstGeom>
        </p:spPr>
      </p:pic>
    </p:spTree>
    <p:extLst>
      <p:ext uri="{BB962C8B-B14F-4D97-AF65-F5344CB8AC3E}">
        <p14:creationId xmlns:p14="http://schemas.microsoft.com/office/powerpoint/2010/main" val="2015930352"/>
      </p:ext>
    </p:extLst>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Orientation des enfants</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-direction : </a:t>
            </a:r>
            <a:r>
              <a:rPr lang="fr-FR" sz="3100" b="1" i="1" dirty="0" err="1" smtClean="0">
                <a:solidFill>
                  <a:schemeClr val="tx2">
                    <a:lumMod val="75000"/>
                  </a:schemeClr>
                </a:solidFill>
              </a:rPr>
              <a:t>row</a:t>
            </a:r>
            <a:r>
              <a:rPr lang="fr-FR" sz="3100" b="1" i="1" dirty="0" smtClean="0">
                <a:solidFill>
                  <a:schemeClr val="tx2">
                    <a:lumMod val="75000"/>
                  </a:schemeClr>
                </a:solidFill>
              </a:rPr>
              <a:t> | </a:t>
            </a:r>
            <a:r>
              <a:rPr lang="fr-FR" sz="3100" b="1" i="1" dirty="0" err="1" smtClean="0">
                <a:solidFill>
                  <a:schemeClr val="tx2">
                    <a:lumMod val="75000"/>
                  </a:schemeClr>
                </a:solidFill>
              </a:rPr>
              <a:t>column</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139321"/>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b="1" dirty="0">
                <a:solidFill>
                  <a:schemeClr val="accent2">
                    <a:lumMod val="75000"/>
                  </a:schemeClr>
                </a:solidFill>
              </a:rPr>
              <a:t>: </a:t>
            </a:r>
            <a:r>
              <a:rPr lang="fr-FR" b="1" dirty="0" err="1">
                <a:solidFill>
                  <a:schemeClr val="tx2">
                    <a:lumMod val="75000"/>
                  </a:schemeClr>
                </a:solidFill>
              </a:rPr>
              <a:t>column</a:t>
            </a:r>
            <a:r>
              <a:rPr lang="fr-FR" b="1" dirty="0">
                <a:solidFill>
                  <a:schemeClr val="tx2">
                    <a:lumMod val="75000"/>
                  </a:schemeClr>
                </a:solidFill>
              </a:rPr>
              <a:t>;</a:t>
            </a:r>
          </a:p>
          <a:p>
            <a:r>
              <a:rPr lang="fr-FR" dirty="0"/>
              <a:t>spécifie </a:t>
            </a:r>
            <a:r>
              <a:rPr lang="fr-FR" dirty="0" smtClean="0"/>
              <a:t>l'alignement vertical (l'un en dessous de l'autre)  des enfants </a:t>
            </a:r>
          </a:p>
          <a:p>
            <a:r>
              <a:rPr lang="fr-FR" dirty="0" smtClean="0"/>
              <a:t>du </a:t>
            </a:r>
            <a:r>
              <a:rPr lang="fr-FR" dirty="0"/>
              <a:t>conteneur </a:t>
            </a:r>
            <a:r>
              <a:rPr lang="fr-FR" dirty="0" err="1"/>
              <a:t>FlexBox</a:t>
            </a:r>
            <a:r>
              <a:rPr lang="fr-FR" dirty="0" smtClean="0"/>
              <a:t>.</a:t>
            </a:r>
          </a:p>
          <a:p>
            <a:endParaRPr lang="fr-FR" dirty="0" smtClean="0"/>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a:t>
            </a:r>
            <a:r>
              <a:rPr lang="fr-FR" b="1" dirty="0" smtClean="0">
                <a:solidFill>
                  <a:schemeClr val="tx2">
                    <a:lumMod val="75000"/>
                  </a:schemeClr>
                </a:solidFill>
                <a:latin typeface="Courier New" panose="02070309020205020404" pitchFamily="49" charset="0"/>
                <a:cs typeface="Courier New" panose="02070309020205020404" pitchFamily="49" charset="0"/>
              </a:rPr>
              <a:t>-direction: </a:t>
            </a:r>
            <a:r>
              <a:rPr lang="fr-FR" b="1" dirty="0" err="1" smtClean="0">
                <a:solidFill>
                  <a:schemeClr val="tx2">
                    <a:lumMod val="75000"/>
                  </a:schemeClr>
                </a:solidFill>
                <a:latin typeface="Courier New" panose="02070309020205020404" pitchFamily="49" charset="0"/>
                <a:cs typeface="Courier New" panose="02070309020205020404" pitchFamily="49" charset="0"/>
              </a:rPr>
              <a:t>column</a:t>
            </a:r>
            <a:r>
              <a:rPr lang="fr-FR" b="1" dirty="0" smtClean="0">
                <a:solidFill>
                  <a:schemeClr val="tx2">
                    <a:lumMod val="75000"/>
                  </a:schemeClr>
                </a:solidFill>
                <a:latin typeface="Courier New" panose="02070309020205020404" pitchFamily="49" charset="0"/>
                <a:cs typeface="Courier New" panose="02070309020205020404" pitchFamily="49" charset="0"/>
              </a:rPr>
              <a:t>;</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dirty="0">
                <a:solidFill>
                  <a:schemeClr val="bg1">
                    <a:lumMod val="75000"/>
                  </a:schemeClr>
                </a:solidFill>
              </a:rPr>
              <a:t>}</a:t>
            </a:r>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937899" y="4032895"/>
            <a:ext cx="6922542" cy="2937552"/>
          </a:xfrm>
          <a:prstGeom prst="rect">
            <a:avLst/>
          </a:prstGeom>
        </p:spPr>
      </p:pic>
    </p:spTree>
    <p:extLst>
      <p:ext uri="{BB962C8B-B14F-4D97-AF65-F5344CB8AC3E}">
        <p14:creationId xmlns:p14="http://schemas.microsoft.com/office/powerpoint/2010/main" val="4076030936"/>
      </p:ext>
    </p:extLst>
  </p:cSld>
  <p:clrMapOvr>
    <a:masterClrMapping/>
  </p:clrMapOvr>
  <p:transition spd="slow">
    <p:wipe di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Orientation des enfants</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-direction : </a:t>
            </a:r>
            <a:r>
              <a:rPr lang="fr-FR" sz="3100" b="1" i="1" dirty="0" err="1" smtClean="0">
                <a:solidFill>
                  <a:schemeClr val="tx2">
                    <a:lumMod val="75000"/>
                  </a:schemeClr>
                </a:solidFill>
              </a:rPr>
              <a:t>row</a:t>
            </a:r>
            <a:r>
              <a:rPr lang="fr-FR" sz="3100" b="1" i="1" dirty="0" smtClean="0">
                <a:solidFill>
                  <a:schemeClr val="tx2">
                    <a:lumMod val="75000"/>
                  </a:schemeClr>
                </a:solidFill>
              </a:rPr>
              <a:t>-reverse | </a:t>
            </a:r>
            <a:r>
              <a:rPr lang="fr-FR" sz="3100" b="1" i="1" dirty="0" err="1" smtClean="0">
                <a:solidFill>
                  <a:schemeClr val="tx2">
                    <a:lumMod val="75000"/>
                  </a:schemeClr>
                </a:solidFill>
              </a:rPr>
              <a:t>column</a:t>
            </a:r>
            <a:r>
              <a:rPr lang="fr-FR" sz="3100" b="1" i="1" dirty="0" smtClean="0">
                <a:solidFill>
                  <a:schemeClr val="tx2">
                    <a:lumMod val="75000"/>
                  </a:schemeClr>
                </a:solidFill>
              </a:rPr>
              <a:t>-reverse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970318"/>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dirty="0" smtClean="0"/>
              <a:t> </a:t>
            </a:r>
            <a:r>
              <a:rPr lang="fr-FR" b="1" dirty="0" err="1" smtClean="0">
                <a:solidFill>
                  <a:schemeClr val="tx2">
                    <a:lumMod val="75000"/>
                  </a:schemeClr>
                </a:solidFill>
              </a:rPr>
              <a:t>row</a:t>
            </a:r>
            <a:r>
              <a:rPr lang="fr-FR" b="1" dirty="0" smtClean="0">
                <a:solidFill>
                  <a:schemeClr val="tx2">
                    <a:lumMod val="75000"/>
                  </a:schemeClr>
                </a:solidFill>
              </a:rPr>
              <a:t>-reverse;</a:t>
            </a:r>
          </a:p>
          <a:p>
            <a:r>
              <a:rPr lang="fr-FR" dirty="0" smtClean="0"/>
              <a:t>spécifie l'alignement horizontal (côte à côte) des enfants du conteneur </a:t>
            </a:r>
            <a:r>
              <a:rPr lang="fr-FR" dirty="0" err="1" smtClean="0"/>
              <a:t>FlexBox</a:t>
            </a:r>
            <a:r>
              <a:rPr lang="fr-FR" dirty="0" smtClean="0"/>
              <a:t> de le droite vers la gauche.</a:t>
            </a:r>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flex</a:t>
            </a:r>
            <a:r>
              <a:rPr lang="fr-FR" b="1" dirty="0">
                <a:solidFill>
                  <a:schemeClr val="tx2">
                    <a:lumMod val="75000"/>
                  </a:schemeClr>
                </a:solidFill>
                <a:latin typeface="Courier New" panose="02070309020205020404" pitchFamily="49" charset="0"/>
                <a:cs typeface="Courier New" panose="02070309020205020404" pitchFamily="49" charset="0"/>
              </a:rPr>
              <a:t>-direction: </a:t>
            </a:r>
            <a:r>
              <a:rPr lang="fr-FR" b="1" dirty="0" err="1" smtClean="0">
                <a:solidFill>
                  <a:schemeClr val="tx2">
                    <a:lumMod val="75000"/>
                  </a:schemeClr>
                </a:solidFill>
                <a:latin typeface="Courier New" panose="02070309020205020404" pitchFamily="49" charset="0"/>
                <a:cs typeface="Courier New" panose="02070309020205020404" pitchFamily="49" charset="0"/>
              </a:rPr>
              <a:t>row</a:t>
            </a:r>
            <a:r>
              <a:rPr lang="fr-FR" b="1" dirty="0" smtClean="0">
                <a:solidFill>
                  <a:schemeClr val="tx2">
                    <a:lumMod val="75000"/>
                  </a:schemeClr>
                </a:solidFill>
                <a:latin typeface="Courier New" panose="02070309020205020404" pitchFamily="49" charset="0"/>
                <a:cs typeface="Courier New" panose="02070309020205020404" pitchFamily="49" charset="0"/>
              </a:rPr>
              <a:t>-reverse;</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dirty="0">
                <a:solidFill>
                  <a:schemeClr val="bg1">
                    <a:lumMod val="75000"/>
                  </a:schemeClr>
                </a:solidFill>
              </a:rPr>
              <a:t>}</a:t>
            </a:r>
          </a:p>
          <a:p>
            <a:endParaRPr lang="fr-FR" dirty="0" smtClean="0"/>
          </a:p>
          <a:p>
            <a:endParaRPr lang="fr-FR" dirty="0"/>
          </a:p>
          <a:p>
            <a:endParaRPr lang="fr-FR" dirty="0" smtClean="0"/>
          </a:p>
          <a:p>
            <a:endParaRPr lang="fr-FR" dirty="0"/>
          </a:p>
          <a:p>
            <a:endParaRPr lang="fr-FR" b="1" dirty="0" smtClean="0">
              <a:solidFill>
                <a:schemeClr val="accent2">
                  <a:lumMod val="75000"/>
                </a:schemeClr>
              </a:solidFill>
            </a:endParaRPr>
          </a:p>
          <a:p>
            <a:r>
              <a:rPr lang="fr-FR" dirty="0" smtClean="0"/>
              <a:t>			</a:t>
            </a:r>
            <a:endParaRPr lang="fr-FR" dirty="0"/>
          </a:p>
        </p:txBody>
      </p:sp>
      <p:pic>
        <p:nvPicPr>
          <p:cNvPr id="8" name="Image 7"/>
          <p:cNvPicPr>
            <a:picLocks noChangeAspect="1"/>
          </p:cNvPicPr>
          <p:nvPr/>
        </p:nvPicPr>
        <p:blipFill>
          <a:blip r:embed="rId2"/>
          <a:stretch>
            <a:fillRect/>
          </a:stretch>
        </p:blipFill>
        <p:spPr>
          <a:xfrm>
            <a:off x="762000" y="5237059"/>
            <a:ext cx="7560840" cy="1594522"/>
          </a:xfrm>
          <a:prstGeom prst="rect">
            <a:avLst/>
          </a:prstGeom>
        </p:spPr>
      </p:pic>
      <p:pic>
        <p:nvPicPr>
          <p:cNvPr id="4" name="Image 3"/>
          <p:cNvPicPr>
            <a:picLocks noChangeAspect="1"/>
          </p:cNvPicPr>
          <p:nvPr/>
        </p:nvPicPr>
        <p:blipFill>
          <a:blip r:embed="rId3"/>
          <a:stretch>
            <a:fillRect/>
          </a:stretch>
        </p:blipFill>
        <p:spPr>
          <a:xfrm>
            <a:off x="762000" y="3661458"/>
            <a:ext cx="7470031" cy="1557326"/>
          </a:xfrm>
          <a:prstGeom prst="rect">
            <a:avLst/>
          </a:prstGeom>
        </p:spPr>
      </p:pic>
    </p:spTree>
    <p:extLst>
      <p:ext uri="{BB962C8B-B14F-4D97-AF65-F5344CB8AC3E}">
        <p14:creationId xmlns:p14="http://schemas.microsoft.com/office/powerpoint/2010/main" val="758026548"/>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Orientation des enfants</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-direction : </a:t>
            </a:r>
            <a:r>
              <a:rPr lang="fr-FR" sz="3100" b="1" i="1" dirty="0" err="1">
                <a:solidFill>
                  <a:schemeClr val="tx2">
                    <a:lumMod val="75000"/>
                  </a:schemeClr>
                </a:solidFill>
              </a:rPr>
              <a:t>row</a:t>
            </a:r>
            <a:r>
              <a:rPr lang="fr-FR" sz="3100" b="1" i="1" dirty="0">
                <a:solidFill>
                  <a:schemeClr val="tx2">
                    <a:lumMod val="75000"/>
                  </a:schemeClr>
                </a:solidFill>
              </a:rPr>
              <a:t>-reverse | </a:t>
            </a:r>
            <a:r>
              <a:rPr lang="fr-FR" sz="3100" b="1" i="1" dirty="0" err="1">
                <a:solidFill>
                  <a:schemeClr val="tx2">
                    <a:lumMod val="75000"/>
                  </a:schemeClr>
                </a:solidFill>
              </a:rPr>
              <a:t>column</a:t>
            </a:r>
            <a:r>
              <a:rPr lang="fr-FR" sz="3100" b="1" i="1" dirty="0">
                <a:solidFill>
                  <a:schemeClr val="tx2">
                    <a:lumMod val="75000"/>
                  </a:schemeClr>
                </a:solidFill>
              </a:rPr>
              <a:t>-reverse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139321"/>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b="1" dirty="0">
                <a:solidFill>
                  <a:schemeClr val="accent2">
                    <a:lumMod val="75000"/>
                  </a:schemeClr>
                </a:solidFill>
              </a:rPr>
              <a:t>: </a:t>
            </a:r>
            <a:r>
              <a:rPr lang="fr-FR" b="1" dirty="0" err="1" smtClean="0">
                <a:solidFill>
                  <a:schemeClr val="tx2">
                    <a:lumMod val="75000"/>
                  </a:schemeClr>
                </a:solidFill>
              </a:rPr>
              <a:t>column</a:t>
            </a:r>
            <a:r>
              <a:rPr lang="fr-FR" b="1" dirty="0" smtClean="0">
                <a:solidFill>
                  <a:schemeClr val="tx2">
                    <a:lumMod val="75000"/>
                  </a:schemeClr>
                </a:solidFill>
              </a:rPr>
              <a:t>-reverse;</a:t>
            </a:r>
            <a:endParaRPr lang="fr-FR" b="1" dirty="0">
              <a:solidFill>
                <a:schemeClr val="tx2">
                  <a:lumMod val="75000"/>
                </a:schemeClr>
              </a:solidFill>
            </a:endParaRPr>
          </a:p>
          <a:p>
            <a:r>
              <a:rPr lang="fr-FR" dirty="0"/>
              <a:t>spécifie </a:t>
            </a:r>
            <a:r>
              <a:rPr lang="fr-FR" dirty="0" smtClean="0"/>
              <a:t>l'alignement vertical (l'un en dessous de l'autre)  des enfants </a:t>
            </a:r>
          </a:p>
          <a:p>
            <a:r>
              <a:rPr lang="fr-FR" dirty="0" smtClean="0"/>
              <a:t>du </a:t>
            </a:r>
            <a:r>
              <a:rPr lang="fr-FR" dirty="0"/>
              <a:t>conteneur </a:t>
            </a:r>
            <a:r>
              <a:rPr lang="fr-FR" dirty="0" err="1" smtClean="0"/>
              <a:t>FlexBox</a:t>
            </a:r>
            <a:r>
              <a:rPr lang="fr-FR" dirty="0" smtClean="0"/>
              <a:t> du bas vers le haut.</a:t>
            </a:r>
          </a:p>
          <a:p>
            <a:endParaRPr lang="fr-FR" dirty="0" smtClean="0"/>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a:t>
            </a:r>
            <a:r>
              <a:rPr lang="fr-FR" b="1" dirty="0" smtClean="0">
                <a:solidFill>
                  <a:schemeClr val="tx2">
                    <a:lumMod val="75000"/>
                  </a:schemeClr>
                </a:solidFill>
                <a:latin typeface="Courier New" panose="02070309020205020404" pitchFamily="49" charset="0"/>
                <a:cs typeface="Courier New" panose="02070309020205020404" pitchFamily="49" charset="0"/>
              </a:rPr>
              <a:t>-direction: </a:t>
            </a:r>
            <a:r>
              <a:rPr lang="fr-FR" b="1" dirty="0" err="1" smtClean="0">
                <a:solidFill>
                  <a:schemeClr val="tx2">
                    <a:lumMod val="75000"/>
                  </a:schemeClr>
                </a:solidFill>
                <a:latin typeface="Courier New" panose="02070309020205020404" pitchFamily="49" charset="0"/>
                <a:cs typeface="Courier New" panose="02070309020205020404" pitchFamily="49" charset="0"/>
              </a:rPr>
              <a:t>column</a:t>
            </a:r>
            <a:r>
              <a:rPr lang="fr-FR" b="1" dirty="0" smtClean="0">
                <a:solidFill>
                  <a:schemeClr val="tx2">
                    <a:lumMod val="75000"/>
                  </a:schemeClr>
                </a:solidFill>
                <a:latin typeface="Courier New" panose="02070309020205020404" pitchFamily="49" charset="0"/>
                <a:cs typeface="Courier New" panose="02070309020205020404" pitchFamily="49" charset="0"/>
              </a:rPr>
              <a:t>-reverse;</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dirty="0">
                <a:solidFill>
                  <a:schemeClr val="bg1">
                    <a:lumMod val="75000"/>
                  </a:schemeClr>
                </a:solidFill>
              </a:rPr>
              <a:t>}</a:t>
            </a:r>
          </a:p>
          <a:p>
            <a:endParaRPr lang="fr-FR" dirty="0" smtClean="0"/>
          </a:p>
          <a:p>
            <a:r>
              <a:rPr lang="fr-FR" dirty="0" smtClean="0"/>
              <a:t>			</a:t>
            </a:r>
            <a:endParaRPr lang="fr-FR" dirty="0"/>
          </a:p>
        </p:txBody>
      </p:sp>
      <p:pic>
        <p:nvPicPr>
          <p:cNvPr id="6" name="Image 5"/>
          <p:cNvPicPr>
            <a:picLocks noChangeAspect="1"/>
          </p:cNvPicPr>
          <p:nvPr/>
        </p:nvPicPr>
        <p:blipFill>
          <a:blip r:embed="rId2"/>
          <a:stretch>
            <a:fillRect/>
          </a:stretch>
        </p:blipFill>
        <p:spPr>
          <a:xfrm>
            <a:off x="762001" y="3980458"/>
            <a:ext cx="7194376" cy="3025749"/>
          </a:xfrm>
          <a:prstGeom prst="rect">
            <a:avLst/>
          </a:prstGeom>
        </p:spPr>
      </p:pic>
    </p:spTree>
    <p:extLst>
      <p:ext uri="{BB962C8B-B14F-4D97-AF65-F5344CB8AC3E}">
        <p14:creationId xmlns:p14="http://schemas.microsoft.com/office/powerpoint/2010/main" val="1200905741"/>
      </p:ext>
    </p:extLst>
  </p:cSld>
  <p:clrMapOvr>
    <a:masterClrMapping/>
  </p:clrMapOvr>
  <p:transition spd="slow">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Passage à la ligne</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-wrap : </a:t>
            </a:r>
            <a:r>
              <a:rPr lang="fr-FR" sz="3100" b="1" i="1" dirty="0" err="1" smtClean="0">
                <a:solidFill>
                  <a:schemeClr val="tx2">
                    <a:lumMod val="75000"/>
                  </a:schemeClr>
                </a:solidFill>
              </a:rPr>
              <a:t>nowrap</a:t>
            </a:r>
            <a:r>
              <a:rPr lang="fr-FR" sz="3100" b="1" i="1" dirty="0" smtClean="0">
                <a:solidFill>
                  <a:schemeClr val="tx2">
                    <a:lumMod val="75000"/>
                  </a:schemeClr>
                </a:solidFill>
              </a:rPr>
              <a:t> | wrap </a:t>
            </a:r>
            <a:r>
              <a:rPr lang="fr-FR" sz="3100" b="1" i="1" dirty="0">
                <a:solidFill>
                  <a:schemeClr val="tx2">
                    <a:lumMod val="75000"/>
                  </a:schemeClr>
                </a:solidFill>
              </a:rPr>
              <a:t>| </a:t>
            </a:r>
            <a:r>
              <a:rPr lang="fr-FR" sz="3100" b="1" i="1" dirty="0" smtClean="0">
                <a:solidFill>
                  <a:schemeClr val="tx2">
                    <a:lumMod val="75000"/>
                  </a:schemeClr>
                </a:solidFill>
              </a:rPr>
              <a:t>wrap-reverse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139321"/>
          </a:xfrm>
          <a:prstGeom prst="rect">
            <a:avLst/>
          </a:prstGeom>
          <a:noFill/>
        </p:spPr>
        <p:txBody>
          <a:bodyPr wrap="square" rtlCol="0">
            <a:spAutoFit/>
          </a:bodyPr>
          <a:lstStyle/>
          <a:p>
            <a:r>
              <a:rPr lang="fr-FR" dirty="0" smtClean="0"/>
              <a:t>Cette spécification autorise ou n'autorise pas le passage à la ligne des éléments enfants lorsque les enfants dépassent la taille de leur conteneur.</a:t>
            </a:r>
          </a:p>
          <a:p>
            <a:endParaRPr lang="fr-FR" dirty="0"/>
          </a:p>
          <a:p>
            <a:r>
              <a:rPr lang="fr-FR" dirty="0" smtClean="0"/>
              <a:t>Les valeurs possibles sont :</a:t>
            </a:r>
          </a:p>
          <a:p>
            <a:r>
              <a:rPr lang="fr-FR" b="1" dirty="0" err="1">
                <a:solidFill>
                  <a:schemeClr val="accent2">
                    <a:lumMod val="75000"/>
                  </a:schemeClr>
                </a:solidFill>
              </a:rPr>
              <a:t>flex</a:t>
            </a:r>
            <a:r>
              <a:rPr lang="fr-FR" b="1" dirty="0">
                <a:solidFill>
                  <a:schemeClr val="accent2">
                    <a:lumMod val="75000"/>
                  </a:schemeClr>
                </a:solidFill>
              </a:rPr>
              <a:t>-direction : </a:t>
            </a:r>
            <a:r>
              <a:rPr lang="fr-FR" b="1" dirty="0" err="1" smtClean="0">
                <a:solidFill>
                  <a:schemeClr val="tx2">
                    <a:lumMod val="75000"/>
                  </a:schemeClr>
                </a:solidFill>
              </a:rPr>
              <a:t>nowrap</a:t>
            </a:r>
            <a:r>
              <a:rPr lang="fr-FR" b="1" dirty="0" smtClean="0">
                <a:solidFill>
                  <a:schemeClr val="tx2">
                    <a:lumMod val="75000"/>
                  </a:schemeClr>
                </a:solidFill>
              </a:rPr>
              <a:t>;</a:t>
            </a:r>
          </a:p>
          <a:p>
            <a:r>
              <a:rPr lang="fr-FR" dirty="0" smtClean="0"/>
              <a:t>(valeur par défaut)</a:t>
            </a:r>
            <a:endParaRPr lang="fr-FR" dirty="0"/>
          </a:p>
          <a:p>
            <a:r>
              <a:rPr lang="fr-FR" dirty="0"/>
              <a:t>les éléments demeurent toujours sur une ligne, et peuvent </a:t>
            </a:r>
            <a:r>
              <a:rPr lang="fr-FR" dirty="0" smtClean="0"/>
              <a:t>déborder en dehors du conteneur.</a:t>
            </a:r>
          </a:p>
          <a:p>
            <a:endParaRPr lang="fr-FR" dirty="0" smtClean="0"/>
          </a:p>
          <a:p>
            <a:endParaRPr lang="fr-FR" dirty="0" smtClean="0"/>
          </a:p>
          <a:p>
            <a:r>
              <a:rPr lang="fr-FR" dirty="0" smtClean="0"/>
              <a:t>			</a:t>
            </a:r>
            <a:endParaRPr lang="fr-FR" dirty="0"/>
          </a:p>
        </p:txBody>
      </p:sp>
    </p:spTree>
    <p:extLst>
      <p:ext uri="{BB962C8B-B14F-4D97-AF65-F5344CB8AC3E}">
        <p14:creationId xmlns:p14="http://schemas.microsoft.com/office/powerpoint/2010/main" val="3549304338"/>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Passage à la ligne</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-wrap : </a:t>
            </a:r>
            <a:r>
              <a:rPr lang="fr-FR" sz="3100" b="1" i="1" dirty="0" err="1" smtClean="0">
                <a:solidFill>
                  <a:schemeClr val="tx2">
                    <a:lumMod val="75000"/>
                  </a:schemeClr>
                </a:solidFill>
              </a:rPr>
              <a:t>nowrap</a:t>
            </a:r>
            <a:r>
              <a:rPr lang="fr-FR" sz="3100" b="1" i="1" dirty="0" smtClean="0">
                <a:solidFill>
                  <a:schemeClr val="tx2">
                    <a:lumMod val="75000"/>
                  </a:schemeClr>
                </a:solidFill>
              </a:rPr>
              <a:t> | wrap </a:t>
            </a:r>
            <a:r>
              <a:rPr lang="fr-FR" sz="3100" b="1" i="1" dirty="0">
                <a:solidFill>
                  <a:schemeClr val="tx2">
                    <a:lumMod val="75000"/>
                  </a:schemeClr>
                </a:solidFill>
              </a:rPr>
              <a:t>| </a:t>
            </a:r>
            <a:r>
              <a:rPr lang="fr-FR" sz="3100" b="1" i="1" dirty="0" smtClean="0">
                <a:solidFill>
                  <a:schemeClr val="tx2">
                    <a:lumMod val="75000"/>
                  </a:schemeClr>
                </a:solidFill>
              </a:rPr>
              <a:t>wrap-reverse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2308324"/>
          </a:xfrm>
          <a:prstGeom prst="rect">
            <a:avLst/>
          </a:prstGeom>
          <a:noFill/>
        </p:spPr>
        <p:txBody>
          <a:bodyPr wrap="square" rtlCol="0">
            <a:spAutoFit/>
          </a:bodyPr>
          <a:lstStyle/>
          <a:p>
            <a:r>
              <a:rPr lang="fr-FR" b="1" dirty="0" smtClean="0">
                <a:solidFill>
                  <a:schemeClr val="bg1">
                    <a:lumMod val="65000"/>
                  </a:schemeClr>
                </a:solidFill>
                <a:latin typeface="Courier New" panose="02070309020205020404" pitchFamily="49" charset="0"/>
                <a:cs typeface="Courier New" panose="02070309020205020404" pitchFamily="49" charset="0"/>
              </a:rPr>
              <a:t>.</a:t>
            </a:r>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a:t>
            </a:r>
            <a:r>
              <a:rPr lang="fr-FR" b="1" dirty="0" smtClean="0">
                <a:solidFill>
                  <a:schemeClr val="tx2">
                    <a:lumMod val="75000"/>
                  </a:schemeClr>
                </a:solidFill>
                <a:latin typeface="Courier New" panose="02070309020205020404" pitchFamily="49" charset="0"/>
                <a:cs typeface="Courier New" panose="02070309020205020404" pitchFamily="49" charset="0"/>
              </a:rPr>
              <a:t>-direction: </a:t>
            </a:r>
            <a:r>
              <a:rPr lang="fr-FR" b="1" dirty="0" err="1" smtClean="0">
                <a:solidFill>
                  <a:schemeClr val="tx2">
                    <a:lumMod val="75000"/>
                  </a:schemeClr>
                </a:solidFill>
                <a:latin typeface="Courier New" panose="02070309020205020404" pitchFamily="49" charset="0"/>
                <a:cs typeface="Courier New" panose="02070309020205020404" pitchFamily="49" charset="0"/>
              </a:rPr>
              <a:t>row</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flex-wrap:nowrap</a:t>
            </a:r>
            <a:r>
              <a:rPr lang="fr-FR" b="1" dirty="0" smtClean="0">
                <a:solidFill>
                  <a:schemeClr val="tx2">
                    <a:lumMod val="75000"/>
                  </a:schemeClr>
                </a:solidFill>
                <a:latin typeface="Courier New" panose="02070309020205020404" pitchFamily="49" charset="0"/>
                <a:cs typeface="Courier New" panose="02070309020205020404" pitchFamily="49" charset="0"/>
              </a:rPr>
              <a:t>;</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dirty="0">
                <a:solidFill>
                  <a:schemeClr val="bg1">
                    <a:lumMod val="75000"/>
                  </a:schemeClr>
                </a:solidFill>
              </a:rPr>
              <a:t>}</a:t>
            </a:r>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971600" y="3573016"/>
            <a:ext cx="6534150" cy="2200275"/>
          </a:xfrm>
          <a:prstGeom prst="rect">
            <a:avLst/>
          </a:prstGeom>
        </p:spPr>
      </p:pic>
    </p:spTree>
    <p:extLst>
      <p:ext uri="{BB962C8B-B14F-4D97-AF65-F5344CB8AC3E}">
        <p14:creationId xmlns:p14="http://schemas.microsoft.com/office/powerpoint/2010/main" val="4294661275"/>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Passage à la ligne</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-wrap : </a:t>
            </a:r>
            <a:r>
              <a:rPr lang="fr-FR" sz="3100" b="1" i="1" dirty="0" err="1" smtClean="0">
                <a:solidFill>
                  <a:schemeClr val="tx2">
                    <a:lumMod val="75000"/>
                  </a:schemeClr>
                </a:solidFill>
              </a:rPr>
              <a:t>nowrap</a:t>
            </a:r>
            <a:r>
              <a:rPr lang="fr-FR" sz="3100" b="1" i="1" dirty="0" smtClean="0">
                <a:solidFill>
                  <a:schemeClr val="tx2">
                    <a:lumMod val="75000"/>
                  </a:schemeClr>
                </a:solidFill>
              </a:rPr>
              <a:t> | wrap </a:t>
            </a:r>
            <a:r>
              <a:rPr lang="fr-FR" sz="3100" b="1" i="1" dirty="0">
                <a:solidFill>
                  <a:schemeClr val="tx2">
                    <a:lumMod val="75000"/>
                  </a:schemeClr>
                </a:solidFill>
              </a:rPr>
              <a:t>| </a:t>
            </a:r>
            <a:r>
              <a:rPr lang="fr-FR" sz="3100" b="1" i="1" dirty="0" smtClean="0">
                <a:solidFill>
                  <a:schemeClr val="tx2">
                    <a:lumMod val="75000"/>
                  </a:schemeClr>
                </a:solidFill>
              </a:rPr>
              <a:t>wrap-reverse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139321"/>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b="1" dirty="0">
                <a:solidFill>
                  <a:schemeClr val="accent2">
                    <a:lumMod val="75000"/>
                  </a:schemeClr>
                </a:solidFill>
              </a:rPr>
              <a:t>: </a:t>
            </a:r>
            <a:r>
              <a:rPr lang="fr-FR" b="1" dirty="0" smtClean="0">
                <a:solidFill>
                  <a:schemeClr val="tx2">
                    <a:lumMod val="75000"/>
                  </a:schemeClr>
                </a:solidFill>
              </a:rPr>
              <a:t>wrap;</a:t>
            </a:r>
          </a:p>
          <a:p>
            <a:r>
              <a:rPr lang="fr-FR" dirty="0"/>
              <a:t>les éléments passent à la ligne </a:t>
            </a:r>
            <a:r>
              <a:rPr lang="fr-FR" dirty="0" smtClean="0"/>
              <a:t>suivante plutôt </a:t>
            </a:r>
            <a:r>
              <a:rPr lang="fr-FR" dirty="0"/>
              <a:t>que de déborder en </a:t>
            </a:r>
            <a:r>
              <a:rPr lang="fr-FR" dirty="0" smtClean="0"/>
              <a:t>dehors du conteneur.</a:t>
            </a:r>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flex</a:t>
            </a:r>
            <a:r>
              <a:rPr lang="fr-FR" b="1" dirty="0">
                <a:solidFill>
                  <a:schemeClr val="tx2">
                    <a:lumMod val="75000"/>
                  </a:schemeClr>
                </a:solidFill>
                <a:latin typeface="Courier New" panose="02070309020205020404" pitchFamily="49" charset="0"/>
                <a:cs typeface="Courier New" panose="02070309020205020404" pitchFamily="49" charset="0"/>
              </a:rPr>
              <a:t>-direction: </a:t>
            </a:r>
            <a:r>
              <a:rPr lang="fr-FR" b="1" dirty="0" err="1">
                <a:solidFill>
                  <a:schemeClr val="tx2">
                    <a:lumMod val="75000"/>
                  </a:schemeClr>
                </a:solidFill>
                <a:latin typeface="Courier New" panose="02070309020205020404" pitchFamily="49" charset="0"/>
                <a:cs typeface="Courier New" panose="02070309020205020404" pitchFamily="49" charset="0"/>
              </a:rPr>
              <a:t>row</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flex-wrap:wrap</a:t>
            </a:r>
            <a:r>
              <a:rPr lang="fr-FR" b="1" dirty="0">
                <a:solidFill>
                  <a:schemeClr val="tx2">
                    <a:lumMod val="75000"/>
                  </a:schemeClr>
                </a:solidFill>
                <a:latin typeface="Courier New" panose="02070309020205020404" pitchFamily="49" charset="0"/>
                <a:cs typeface="Courier New" panose="02070309020205020404" pitchFamily="49" charset="0"/>
              </a:rPr>
              <a:t>;</a:t>
            </a:r>
          </a:p>
          <a:p>
            <a:endParaRPr lang="fr-FR" dirty="0" smtClean="0"/>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899592" y="3933056"/>
            <a:ext cx="6610350" cy="2219325"/>
          </a:xfrm>
          <a:prstGeom prst="rect">
            <a:avLst/>
          </a:prstGeom>
        </p:spPr>
      </p:pic>
    </p:spTree>
    <p:extLst>
      <p:ext uri="{BB962C8B-B14F-4D97-AF65-F5344CB8AC3E}">
        <p14:creationId xmlns:p14="http://schemas.microsoft.com/office/powerpoint/2010/main" val="3732150826"/>
      </p:ext>
    </p:extLst>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Passage à la ligne</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-wrap : </a:t>
            </a:r>
            <a:r>
              <a:rPr lang="fr-FR" sz="3100" b="1" i="1" dirty="0" err="1" smtClean="0">
                <a:solidFill>
                  <a:schemeClr val="tx2">
                    <a:lumMod val="75000"/>
                  </a:schemeClr>
                </a:solidFill>
              </a:rPr>
              <a:t>nowrap</a:t>
            </a:r>
            <a:r>
              <a:rPr lang="fr-FR" sz="3100" b="1" i="1" dirty="0" smtClean="0">
                <a:solidFill>
                  <a:schemeClr val="tx2">
                    <a:lumMod val="75000"/>
                  </a:schemeClr>
                </a:solidFill>
              </a:rPr>
              <a:t> | wrap </a:t>
            </a:r>
            <a:r>
              <a:rPr lang="fr-FR" sz="3100" b="1" i="1" dirty="0">
                <a:solidFill>
                  <a:schemeClr val="tx2">
                    <a:lumMod val="75000"/>
                  </a:schemeClr>
                </a:solidFill>
              </a:rPr>
              <a:t>| </a:t>
            </a:r>
            <a:r>
              <a:rPr lang="fr-FR" sz="3100" b="1" i="1" dirty="0" smtClean="0">
                <a:solidFill>
                  <a:schemeClr val="tx2">
                    <a:lumMod val="75000"/>
                  </a:schemeClr>
                </a:solidFill>
              </a:rPr>
              <a:t>wrap-reverse</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32238"/>
            <a:ext cx="7560840" cy="3139321"/>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smtClean="0">
                <a:solidFill>
                  <a:schemeClr val="accent2">
                    <a:lumMod val="75000"/>
                  </a:schemeClr>
                </a:solidFill>
              </a:rPr>
              <a:t>-direction </a:t>
            </a:r>
            <a:r>
              <a:rPr lang="fr-FR" b="1" dirty="0">
                <a:solidFill>
                  <a:schemeClr val="accent2">
                    <a:lumMod val="75000"/>
                  </a:schemeClr>
                </a:solidFill>
              </a:rPr>
              <a:t>: </a:t>
            </a:r>
            <a:r>
              <a:rPr lang="fr-FR" b="1" dirty="0" smtClean="0">
                <a:solidFill>
                  <a:schemeClr val="tx2">
                    <a:lumMod val="75000"/>
                  </a:schemeClr>
                </a:solidFill>
              </a:rPr>
              <a:t>wrap</a:t>
            </a:r>
            <a:r>
              <a:rPr lang="fr-FR" b="1" dirty="0">
                <a:solidFill>
                  <a:schemeClr val="tx2">
                    <a:lumMod val="75000"/>
                  </a:schemeClr>
                </a:solidFill>
                <a:latin typeface="Courier New" panose="02070309020205020404" pitchFamily="49" charset="0"/>
                <a:cs typeface="Courier New" panose="02070309020205020404" pitchFamily="49" charset="0"/>
              </a:rPr>
              <a:t>-reverse</a:t>
            </a:r>
            <a:r>
              <a:rPr lang="fr-FR" b="1" dirty="0" smtClean="0">
                <a:solidFill>
                  <a:schemeClr val="tx2">
                    <a:lumMod val="75000"/>
                  </a:schemeClr>
                </a:solidFill>
              </a:rPr>
              <a:t>;</a:t>
            </a:r>
          </a:p>
          <a:p>
            <a:r>
              <a:rPr lang="fr-FR" dirty="0"/>
              <a:t>les éléments passent à la ligne </a:t>
            </a:r>
            <a:r>
              <a:rPr lang="fr-FR" dirty="0" smtClean="0"/>
              <a:t>précédente plutôt </a:t>
            </a:r>
            <a:r>
              <a:rPr lang="fr-FR" dirty="0"/>
              <a:t>que de déborder en </a:t>
            </a:r>
            <a:r>
              <a:rPr lang="fr-FR" dirty="0" smtClean="0"/>
              <a:t>dehors du conteneur.</a:t>
            </a:r>
          </a:p>
          <a:p>
            <a:r>
              <a:rPr lang="fr-FR" b="1" dirty="0">
                <a:solidFill>
                  <a:schemeClr val="bg1">
                    <a:lumMod val="65000"/>
                  </a:schemeClr>
                </a:solidFill>
                <a:latin typeface="Courier New" panose="02070309020205020404" pitchFamily="49" charset="0"/>
                <a:cs typeface="Courier New" panose="02070309020205020404" pitchFamily="49" charset="0"/>
              </a:rPr>
              <a:t>.kiwi {</a:t>
            </a:r>
            <a:r>
              <a:rPr lang="fr-FR" b="1" dirty="0" err="1">
                <a:solidFill>
                  <a:schemeClr val="bg1">
                    <a:lumMod val="65000"/>
                  </a:schemeClr>
                </a:solidFill>
                <a:latin typeface="Courier New" panose="02070309020205020404" pitchFamily="49" charset="0"/>
                <a:cs typeface="Courier New" panose="02070309020205020404" pitchFamily="49" charset="0"/>
              </a:rPr>
              <a:t>width</a:t>
            </a:r>
            <a:r>
              <a:rPr lang="fr-FR" b="1" dirty="0">
                <a:solidFill>
                  <a:schemeClr val="bg1">
                    <a:lumMod val="65000"/>
                  </a:schemeClr>
                </a:solidFill>
                <a:latin typeface="Courier New" panose="02070309020205020404" pitchFamily="49" charset="0"/>
                <a:cs typeface="Courier New" panose="02070309020205020404" pitchFamily="49" charset="0"/>
              </a:rPr>
              <a:t>: 80%;</a:t>
            </a:r>
            <a:r>
              <a:rPr lang="fr-FR" b="1" dirty="0" err="1">
                <a:solidFill>
                  <a:schemeClr val="bg1">
                    <a:lumMod val="65000"/>
                  </a:schemeClr>
                </a:solidFill>
                <a:latin typeface="Courier New" panose="02070309020205020404" pitchFamily="49" charset="0"/>
                <a:cs typeface="Courier New" panose="02070309020205020404" pitchFamily="49" charset="0"/>
              </a:rPr>
              <a:t>outline</a:t>
            </a:r>
            <a:r>
              <a:rPr lang="fr-FR" b="1" dirty="0">
                <a:solidFill>
                  <a:schemeClr val="bg1">
                    <a:lumMod val="65000"/>
                  </a:schemeClr>
                </a:solidFill>
                <a:latin typeface="Courier New" panose="02070309020205020404" pitchFamily="49" charset="0"/>
                <a:cs typeface="Courier New" panose="02070309020205020404" pitchFamily="49" charset="0"/>
              </a:rPr>
              <a:t>: 1px </a:t>
            </a:r>
            <a:r>
              <a:rPr lang="fr-FR" b="1" dirty="0" err="1">
                <a:solidFill>
                  <a:schemeClr val="bg1">
                    <a:lumMod val="65000"/>
                  </a:schemeClr>
                </a:solidFill>
                <a:latin typeface="Courier New" panose="02070309020205020404" pitchFamily="49" charset="0"/>
                <a:cs typeface="Courier New" panose="02070309020205020404" pitchFamily="49" charset="0"/>
              </a:rPr>
              <a:t>solid</a:t>
            </a:r>
            <a:r>
              <a:rPr lang="fr-FR" b="1" dirty="0">
                <a:solidFill>
                  <a:schemeClr val="bg1">
                    <a:lumMod val="65000"/>
                  </a:schemeClr>
                </a:solidFill>
                <a:latin typeface="Courier New" panose="02070309020205020404" pitchFamily="49" charset="0"/>
                <a:cs typeface="Courier New" panose="02070309020205020404" pitchFamily="49" charset="0"/>
              </a:rPr>
              <a:t> #333;</a:t>
            </a:r>
          </a:p>
          <a:p>
            <a:r>
              <a:rPr lang="fr-FR" b="1" dirty="0">
                <a:solidFill>
                  <a:schemeClr val="bg1">
                    <a:lumMod val="65000"/>
                  </a:schemeClr>
                </a:solidFill>
                <a:latin typeface="Courier New" panose="02070309020205020404" pitchFamily="49" charset="0"/>
                <a:cs typeface="Courier New" panose="02070309020205020404" pitchFamily="49" charset="0"/>
              </a:rPr>
              <a:t>	background: #</a:t>
            </a:r>
            <a:r>
              <a:rPr lang="fr-FR" b="1" dirty="0" err="1">
                <a:solidFill>
                  <a:schemeClr val="bg1">
                    <a:lumMod val="65000"/>
                  </a:schemeClr>
                </a:solidFill>
                <a:latin typeface="Courier New" panose="02070309020205020404" pitchFamily="49" charset="0"/>
                <a:cs typeface="Courier New" panose="02070309020205020404" pitchFamily="49" charset="0"/>
              </a:rPr>
              <a:t>eee;margin</a:t>
            </a:r>
            <a:r>
              <a:rPr lang="fr-FR" b="1" dirty="0">
                <a:solidFill>
                  <a:schemeClr val="bg1">
                    <a:lumMod val="65000"/>
                  </a:schemeClr>
                </a:solidFill>
                <a:latin typeface="Courier New" panose="02070309020205020404" pitchFamily="49" charset="0"/>
                <a:cs typeface="Courier New" panose="02070309020205020404" pitchFamily="49" charset="0"/>
              </a:rPr>
              <a:t>: 0;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0;</a:t>
            </a:r>
          </a:p>
          <a:p>
            <a:r>
              <a:rPr lang="fr-FR" b="1" dirty="0">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display:flex</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flex</a:t>
            </a:r>
            <a:r>
              <a:rPr lang="fr-FR" b="1" dirty="0">
                <a:solidFill>
                  <a:schemeClr val="tx2">
                    <a:lumMod val="75000"/>
                  </a:schemeClr>
                </a:solidFill>
                <a:latin typeface="Courier New" panose="02070309020205020404" pitchFamily="49" charset="0"/>
                <a:cs typeface="Courier New" panose="02070309020205020404" pitchFamily="49" charset="0"/>
              </a:rPr>
              <a:t>-direction: </a:t>
            </a:r>
            <a:r>
              <a:rPr lang="fr-FR" b="1" dirty="0" err="1">
                <a:solidFill>
                  <a:schemeClr val="tx2">
                    <a:lumMod val="75000"/>
                  </a:schemeClr>
                </a:solidFill>
                <a:latin typeface="Courier New" panose="02070309020205020404" pitchFamily="49" charset="0"/>
                <a:cs typeface="Courier New" panose="02070309020205020404" pitchFamily="49" charset="0"/>
              </a:rPr>
              <a:t>row</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flex-wrap:wrap-reverse</a:t>
            </a:r>
            <a:r>
              <a:rPr lang="fr-FR" b="1" dirty="0" smtClean="0">
                <a:solidFill>
                  <a:schemeClr val="tx2">
                    <a:lumMod val="75000"/>
                  </a:schemeClr>
                </a:solidFill>
                <a:latin typeface="Courier New" panose="02070309020205020404" pitchFamily="49" charset="0"/>
                <a:cs typeface="Courier New" panose="02070309020205020404" pitchFamily="49" charset="0"/>
              </a:rPr>
              <a:t>;</a:t>
            </a:r>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dirty="0" smtClean="0"/>
          </a:p>
          <a:p>
            <a:endParaRPr lang="fr-FR" dirty="0" smtClean="0"/>
          </a:p>
          <a:p>
            <a:r>
              <a:rPr lang="fr-FR" dirty="0" smtClean="0"/>
              <a:t>			</a:t>
            </a:r>
            <a:endParaRPr lang="fr-FR" dirty="0"/>
          </a:p>
        </p:txBody>
      </p:sp>
      <p:pic>
        <p:nvPicPr>
          <p:cNvPr id="6" name="Image 5"/>
          <p:cNvPicPr>
            <a:picLocks noChangeAspect="1"/>
          </p:cNvPicPr>
          <p:nvPr/>
        </p:nvPicPr>
        <p:blipFill>
          <a:blip r:embed="rId2"/>
          <a:stretch>
            <a:fillRect/>
          </a:stretch>
        </p:blipFill>
        <p:spPr>
          <a:xfrm>
            <a:off x="971600" y="4252501"/>
            <a:ext cx="6610350" cy="2200275"/>
          </a:xfrm>
          <a:prstGeom prst="rect">
            <a:avLst/>
          </a:prstGeom>
        </p:spPr>
      </p:pic>
    </p:spTree>
    <p:extLst>
      <p:ext uri="{BB962C8B-B14F-4D97-AF65-F5344CB8AC3E}">
        <p14:creationId xmlns:p14="http://schemas.microsoft.com/office/powerpoint/2010/main" val="3055762051"/>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762000" y="269875"/>
            <a:ext cx="8077200" cy="1143000"/>
          </a:xfrm>
        </p:spPr>
        <p:txBody>
          <a:bodyPr/>
          <a:lstStyle/>
          <a:p>
            <a:r>
              <a:rPr dirty="0" smtClean="0"/>
              <a:t>Introduction au CSS3</a:t>
            </a:r>
          </a:p>
        </p:txBody>
      </p:sp>
      <p:sp>
        <p:nvSpPr>
          <p:cNvPr id="38915" name="Espace réservé du contenu 2"/>
          <p:cNvSpPr>
            <a:spLocks noGrp="1"/>
          </p:cNvSpPr>
          <p:nvPr>
            <p:ph idx="1"/>
          </p:nvPr>
        </p:nvSpPr>
        <p:spPr>
          <a:xfrm>
            <a:off x="762000" y="1597025"/>
            <a:ext cx="8077200" cy="4297363"/>
          </a:xfrm>
        </p:spPr>
        <p:txBody>
          <a:bodyPr>
            <a:normAutofit lnSpcReduction="10000"/>
          </a:bodyPr>
          <a:lstStyle/>
          <a:p>
            <a:pPr marL="0" indent="0">
              <a:buFont typeface="Arial" charset="0"/>
              <a:buNone/>
            </a:pPr>
            <a:r>
              <a:rPr sz="2000" dirty="0" smtClean="0"/>
              <a:t>Remarque : l'utilisation des feuilles de styles est aussi très utilisée dans les langages de programmation comme </a:t>
            </a:r>
          </a:p>
          <a:p>
            <a:pPr marL="0" indent="0">
              <a:buFont typeface="Arial" charset="0"/>
              <a:buNone/>
            </a:pPr>
            <a:r>
              <a:rPr sz="2000" dirty="0" smtClean="0"/>
              <a:t>JAVASCRIPT, VBSCRIPT, FLASH ou XML (côté CLIENT) ou </a:t>
            </a:r>
          </a:p>
          <a:p>
            <a:pPr marL="0" indent="0">
              <a:buFont typeface="Arial" charset="0"/>
              <a:buNone/>
            </a:pPr>
            <a:r>
              <a:rPr sz="2000" dirty="0" smtClean="0"/>
              <a:t>PHP, ASP, JAVA, JSP, PEARL, RUBY, etc... (côté SERVEUR)</a:t>
            </a:r>
          </a:p>
          <a:p>
            <a:pPr marL="0" indent="0">
              <a:buFont typeface="Arial" charset="0"/>
              <a:buNone/>
            </a:pPr>
            <a:endParaRPr sz="2000" dirty="0" smtClean="0"/>
          </a:p>
          <a:p>
            <a:pPr marL="0" indent="0">
              <a:buFont typeface="Arial" charset="0"/>
              <a:buNone/>
            </a:pPr>
            <a:r>
              <a:rPr sz="2000" dirty="0" smtClean="0"/>
              <a:t>La version couramment utilisée aujourd'hui est la version CSS 2.1 avec le HTML4 ou XHTML et le CSS3 avec le HTML5.</a:t>
            </a:r>
          </a:p>
          <a:p>
            <a:pPr marL="0" indent="0">
              <a:buFont typeface="Arial" charset="0"/>
              <a:buNone/>
            </a:pPr>
            <a:endParaRPr sz="2000" dirty="0" smtClean="0"/>
          </a:p>
          <a:p>
            <a:pPr marL="0" indent="0">
              <a:buFont typeface="Arial" charset="0"/>
              <a:buNone/>
            </a:pPr>
            <a:r>
              <a:rPr sz="2000" dirty="0" smtClean="0"/>
              <a:t>La version CSS 3.0 est implémentée sur les navigateurs mais tout comme le HTML 5. Cette version est prise en compte sur les dernières versions des navigateurs. Les anciennes versions (IE6 par exemple) n'intègrent pas ces nouveautés, ce qui peut poser quelques problèmes lors du développement d'un site et des complications pour pouvoir être le plus "universel" possible.</a:t>
            </a:r>
          </a:p>
        </p:txBody>
      </p:sp>
    </p:spTree>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err="1" smtClean="0"/>
              <a:t>FlexBox</a:t>
            </a:r>
            <a:r>
              <a:rPr lang="fr-FR" sz="4000" b="1" i="1" dirty="0" smtClean="0"/>
              <a:t> – combinaison des 2 propriétés</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-flow : </a:t>
            </a:r>
            <a:r>
              <a:rPr lang="fr-FR" sz="3100" b="1" i="1" dirty="0" err="1" smtClean="0">
                <a:solidFill>
                  <a:schemeClr val="tx2">
                    <a:lumMod val="75000"/>
                  </a:schemeClr>
                </a:solidFill>
              </a:rPr>
              <a:t>flex</a:t>
            </a:r>
            <a:r>
              <a:rPr lang="fr-FR" sz="3100" b="1" i="1" dirty="0" smtClean="0">
                <a:solidFill>
                  <a:schemeClr val="tx2">
                    <a:lumMod val="75000"/>
                  </a:schemeClr>
                </a:solidFill>
              </a:rPr>
              <a:t>-direction + </a:t>
            </a:r>
            <a:r>
              <a:rPr lang="fr-FR" sz="3100" b="1" i="1" dirty="0" err="1" smtClean="0">
                <a:solidFill>
                  <a:schemeClr val="tx2">
                    <a:lumMod val="75000"/>
                  </a:schemeClr>
                </a:solidFill>
              </a:rPr>
              <a:t>flex</a:t>
            </a:r>
            <a:r>
              <a:rPr lang="fr-FR" sz="3100" b="1" i="1" dirty="0" smtClean="0">
                <a:solidFill>
                  <a:schemeClr val="tx2">
                    <a:lumMod val="75000"/>
                  </a:schemeClr>
                </a:solidFill>
              </a:rPr>
              <a:t>-wrap</a:t>
            </a:r>
            <a:r>
              <a:rPr lang="fr-FR" sz="3100" b="1" i="1" dirty="0" smtClean="0"/>
              <a:t>; </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709181"/>
            <a:ext cx="8532440" cy="2677656"/>
          </a:xfrm>
          <a:prstGeom prst="rect">
            <a:avLst/>
          </a:prstGeom>
          <a:noFill/>
        </p:spPr>
        <p:txBody>
          <a:bodyPr wrap="square" rtlCol="0">
            <a:spAutoFit/>
          </a:bodyPr>
          <a:lstStyle/>
          <a:p>
            <a:r>
              <a:rPr lang="fr-FR" dirty="0" smtClean="0"/>
              <a:t>Il </a:t>
            </a:r>
            <a:r>
              <a:rPr lang="fr-FR" dirty="0"/>
              <a:t>existe une propriété raccourcie </a:t>
            </a:r>
            <a:r>
              <a:rPr lang="fr-FR" b="1" dirty="0" err="1">
                <a:solidFill>
                  <a:schemeClr val="accent2">
                    <a:lumMod val="75000"/>
                  </a:schemeClr>
                </a:solidFill>
              </a:rPr>
              <a:t>flex</a:t>
            </a:r>
            <a:r>
              <a:rPr lang="fr-FR" b="1" dirty="0">
                <a:solidFill>
                  <a:schemeClr val="accent2">
                    <a:lumMod val="75000"/>
                  </a:schemeClr>
                </a:solidFill>
              </a:rPr>
              <a:t>-flow </a:t>
            </a:r>
            <a:r>
              <a:rPr lang="fr-FR" dirty="0"/>
              <a:t>qui regroupe </a:t>
            </a:r>
            <a:r>
              <a:rPr lang="fr-FR" dirty="0" err="1"/>
              <a:t>flex</a:t>
            </a:r>
            <a:r>
              <a:rPr lang="fr-FR" dirty="0"/>
              <a:t>-direction et </a:t>
            </a:r>
            <a:r>
              <a:rPr lang="fr-FR" dirty="0" err="1"/>
              <a:t>flex</a:t>
            </a:r>
            <a:r>
              <a:rPr lang="fr-FR" dirty="0"/>
              <a:t>-wrap</a:t>
            </a:r>
            <a:r>
              <a:rPr lang="fr-FR" dirty="0" smtClean="0"/>
              <a:t>.</a:t>
            </a:r>
          </a:p>
          <a:p>
            <a:r>
              <a:rPr lang="fr-FR" sz="1600" b="1" dirty="0">
                <a:latin typeface="Courier New" panose="02070309020205020404" pitchFamily="49" charset="0"/>
                <a:cs typeface="Courier New" panose="02070309020205020404" pitchFamily="49" charset="0"/>
              </a:rPr>
              <a:t>/* affichage en ligne et passage à la ligne autorisé */</a:t>
            </a:r>
          </a:p>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-flow: </a:t>
            </a:r>
            <a:r>
              <a:rPr lang="fr-FR" sz="1600" b="1" dirty="0" err="1">
                <a:latin typeface="Courier New" panose="02070309020205020404" pitchFamily="49" charset="0"/>
                <a:cs typeface="Courier New" panose="02070309020205020404" pitchFamily="49" charset="0"/>
              </a:rPr>
              <a:t>row</a:t>
            </a:r>
            <a:r>
              <a:rPr lang="fr-FR" sz="1600" b="1" dirty="0">
                <a:latin typeface="Courier New" panose="02070309020205020404" pitchFamily="49" charset="0"/>
                <a:cs typeface="Courier New" panose="02070309020205020404" pitchFamily="49" charset="0"/>
              </a:rPr>
              <a:t> wrap;} </a:t>
            </a:r>
          </a:p>
          <a:p>
            <a:endParaRPr lang="fr-FR" dirty="0"/>
          </a:p>
          <a:p>
            <a:r>
              <a:rPr lang="fr-FR" dirty="0"/>
              <a:t>Ne vous étonnez donc pas de rencontrer tantôt la syntaxe </a:t>
            </a:r>
            <a:endParaRPr lang="fr-FR" dirty="0" smtClean="0"/>
          </a:p>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-flow: </a:t>
            </a:r>
            <a:r>
              <a:rPr lang="fr-FR" sz="1600" b="1" dirty="0" err="1">
                <a:latin typeface="Courier New" panose="02070309020205020404" pitchFamily="49" charset="0"/>
                <a:cs typeface="Courier New" panose="02070309020205020404" pitchFamily="49" charset="0"/>
              </a:rPr>
              <a:t>column</a:t>
            </a:r>
            <a:r>
              <a:rPr lang="fr-FR" sz="1600" b="1" dirty="0" smtClean="0">
                <a:latin typeface="Courier New" panose="02070309020205020404" pitchFamily="49" charset="0"/>
                <a:cs typeface="Courier New" panose="02070309020205020404" pitchFamily="49" charset="0"/>
              </a:rPr>
              <a:t>;}	</a:t>
            </a:r>
            <a:r>
              <a:rPr lang="fr-FR" sz="1600" b="1" dirty="0" smtClean="0">
                <a:solidFill>
                  <a:schemeClr val="tx2"/>
                </a:solidFill>
                <a:latin typeface="Courier New" panose="02070309020205020404" pitchFamily="49" charset="0"/>
                <a:cs typeface="Courier New" panose="02070309020205020404" pitchFamily="49" charset="0"/>
              </a:rPr>
              <a:t>-&gt; </a:t>
            </a:r>
            <a:r>
              <a:rPr lang="fr-FR" sz="1600" b="1" dirty="0">
                <a:solidFill>
                  <a:schemeClr val="tx2"/>
                </a:solidFill>
                <a:latin typeface="Courier New" panose="02070309020205020404" pitchFamily="49" charset="0"/>
                <a:cs typeface="Courier New" panose="02070309020205020404" pitchFamily="49" charset="0"/>
              </a:rPr>
              <a:t>.kiwi {</a:t>
            </a:r>
            <a:r>
              <a:rPr lang="fr-FR" sz="1600" b="1" dirty="0" err="1" smtClean="0">
                <a:solidFill>
                  <a:schemeClr val="tx2"/>
                </a:solidFill>
                <a:latin typeface="Courier New" panose="02070309020205020404" pitchFamily="49" charset="0"/>
                <a:cs typeface="Courier New" panose="02070309020205020404" pitchFamily="49" charset="0"/>
              </a:rPr>
              <a:t>flex</a:t>
            </a:r>
            <a:r>
              <a:rPr lang="fr-FR" sz="1600" b="1" dirty="0" smtClean="0">
                <a:solidFill>
                  <a:schemeClr val="tx2"/>
                </a:solidFill>
                <a:latin typeface="Courier New" panose="02070309020205020404" pitchFamily="49" charset="0"/>
                <a:cs typeface="Courier New" panose="02070309020205020404" pitchFamily="49" charset="0"/>
              </a:rPr>
              <a:t>-direction: </a:t>
            </a:r>
            <a:r>
              <a:rPr lang="fr-FR" sz="1600" b="1" dirty="0" err="1">
                <a:solidFill>
                  <a:schemeClr val="tx2"/>
                </a:solidFill>
                <a:latin typeface="Courier New" panose="02070309020205020404" pitchFamily="49" charset="0"/>
                <a:cs typeface="Courier New" panose="02070309020205020404" pitchFamily="49" charset="0"/>
              </a:rPr>
              <a:t>column</a:t>
            </a:r>
            <a:r>
              <a:rPr lang="fr-FR" sz="1600" b="1" dirty="0">
                <a:solidFill>
                  <a:schemeClr val="tx2"/>
                </a:solidFill>
                <a:latin typeface="Courier New" panose="02070309020205020404" pitchFamily="49" charset="0"/>
                <a:cs typeface="Courier New" panose="02070309020205020404" pitchFamily="49" charset="0"/>
              </a:rPr>
              <a:t>;}</a:t>
            </a:r>
            <a:endParaRPr lang="fr-FR" sz="1600" b="1" dirty="0" smtClean="0">
              <a:solidFill>
                <a:schemeClr val="tx2"/>
              </a:solidFill>
              <a:latin typeface="Courier New" panose="02070309020205020404" pitchFamily="49" charset="0"/>
              <a:cs typeface="Courier New" panose="02070309020205020404" pitchFamily="49" charset="0"/>
            </a:endParaRPr>
          </a:p>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-flow: </a:t>
            </a:r>
            <a:r>
              <a:rPr lang="fr-FR" sz="1600" b="1" dirty="0" smtClean="0">
                <a:latin typeface="Courier New" panose="02070309020205020404" pitchFamily="49" charset="0"/>
                <a:cs typeface="Courier New" panose="02070309020205020404" pitchFamily="49" charset="0"/>
              </a:rPr>
              <a:t>wrap-reverse;} </a:t>
            </a:r>
            <a:r>
              <a:rPr lang="fr-FR" sz="1600" b="1" dirty="0" smtClean="0">
                <a:solidFill>
                  <a:schemeClr val="tx2"/>
                </a:solidFill>
                <a:latin typeface="Courier New" panose="02070309020205020404" pitchFamily="49" charset="0"/>
                <a:cs typeface="Courier New" panose="02070309020205020404" pitchFamily="49" charset="0"/>
              </a:rPr>
              <a:t>-&gt; </a:t>
            </a:r>
            <a:r>
              <a:rPr lang="fr-FR" sz="1600" b="1" dirty="0">
                <a:solidFill>
                  <a:schemeClr val="tx2"/>
                </a:solidFill>
                <a:latin typeface="Courier New" panose="02070309020205020404" pitchFamily="49" charset="0"/>
                <a:cs typeface="Courier New" panose="02070309020205020404" pitchFamily="49" charset="0"/>
              </a:rPr>
              <a:t>.kiwi {</a:t>
            </a:r>
            <a:r>
              <a:rPr lang="fr-FR" sz="1600" b="1" dirty="0" err="1" smtClean="0">
                <a:solidFill>
                  <a:schemeClr val="tx2"/>
                </a:solidFill>
                <a:latin typeface="Courier New" panose="02070309020205020404" pitchFamily="49" charset="0"/>
                <a:cs typeface="Courier New" panose="02070309020205020404" pitchFamily="49" charset="0"/>
              </a:rPr>
              <a:t>flex</a:t>
            </a:r>
            <a:r>
              <a:rPr lang="fr-FR" sz="1600" b="1" dirty="0" smtClean="0">
                <a:solidFill>
                  <a:schemeClr val="tx2"/>
                </a:solidFill>
                <a:latin typeface="Courier New" panose="02070309020205020404" pitchFamily="49" charset="0"/>
                <a:cs typeface="Courier New" panose="02070309020205020404" pitchFamily="49" charset="0"/>
              </a:rPr>
              <a:t>-wrap: </a:t>
            </a:r>
            <a:r>
              <a:rPr lang="fr-FR" sz="1600" b="1" dirty="0">
                <a:solidFill>
                  <a:schemeClr val="tx2"/>
                </a:solidFill>
                <a:latin typeface="Courier New" panose="02070309020205020404" pitchFamily="49" charset="0"/>
                <a:cs typeface="Courier New" panose="02070309020205020404" pitchFamily="49" charset="0"/>
              </a:rPr>
              <a:t>wrap-reverse;}</a:t>
            </a:r>
          </a:p>
          <a:p>
            <a:endParaRPr lang="fr-FR" sz="1600" b="1" dirty="0">
              <a:latin typeface="Courier New" panose="02070309020205020404" pitchFamily="49" charset="0"/>
              <a:cs typeface="Courier New" panose="02070309020205020404" pitchFamily="49" charset="0"/>
            </a:endParaRPr>
          </a:p>
          <a:p>
            <a:endParaRPr lang="fr-FR" sz="1600" b="1" dirty="0">
              <a:latin typeface="Courier New" panose="02070309020205020404" pitchFamily="49" charset="0"/>
              <a:cs typeface="Courier New" panose="02070309020205020404" pitchFamily="49" charset="0"/>
            </a:endParaRPr>
          </a:p>
          <a:p>
            <a:r>
              <a:rPr lang="fr-FR" dirty="0" smtClean="0"/>
              <a:t>			</a:t>
            </a:r>
            <a:endParaRPr lang="fr-FR" dirty="0"/>
          </a:p>
        </p:txBody>
      </p:sp>
    </p:spTree>
    <p:extLst>
      <p:ext uri="{BB962C8B-B14F-4D97-AF65-F5344CB8AC3E}">
        <p14:creationId xmlns:p14="http://schemas.microsoft.com/office/powerpoint/2010/main" val="599538221"/>
      </p:ext>
    </p:extLst>
  </p:cSld>
  <p:clrMapOvr>
    <a:masterClrMapping/>
  </p:clrMapOvr>
  <p:transition spd="slow">
    <p:wipe di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1  exflex01</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761723"/>
            <a:ext cx="8064896" cy="1200329"/>
          </a:xfrm>
          <a:prstGeom prst="rect">
            <a:avLst/>
          </a:prstGeom>
          <a:noFill/>
        </p:spPr>
        <p:txBody>
          <a:bodyPr wrap="square" rtlCol="0">
            <a:spAutoFit/>
          </a:bodyPr>
          <a:lstStyle/>
          <a:p>
            <a:r>
              <a:rPr lang="fr-FR" b="1" dirty="0" smtClean="0"/>
              <a:t>Charger EXFLEX01.HTML</a:t>
            </a:r>
          </a:p>
          <a:p>
            <a:endParaRPr lang="fr-FR" dirty="0" smtClean="0"/>
          </a:p>
          <a:p>
            <a:r>
              <a:rPr lang="fr-FR" dirty="0" smtClean="0"/>
              <a:t>Ecrire les CSS pour obtenir un clavier numérique ,comme celui-ci :</a:t>
            </a:r>
          </a:p>
          <a:p>
            <a:endParaRPr lang="fr-FR" dirty="0"/>
          </a:p>
        </p:txBody>
      </p:sp>
      <p:pic>
        <p:nvPicPr>
          <p:cNvPr id="4" name="Image 3"/>
          <p:cNvPicPr>
            <a:picLocks noChangeAspect="1"/>
          </p:cNvPicPr>
          <p:nvPr/>
        </p:nvPicPr>
        <p:blipFill>
          <a:blip r:embed="rId2"/>
          <a:stretch>
            <a:fillRect/>
          </a:stretch>
        </p:blipFill>
        <p:spPr>
          <a:xfrm>
            <a:off x="3779912" y="2981277"/>
            <a:ext cx="1552575" cy="2428875"/>
          </a:xfrm>
          <a:prstGeom prst="rect">
            <a:avLst/>
          </a:prstGeom>
        </p:spPr>
      </p:pic>
    </p:spTree>
    <p:extLst>
      <p:ext uri="{BB962C8B-B14F-4D97-AF65-F5344CB8AC3E}">
        <p14:creationId xmlns:p14="http://schemas.microsoft.com/office/powerpoint/2010/main" val="1142949972"/>
      </p:ext>
    </p:extLst>
  </p:cSld>
  <p:clrMapOvr>
    <a:masterClrMapping/>
  </p:clrMapOvr>
  <p:transition spd="slow">
    <p:wipe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1  exflex01  corrigé</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3" name="ZoneTexte 2"/>
          <p:cNvSpPr txBox="1"/>
          <p:nvPr/>
        </p:nvSpPr>
        <p:spPr>
          <a:xfrm>
            <a:off x="827584" y="2330036"/>
            <a:ext cx="8064896" cy="3539430"/>
          </a:xfrm>
          <a:prstGeom prst="rect">
            <a:avLst/>
          </a:prstGeom>
          <a:noFill/>
        </p:spPr>
        <p:txBody>
          <a:bodyPr wrap="square" rtlCol="0">
            <a:spAutoFit/>
          </a:bodyPr>
          <a:lstStyle/>
          <a:p>
            <a:r>
              <a:rPr lang="fr-FR" sz="1600" b="1" dirty="0">
                <a:latin typeface="Courier New" panose="02070309020205020404" pitchFamily="49" charset="0"/>
                <a:cs typeface="Courier New" panose="02070309020205020404" pitchFamily="49" charset="0"/>
              </a:rPr>
              <a:t>&lt;style type="</a:t>
            </a:r>
            <a:r>
              <a:rPr lang="fr-FR" sz="1600" b="1" dirty="0" err="1">
                <a:latin typeface="Courier New" panose="02070309020205020404" pitchFamily="49" charset="0"/>
                <a:cs typeface="Courier New" panose="02070309020205020404" pitchFamily="49" charset="0"/>
              </a:rPr>
              <a:t>text</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css</a:t>
            </a:r>
            <a:r>
              <a:rPr lang="fr-FR" sz="1600" b="1" dirty="0">
                <a:latin typeface="Courier New" panose="02070309020205020404" pitchFamily="49" charset="0"/>
                <a:cs typeface="Courier New" panose="02070309020205020404" pitchFamily="49" charset="0"/>
              </a:rPr>
              <a:t>"&gt;</a:t>
            </a:r>
          </a:p>
          <a:p>
            <a:r>
              <a:rPr lang="fr-FR" sz="1600" b="1" dirty="0">
                <a:latin typeface="Courier New" panose="02070309020205020404" pitchFamily="49" charset="0"/>
                <a:cs typeface="Courier New" panose="02070309020205020404" pitchFamily="49" charset="0"/>
              </a:rPr>
              <a:t>body {margin:0; padding:10px 40px; background:#</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font-size: 1.4em;font-family: </a:t>
            </a:r>
            <a:r>
              <a:rPr lang="fr-FR" sz="1600" b="1" dirty="0" err="1">
                <a:latin typeface="Courier New" panose="02070309020205020404" pitchFamily="49" charset="0"/>
                <a:cs typeface="Courier New" panose="02070309020205020404" pitchFamily="49" charset="0"/>
              </a:rPr>
              <a:t>helvetica</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arial</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serif</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h1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#345; </a:t>
            </a:r>
            <a:r>
              <a:rPr lang="fr-FR" sz="1600" b="1" dirty="0" err="1">
                <a:latin typeface="Courier New" panose="02070309020205020404" pitchFamily="49" charset="0"/>
                <a:cs typeface="Courier New" panose="02070309020205020404" pitchFamily="49" charset="0"/>
              </a:rPr>
              <a:t>text-shadow</a:t>
            </a:r>
            <a:r>
              <a:rPr lang="fr-FR" sz="1600" b="1" dirty="0">
                <a:latin typeface="Courier New" panose="02070309020205020404" pitchFamily="49" charset="0"/>
                <a:cs typeface="Courier New" panose="02070309020205020404" pitchFamily="49" charset="0"/>
              </a:rPr>
              <a:t>: 1px </a:t>
            </a:r>
            <a:r>
              <a:rPr lang="fr-FR" sz="1600" b="1" dirty="0" err="1">
                <a:latin typeface="Courier New" panose="02070309020205020404" pitchFamily="49" charset="0"/>
                <a:cs typeface="Courier New" panose="02070309020205020404" pitchFamily="49" charset="0"/>
              </a:rPr>
              <a:t>1px</a:t>
            </a:r>
            <a:r>
              <a:rPr lang="fr-FR" sz="1600" b="1" dirty="0">
                <a:latin typeface="Courier New" panose="02070309020205020404" pitchFamily="49" charset="0"/>
                <a:cs typeface="Courier New" panose="02070309020205020404" pitchFamily="49" charset="0"/>
              </a:rPr>
              <a:t> 2px #</a:t>
            </a:r>
            <a:r>
              <a:rPr lang="fr-FR" sz="1600" b="1" dirty="0" err="1">
                <a:latin typeface="Courier New" panose="02070309020205020404" pitchFamily="49" charset="0"/>
                <a:cs typeface="Courier New" panose="02070309020205020404" pitchFamily="49" charset="0"/>
              </a:rPr>
              <a:t>aaa</a:t>
            </a:r>
            <a:r>
              <a:rPr lang="fr-FR" sz="1600" b="1" dirty="0">
                <a:latin typeface="Courier New" panose="02070309020205020404" pitchFamily="49" charset="0"/>
                <a:cs typeface="Courier New" panose="02070309020205020404" pitchFamily="49" charset="0"/>
              </a:rPr>
              <a:t>; font-size:1.8em}</a:t>
            </a:r>
          </a:p>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width</a:t>
            </a:r>
            <a:r>
              <a:rPr lang="fr-FR" sz="1600" b="1" dirty="0">
                <a:latin typeface="Courier New" panose="02070309020205020404" pitchFamily="49" charset="0"/>
                <a:cs typeface="Courier New" panose="02070309020205020404" pitchFamily="49" charset="0"/>
              </a:rPr>
              <a:t>: 110px;outline: 1px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#333;</a:t>
            </a:r>
          </a:p>
          <a:p>
            <a:r>
              <a:rPr lang="fr-FR" sz="1600" b="1" dirty="0">
                <a:latin typeface="Courier New" panose="02070309020205020404" pitchFamily="49" charset="0"/>
                <a:cs typeface="Courier New" panose="02070309020205020404" pitchFamily="49" charset="0"/>
              </a:rPr>
              <a:t>	background: #</a:t>
            </a:r>
            <a:r>
              <a:rPr lang="fr-FR" sz="1600" b="1" dirty="0" err="1">
                <a:latin typeface="Courier New" panose="02070309020205020404" pitchFamily="49" charset="0"/>
                <a:cs typeface="Courier New" panose="02070309020205020404" pitchFamily="49" charset="0"/>
              </a:rPr>
              <a:t>eee;margin</a:t>
            </a:r>
            <a:r>
              <a:rPr lang="fr-FR" sz="1600" b="1" dirty="0">
                <a:latin typeface="Courier New" panose="02070309020205020404" pitchFamily="49" charset="0"/>
                <a:cs typeface="Courier New" panose="02070309020205020404" pitchFamily="49" charset="0"/>
              </a:rPr>
              <a:t>: 0;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0;</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display:flex</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flex-direction:row</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-wrap: wrap;</a:t>
            </a:r>
          </a:p>
          <a:p>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li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white;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10px; </a:t>
            </a:r>
            <a:r>
              <a:rPr lang="fr-FR" sz="1600" b="1" dirty="0" err="1">
                <a:latin typeface="Courier New" panose="02070309020205020404" pitchFamily="49" charset="0"/>
                <a:cs typeface="Courier New" panose="02070309020205020404" pitchFamily="49" charset="0"/>
              </a:rPr>
              <a:t>list</a:t>
            </a:r>
            <a:r>
              <a:rPr lang="fr-FR" sz="1600" b="1" dirty="0">
                <a:latin typeface="Courier New" panose="02070309020205020404" pitchFamily="49" charset="0"/>
                <a:cs typeface="Courier New" panose="02070309020205020404" pitchFamily="49" charset="0"/>
              </a:rPr>
              <a:t>-style: none; background: </a:t>
            </a:r>
            <a:r>
              <a:rPr lang="fr-FR" sz="1600" b="1" dirty="0" err="1">
                <a:latin typeface="Courier New" panose="02070309020205020404" pitchFamily="49" charset="0"/>
                <a:cs typeface="Courier New" panose="02070309020205020404" pitchFamily="49" charset="0"/>
              </a:rPr>
              <a:t>tomato</a:t>
            </a:r>
            <a:r>
              <a:rPr lang="fr-FR" sz="1600" b="1" dirty="0">
                <a:latin typeface="Courier New" panose="02070309020205020404" pitchFamily="49" charset="0"/>
                <a:cs typeface="Courier New" panose="02070309020205020404" pitchFamily="49" charset="0"/>
              </a:rPr>
              <a:t>; border:2px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blue</a:t>
            </a:r>
            <a:r>
              <a:rPr lang="fr-FR" sz="1600" b="1" dirty="0">
                <a:latin typeface="Courier New" panose="02070309020205020404" pitchFamily="49" charset="0"/>
                <a:cs typeface="Courier New" panose="02070309020205020404" pitchFamily="49" charset="0"/>
              </a:rPr>
              <a:t>}</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(1) {padding-left:47px;padding-right:47px;}</a:t>
            </a:r>
          </a:p>
          <a:p>
            <a:r>
              <a:rPr lang="fr-FR" sz="1600" b="1" dirty="0">
                <a:latin typeface="Courier New" panose="02070309020205020404" pitchFamily="49" charset="0"/>
                <a:cs typeface="Courier New" panose="02070309020205020404" pitchFamily="49" charset="0"/>
              </a:rPr>
              <a:t>&lt;/style&gt;</a:t>
            </a:r>
            <a:endParaRPr lang="fr-FR" sz="1600" dirty="0">
              <a:latin typeface="Courier New" panose="02070309020205020404" pitchFamily="49" charset="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7405489" y="0"/>
            <a:ext cx="1552575" cy="2428875"/>
          </a:xfrm>
          <a:prstGeom prst="rect">
            <a:avLst/>
          </a:prstGeom>
        </p:spPr>
      </p:pic>
    </p:spTree>
    <p:extLst>
      <p:ext uri="{BB962C8B-B14F-4D97-AF65-F5344CB8AC3E}">
        <p14:creationId xmlns:p14="http://schemas.microsoft.com/office/powerpoint/2010/main" val="363160760"/>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err="1" smtClean="0"/>
              <a:t>FlexBox</a:t>
            </a:r>
            <a:r>
              <a:rPr lang="fr-FR" sz="4000" b="1" i="1" dirty="0" smtClean="0"/>
              <a:t> – Alignements</a:t>
            </a:r>
            <a:br>
              <a:rPr lang="fr-FR" sz="4000" b="1" i="1" dirty="0" smtClean="0"/>
            </a:br>
            <a:r>
              <a:rPr lang="fr-FR" sz="3100" b="1" i="1" dirty="0" err="1">
                <a:solidFill>
                  <a:schemeClr val="accent2">
                    <a:lumMod val="75000"/>
                  </a:schemeClr>
                </a:solidFill>
              </a:rPr>
              <a:t>justify</a:t>
            </a:r>
            <a:r>
              <a:rPr lang="fr-FR" sz="3100" b="1" i="1" dirty="0">
                <a:solidFill>
                  <a:schemeClr val="accent2">
                    <a:lumMod val="75000"/>
                  </a:schemeClr>
                </a:solidFill>
              </a:rPr>
              <a:t>-content </a:t>
            </a:r>
            <a:r>
              <a:rPr lang="fr-FR" sz="3100" b="1" i="1" dirty="0" smtClean="0">
                <a:solidFill>
                  <a:schemeClr val="accent2">
                    <a:lumMod val="75000"/>
                  </a:schemeClr>
                </a:solidFill>
              </a:rPr>
              <a:t>: </a:t>
            </a:r>
            <a:r>
              <a:rPr lang="fr-FR" sz="3100" b="1" i="1" dirty="0" smtClean="0">
                <a:solidFill>
                  <a:schemeClr val="tx2">
                    <a:lumMod val="75000"/>
                  </a:schemeClr>
                </a:solidFill>
              </a:rPr>
              <a:t>alignement sur l'axe principal</a:t>
            </a:r>
            <a:r>
              <a:rPr lang="fr-FR" sz="3100" b="1" i="1" dirty="0"/>
              <a:t/>
            </a:r>
            <a:br>
              <a:rPr lang="fr-FR" sz="3100" b="1" i="1" dirty="0"/>
            </a:br>
            <a:r>
              <a:rPr lang="fr-FR" sz="3100" b="1" i="1" dirty="0" err="1">
                <a:solidFill>
                  <a:schemeClr val="accent2">
                    <a:lumMod val="75000"/>
                  </a:schemeClr>
                </a:solidFill>
              </a:rPr>
              <a:t>align</a:t>
            </a:r>
            <a:r>
              <a:rPr lang="fr-FR" sz="3100" b="1" i="1" dirty="0">
                <a:solidFill>
                  <a:schemeClr val="accent2">
                    <a:lumMod val="75000"/>
                  </a:schemeClr>
                </a:solidFill>
              </a:rPr>
              <a:t>-items :</a:t>
            </a:r>
            <a:r>
              <a:rPr lang="fr-FR" sz="3100" b="1" i="1" dirty="0" smtClean="0"/>
              <a:t> </a:t>
            </a:r>
            <a:r>
              <a:rPr lang="fr-FR" sz="3100" b="1" i="1" dirty="0">
                <a:solidFill>
                  <a:schemeClr val="tx2">
                    <a:lumMod val="75000"/>
                  </a:schemeClr>
                </a:solidFill>
              </a:rPr>
              <a:t>alignement sur l'axe </a:t>
            </a:r>
            <a:r>
              <a:rPr lang="fr-FR" sz="3100" b="1" i="1" dirty="0" smtClean="0">
                <a:solidFill>
                  <a:schemeClr val="tx2">
                    <a:lumMod val="75000"/>
                  </a:schemeClr>
                </a:solidFill>
              </a:rPr>
              <a:t>secondaire</a:t>
            </a:r>
            <a:r>
              <a:rPr lang="fr-FR" sz="3100" b="1" i="1" dirty="0"/>
              <a:t/>
            </a:r>
            <a:br>
              <a:rPr lang="fr-FR" sz="3100" b="1" i="1" dirty="0"/>
            </a:b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1200329"/>
          </a:xfrm>
          <a:prstGeom prst="rect">
            <a:avLst/>
          </a:prstGeom>
          <a:noFill/>
        </p:spPr>
        <p:txBody>
          <a:bodyPr wrap="square" rtlCol="0">
            <a:spAutoFit/>
          </a:bodyPr>
          <a:lstStyle/>
          <a:p>
            <a:r>
              <a:rPr lang="fr-FR" dirty="0" smtClean="0"/>
              <a:t>Schéma d'un </a:t>
            </a:r>
            <a:r>
              <a:rPr lang="fr-FR" dirty="0" err="1" smtClean="0"/>
              <a:t>FlexBox</a:t>
            </a:r>
            <a:r>
              <a:rPr lang="fr-FR" dirty="0" smtClean="0"/>
              <a:t> défini avec </a:t>
            </a:r>
            <a:r>
              <a:rPr lang="fr-FR" dirty="0" err="1" smtClean="0"/>
              <a:t>flex-direction:row</a:t>
            </a:r>
            <a:r>
              <a:rPr lang="fr-FR" dirty="0" smtClean="0"/>
              <a:t> :</a:t>
            </a:r>
          </a:p>
          <a:p>
            <a:endParaRPr lang="fr-FR" dirty="0" smtClean="0"/>
          </a:p>
          <a:p>
            <a:endParaRPr lang="fr-FR" dirty="0" smtClean="0"/>
          </a:p>
          <a:p>
            <a:r>
              <a:rPr lang="fr-FR" dirty="0" smtClean="0"/>
              <a:t>			</a:t>
            </a:r>
            <a:endParaRPr lang="fr-FR" dirty="0"/>
          </a:p>
        </p:txBody>
      </p:sp>
      <p:sp>
        <p:nvSpPr>
          <p:cNvPr id="4" name="Rectangle à coins arrondis 3"/>
          <p:cNvSpPr/>
          <p:nvPr/>
        </p:nvSpPr>
        <p:spPr>
          <a:xfrm>
            <a:off x="2483768" y="3501008"/>
            <a:ext cx="5184576" cy="122413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2699792" y="3709730"/>
            <a:ext cx="1512168" cy="79939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400" dirty="0" smtClean="0">
              <a:solidFill>
                <a:schemeClr val="tx1"/>
              </a:solidFill>
            </a:endParaRPr>
          </a:p>
          <a:p>
            <a:pPr algn="r"/>
            <a:endParaRPr lang="fr-FR" sz="1400" dirty="0">
              <a:solidFill>
                <a:schemeClr val="tx1"/>
              </a:solidFill>
            </a:endParaRPr>
          </a:p>
          <a:p>
            <a:pPr algn="r"/>
            <a:r>
              <a:rPr lang="fr-FR" sz="1400" dirty="0" smtClean="0">
                <a:solidFill>
                  <a:schemeClr val="tx1"/>
                </a:solidFill>
              </a:rPr>
              <a:t>Elément 1</a:t>
            </a:r>
            <a:endParaRPr lang="fr-FR" sz="1400" dirty="0">
              <a:solidFill>
                <a:schemeClr val="tx1"/>
              </a:solidFill>
            </a:endParaRPr>
          </a:p>
        </p:txBody>
      </p:sp>
      <p:sp>
        <p:nvSpPr>
          <p:cNvPr id="8" name="Rectangle à coins arrondis 7"/>
          <p:cNvSpPr/>
          <p:nvPr/>
        </p:nvSpPr>
        <p:spPr>
          <a:xfrm>
            <a:off x="4319972" y="3719105"/>
            <a:ext cx="1512168" cy="79939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smtClean="0">
              <a:solidFill>
                <a:schemeClr val="tx1"/>
              </a:solidFill>
            </a:endParaRPr>
          </a:p>
          <a:p>
            <a:pPr algn="ctr"/>
            <a:endParaRPr lang="fr-FR" sz="1400" dirty="0">
              <a:solidFill>
                <a:schemeClr val="tx1"/>
              </a:solidFill>
            </a:endParaRPr>
          </a:p>
          <a:p>
            <a:pPr algn="r"/>
            <a:r>
              <a:rPr lang="fr-FR" sz="1400" dirty="0" smtClean="0">
                <a:solidFill>
                  <a:schemeClr val="tx1"/>
                </a:solidFill>
              </a:rPr>
              <a:t>Elément </a:t>
            </a:r>
            <a:r>
              <a:rPr lang="fr-FR" sz="1400" dirty="0">
                <a:solidFill>
                  <a:schemeClr val="tx1"/>
                </a:solidFill>
              </a:rPr>
              <a:t>2</a:t>
            </a:r>
          </a:p>
        </p:txBody>
      </p:sp>
      <p:sp>
        <p:nvSpPr>
          <p:cNvPr id="9" name="Rectangle à coins arrondis 8"/>
          <p:cNvSpPr/>
          <p:nvPr/>
        </p:nvSpPr>
        <p:spPr>
          <a:xfrm>
            <a:off x="5966710" y="3719105"/>
            <a:ext cx="1512168" cy="79939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400" dirty="0" smtClean="0">
              <a:solidFill>
                <a:schemeClr val="tx1"/>
              </a:solidFill>
            </a:endParaRPr>
          </a:p>
          <a:p>
            <a:pPr algn="r"/>
            <a:endParaRPr lang="fr-FR" sz="1400" dirty="0">
              <a:solidFill>
                <a:schemeClr val="tx1"/>
              </a:solidFill>
            </a:endParaRPr>
          </a:p>
          <a:p>
            <a:pPr algn="r"/>
            <a:r>
              <a:rPr lang="fr-FR" sz="1400" dirty="0" smtClean="0">
                <a:solidFill>
                  <a:schemeClr val="tx1"/>
                </a:solidFill>
              </a:rPr>
              <a:t>Elément </a:t>
            </a:r>
            <a:r>
              <a:rPr lang="fr-FR" sz="1400" dirty="0">
                <a:solidFill>
                  <a:schemeClr val="tx1"/>
                </a:solidFill>
              </a:rPr>
              <a:t>3</a:t>
            </a:r>
          </a:p>
        </p:txBody>
      </p:sp>
      <p:cxnSp>
        <p:nvCxnSpPr>
          <p:cNvPr id="11" name="Connecteur droit avec flèche 10"/>
          <p:cNvCxnSpPr>
            <a:stCxn id="4" idx="1"/>
          </p:cNvCxnSpPr>
          <p:nvPr/>
        </p:nvCxnSpPr>
        <p:spPr>
          <a:xfrm>
            <a:off x="2483768" y="4113076"/>
            <a:ext cx="6480720" cy="572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4" idx="0"/>
          </p:cNvCxnSpPr>
          <p:nvPr/>
        </p:nvCxnSpPr>
        <p:spPr>
          <a:xfrm>
            <a:off x="5076056" y="3501008"/>
            <a:ext cx="0" cy="266429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7935831" y="3469607"/>
            <a:ext cx="1080120" cy="646331"/>
          </a:xfrm>
          <a:prstGeom prst="rect">
            <a:avLst/>
          </a:prstGeom>
          <a:noFill/>
        </p:spPr>
        <p:txBody>
          <a:bodyPr wrap="square" rtlCol="0">
            <a:spAutoFit/>
          </a:bodyPr>
          <a:lstStyle/>
          <a:p>
            <a:r>
              <a:rPr lang="fr-FR" dirty="0" smtClean="0">
                <a:solidFill>
                  <a:srgbClr val="FF0000"/>
                </a:solidFill>
              </a:rPr>
              <a:t>Axe principal</a:t>
            </a:r>
            <a:endParaRPr lang="fr-FR" dirty="0">
              <a:solidFill>
                <a:srgbClr val="FF0000"/>
              </a:solidFill>
            </a:endParaRPr>
          </a:p>
        </p:txBody>
      </p:sp>
      <p:sp>
        <p:nvSpPr>
          <p:cNvPr id="16" name="ZoneTexte 15"/>
          <p:cNvSpPr txBox="1"/>
          <p:nvPr/>
        </p:nvSpPr>
        <p:spPr>
          <a:xfrm>
            <a:off x="5076056" y="5128490"/>
            <a:ext cx="1423753" cy="646331"/>
          </a:xfrm>
          <a:prstGeom prst="rect">
            <a:avLst/>
          </a:prstGeom>
          <a:noFill/>
        </p:spPr>
        <p:txBody>
          <a:bodyPr wrap="square" rtlCol="0">
            <a:spAutoFit/>
          </a:bodyPr>
          <a:lstStyle/>
          <a:p>
            <a:r>
              <a:rPr lang="fr-FR" dirty="0" smtClean="0">
                <a:solidFill>
                  <a:srgbClr val="FF0000"/>
                </a:solidFill>
              </a:rPr>
              <a:t>Axe secondaire</a:t>
            </a:r>
            <a:endParaRPr lang="fr-FR" dirty="0">
              <a:solidFill>
                <a:srgbClr val="FF0000"/>
              </a:solidFill>
            </a:endParaRPr>
          </a:p>
        </p:txBody>
      </p:sp>
      <p:cxnSp>
        <p:nvCxnSpPr>
          <p:cNvPr id="18" name="Connecteur droit avec flèche 17"/>
          <p:cNvCxnSpPr/>
          <p:nvPr/>
        </p:nvCxnSpPr>
        <p:spPr>
          <a:xfrm>
            <a:off x="2483768" y="3155732"/>
            <a:ext cx="5184576" cy="0"/>
          </a:xfrm>
          <a:prstGeom prst="straightConnector1">
            <a:avLst/>
          </a:prstGeom>
          <a:ln w="6350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1979712" y="3501008"/>
            <a:ext cx="0" cy="1224136"/>
          </a:xfrm>
          <a:prstGeom prst="straightConnector1">
            <a:avLst/>
          </a:prstGeom>
          <a:ln w="6350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190107" y="2743356"/>
            <a:ext cx="2863913" cy="369332"/>
          </a:xfrm>
          <a:prstGeom prst="rect">
            <a:avLst/>
          </a:prstGeom>
          <a:noFill/>
        </p:spPr>
        <p:txBody>
          <a:bodyPr wrap="square" rtlCol="0">
            <a:spAutoFit/>
          </a:bodyPr>
          <a:lstStyle/>
          <a:p>
            <a:r>
              <a:rPr lang="fr-FR" dirty="0" smtClean="0"/>
              <a:t>Taille principale</a:t>
            </a:r>
            <a:endParaRPr lang="fr-FR" dirty="0"/>
          </a:p>
        </p:txBody>
      </p:sp>
      <p:sp>
        <p:nvSpPr>
          <p:cNvPr id="22" name="ZoneTexte 21"/>
          <p:cNvSpPr txBox="1"/>
          <p:nvPr/>
        </p:nvSpPr>
        <p:spPr>
          <a:xfrm>
            <a:off x="683568" y="3792772"/>
            <a:ext cx="1296143" cy="646331"/>
          </a:xfrm>
          <a:prstGeom prst="rect">
            <a:avLst/>
          </a:prstGeom>
          <a:noFill/>
        </p:spPr>
        <p:txBody>
          <a:bodyPr wrap="square" rtlCol="0">
            <a:spAutoFit/>
          </a:bodyPr>
          <a:lstStyle/>
          <a:p>
            <a:r>
              <a:rPr lang="fr-FR" dirty="0" smtClean="0"/>
              <a:t>Taille secondaire</a:t>
            </a:r>
            <a:endParaRPr lang="fr-FR" dirty="0"/>
          </a:p>
        </p:txBody>
      </p:sp>
    </p:spTree>
    <p:extLst>
      <p:ext uri="{BB962C8B-B14F-4D97-AF65-F5344CB8AC3E}">
        <p14:creationId xmlns:p14="http://schemas.microsoft.com/office/powerpoint/2010/main" val="3538312835"/>
      </p:ext>
    </p:extLst>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a:solidFill>
                  <a:schemeClr val="accent2">
                    <a:lumMod val="75000"/>
                  </a:schemeClr>
                </a:solidFill>
              </a:rPr>
              <a:t>justify</a:t>
            </a:r>
            <a:r>
              <a:rPr lang="fr-FR" sz="3100" b="1" i="1" dirty="0">
                <a:solidFill>
                  <a:schemeClr val="accent2">
                    <a:lumMod val="75000"/>
                  </a:schemeClr>
                </a:solidFill>
              </a:rPr>
              <a:t>-content </a:t>
            </a:r>
            <a:r>
              <a:rPr lang="fr-FR" sz="3100" b="1" i="1" dirty="0" smtClean="0">
                <a:solidFill>
                  <a:schemeClr val="accent2">
                    <a:lumMod val="75000"/>
                  </a:schemeClr>
                </a:solidFill>
              </a:rPr>
              <a:t>: </a:t>
            </a:r>
            <a:r>
              <a:rPr lang="fr-FR" sz="3100" b="1" i="1" dirty="0" smtClean="0">
                <a:solidFill>
                  <a:schemeClr val="tx2">
                    <a:lumMod val="75000"/>
                  </a:schemeClr>
                </a:solidFill>
              </a:rPr>
              <a:t>alignement sur l'axe principal</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3139321"/>
          </a:xfrm>
          <a:prstGeom prst="rect">
            <a:avLst/>
          </a:prstGeom>
          <a:noFill/>
        </p:spPr>
        <p:txBody>
          <a:bodyPr wrap="square" rtlCol="0">
            <a:spAutoFit/>
          </a:bodyPr>
          <a:lstStyle/>
          <a:p>
            <a:r>
              <a:rPr lang="fr-FR" dirty="0"/>
              <a:t>Les alignements dans l'axe principal sont traités via la propriété </a:t>
            </a:r>
            <a:r>
              <a:rPr lang="fr-FR" b="1" dirty="0" err="1">
                <a:solidFill>
                  <a:schemeClr val="accent2">
                    <a:lumMod val="75000"/>
                  </a:schemeClr>
                </a:solidFill>
              </a:rPr>
              <a:t>justify</a:t>
            </a:r>
            <a:r>
              <a:rPr lang="fr-FR" b="1" dirty="0">
                <a:solidFill>
                  <a:schemeClr val="accent2">
                    <a:lumMod val="75000"/>
                  </a:schemeClr>
                </a:solidFill>
              </a:rPr>
              <a:t>-content </a:t>
            </a:r>
            <a:r>
              <a:rPr lang="fr-FR" dirty="0"/>
              <a:t>et ses différentes valeurs : </a:t>
            </a:r>
            <a:endParaRPr lang="fr-FR" dirty="0" smtClean="0"/>
          </a:p>
          <a:p>
            <a:r>
              <a:rPr lang="fr-FR" b="1" dirty="0" err="1" smtClean="0">
                <a:solidFill>
                  <a:schemeClr val="tx2">
                    <a:lumMod val="75000"/>
                  </a:schemeClr>
                </a:solidFill>
              </a:rPr>
              <a:t>flex-start</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flex</a:t>
            </a:r>
            <a:r>
              <a:rPr lang="fr-FR" b="1" dirty="0" smtClean="0">
                <a:solidFill>
                  <a:schemeClr val="tx2">
                    <a:lumMod val="75000"/>
                  </a:schemeClr>
                </a:solidFill>
              </a:rPr>
              <a:t>-end</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center</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space-between</a:t>
            </a:r>
            <a:r>
              <a:rPr lang="fr-FR" b="1" dirty="0" smtClean="0">
                <a:solidFill>
                  <a:schemeClr val="tx2">
                    <a:lumMod val="75000"/>
                  </a:schemeClr>
                </a:solidFill>
              </a:rPr>
              <a:t> </a:t>
            </a:r>
          </a:p>
          <a:p>
            <a:r>
              <a:rPr lang="fr-FR" b="1" dirty="0" smtClean="0">
                <a:solidFill>
                  <a:schemeClr val="tx2">
                    <a:lumMod val="75000"/>
                  </a:schemeClr>
                </a:solidFill>
              </a:rPr>
              <a:t>et </a:t>
            </a:r>
            <a:r>
              <a:rPr lang="fr-FR" b="1" dirty="0" err="1" smtClean="0">
                <a:solidFill>
                  <a:schemeClr val="tx2">
                    <a:lumMod val="75000"/>
                  </a:schemeClr>
                </a:solidFill>
              </a:rPr>
              <a:t>space-around</a:t>
            </a:r>
            <a:r>
              <a:rPr lang="fr-FR" b="1" dirty="0" smtClean="0">
                <a:solidFill>
                  <a:schemeClr val="tx2">
                    <a:lumMod val="75000"/>
                  </a:schemeClr>
                </a:solidFill>
              </a:rPr>
              <a:t>.</a:t>
            </a:r>
          </a:p>
          <a:p>
            <a:endParaRPr lang="fr-FR" dirty="0" smtClean="0"/>
          </a:p>
          <a:p>
            <a:endParaRPr lang="fr-FR" dirty="0" smtClean="0"/>
          </a:p>
          <a:p>
            <a:endParaRPr lang="fr-FR" dirty="0" smtClean="0"/>
          </a:p>
          <a:p>
            <a:r>
              <a:rPr lang="fr-FR" dirty="0" smtClean="0"/>
              <a:t>			</a:t>
            </a:r>
            <a:endParaRPr lang="fr-FR" dirty="0"/>
          </a:p>
        </p:txBody>
      </p:sp>
    </p:spTree>
    <p:extLst>
      <p:ext uri="{BB962C8B-B14F-4D97-AF65-F5344CB8AC3E}">
        <p14:creationId xmlns:p14="http://schemas.microsoft.com/office/powerpoint/2010/main" val="546516335"/>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a:solidFill>
                  <a:schemeClr val="accent2">
                    <a:lumMod val="75000"/>
                  </a:schemeClr>
                </a:solidFill>
              </a:rPr>
              <a:t>justify</a:t>
            </a:r>
            <a:r>
              <a:rPr lang="fr-FR" sz="3100" b="1" i="1" dirty="0">
                <a:solidFill>
                  <a:schemeClr val="accent2">
                    <a:lumMod val="75000"/>
                  </a:schemeClr>
                </a:solidFill>
              </a:rPr>
              <a:t>-content </a:t>
            </a:r>
            <a:r>
              <a:rPr lang="fr-FR" sz="3100" b="1" i="1" dirty="0" smtClean="0">
                <a:solidFill>
                  <a:schemeClr val="accent2">
                    <a:lumMod val="75000"/>
                  </a:schemeClr>
                </a:solidFill>
              </a:rPr>
              <a:t>: </a:t>
            </a:r>
            <a:r>
              <a:rPr lang="fr-FR" sz="3100" b="1" i="1" dirty="0" smtClean="0">
                <a:solidFill>
                  <a:schemeClr val="tx2">
                    <a:lumMod val="75000"/>
                  </a:schemeClr>
                </a:solidFill>
              </a:rPr>
              <a:t>alignement sur l'axe principal</a:t>
            </a:r>
            <a:r>
              <a:rPr lang="fr-FR" sz="3100" b="1" i="1" dirty="0"/>
              <a:t/>
            </a:r>
            <a:br>
              <a:rPr lang="fr-FR" sz="3100" b="1" i="1" dirty="0"/>
            </a:b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923330"/>
          </a:xfrm>
          <a:prstGeom prst="rect">
            <a:avLst/>
          </a:prstGeom>
          <a:noFill/>
        </p:spPr>
        <p:txBody>
          <a:bodyPr wrap="square" rtlCol="0">
            <a:spAutoFit/>
          </a:bodyPr>
          <a:lstStyle/>
          <a:p>
            <a:endParaRPr lang="fr-FR" dirty="0" smtClean="0"/>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787855" y="1844824"/>
            <a:ext cx="7800975" cy="5305425"/>
          </a:xfrm>
          <a:prstGeom prst="rect">
            <a:avLst/>
          </a:prstGeom>
        </p:spPr>
      </p:pic>
    </p:spTree>
    <p:extLst>
      <p:ext uri="{BB962C8B-B14F-4D97-AF65-F5344CB8AC3E}">
        <p14:creationId xmlns:p14="http://schemas.microsoft.com/office/powerpoint/2010/main" val="1203819083"/>
      </p:ext>
    </p:extLst>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smtClean="0">
                <a:solidFill>
                  <a:schemeClr val="accent2">
                    <a:lumMod val="75000"/>
                  </a:schemeClr>
                </a:solidFill>
              </a:rPr>
              <a:t>align</a:t>
            </a:r>
            <a:r>
              <a:rPr lang="fr-FR" sz="3100" b="1" i="1" dirty="0" smtClean="0">
                <a:solidFill>
                  <a:schemeClr val="accent2">
                    <a:lumMod val="75000"/>
                  </a:schemeClr>
                </a:solidFill>
              </a:rPr>
              <a:t>-items </a:t>
            </a:r>
            <a:r>
              <a:rPr lang="fr-FR" sz="3100" b="1" i="1" dirty="0">
                <a:solidFill>
                  <a:schemeClr val="accent2">
                    <a:lumMod val="75000"/>
                  </a:schemeClr>
                </a:solidFill>
              </a:rPr>
              <a:t>:</a:t>
            </a:r>
            <a:r>
              <a:rPr lang="fr-FR" sz="3100" b="1" i="1" dirty="0" smtClean="0"/>
              <a:t> </a:t>
            </a:r>
            <a:r>
              <a:rPr lang="fr-FR" sz="3100" b="1" i="1" dirty="0">
                <a:solidFill>
                  <a:schemeClr val="tx2">
                    <a:lumMod val="75000"/>
                  </a:schemeClr>
                </a:solidFill>
              </a:rPr>
              <a:t>alignement sur l'axe </a:t>
            </a:r>
            <a:r>
              <a:rPr lang="fr-FR" sz="3100" b="1" i="1" dirty="0" smtClean="0">
                <a:solidFill>
                  <a:schemeClr val="tx2">
                    <a:lumMod val="75000"/>
                  </a:schemeClr>
                </a:solidFill>
              </a:rPr>
              <a:t>secondaire</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3139321"/>
          </a:xfrm>
          <a:prstGeom prst="rect">
            <a:avLst/>
          </a:prstGeom>
          <a:noFill/>
        </p:spPr>
        <p:txBody>
          <a:bodyPr wrap="square" rtlCol="0">
            <a:spAutoFit/>
          </a:bodyPr>
          <a:lstStyle/>
          <a:p>
            <a:endParaRPr lang="fr-FR" dirty="0" smtClean="0"/>
          </a:p>
          <a:p>
            <a:r>
              <a:rPr lang="fr-FR" dirty="0" smtClean="0"/>
              <a:t>Les </a:t>
            </a:r>
            <a:r>
              <a:rPr lang="fr-FR" dirty="0"/>
              <a:t>alignements dans l'axe secondaire sont gérés avec </a:t>
            </a:r>
            <a:r>
              <a:rPr lang="fr-FR" b="1" dirty="0" err="1">
                <a:solidFill>
                  <a:schemeClr val="accent2">
                    <a:lumMod val="75000"/>
                  </a:schemeClr>
                </a:solidFill>
              </a:rPr>
              <a:t>align</a:t>
            </a:r>
            <a:r>
              <a:rPr lang="fr-FR" b="1" dirty="0">
                <a:solidFill>
                  <a:schemeClr val="accent2">
                    <a:lumMod val="75000"/>
                  </a:schemeClr>
                </a:solidFill>
              </a:rPr>
              <a:t>-items </a:t>
            </a:r>
          </a:p>
          <a:p>
            <a:r>
              <a:rPr lang="fr-FR" dirty="0" smtClean="0"/>
              <a:t>et </a:t>
            </a:r>
            <a:r>
              <a:rPr lang="fr-FR" dirty="0"/>
              <a:t>ses valeurs : </a:t>
            </a:r>
            <a:endParaRPr lang="fr-FR" dirty="0" smtClean="0"/>
          </a:p>
          <a:p>
            <a:r>
              <a:rPr lang="fr-FR" b="1" dirty="0" err="1" smtClean="0">
                <a:solidFill>
                  <a:schemeClr val="tx2">
                    <a:lumMod val="75000"/>
                  </a:schemeClr>
                </a:solidFill>
              </a:rPr>
              <a:t>flex-start</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flex</a:t>
            </a:r>
            <a:r>
              <a:rPr lang="fr-FR" b="1" dirty="0" smtClean="0">
                <a:solidFill>
                  <a:schemeClr val="tx2">
                    <a:lumMod val="75000"/>
                  </a:schemeClr>
                </a:solidFill>
              </a:rPr>
              <a:t>-end</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center</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baseline</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et stretch,</a:t>
            </a:r>
          </a:p>
          <a:p>
            <a:endParaRPr lang="fr-FR" dirty="0" smtClean="0"/>
          </a:p>
          <a:p>
            <a:endParaRPr lang="fr-FR" dirty="0" smtClean="0"/>
          </a:p>
          <a:p>
            <a:r>
              <a:rPr lang="fr-FR" dirty="0" smtClean="0"/>
              <a:t>			</a:t>
            </a:r>
            <a:endParaRPr lang="fr-FR" dirty="0"/>
          </a:p>
        </p:txBody>
      </p:sp>
    </p:spTree>
    <p:extLst>
      <p:ext uri="{BB962C8B-B14F-4D97-AF65-F5344CB8AC3E}">
        <p14:creationId xmlns:p14="http://schemas.microsoft.com/office/powerpoint/2010/main" val="1336855871"/>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r>
              <a:rPr lang="fr-FR" sz="3100" b="1" i="1" dirty="0"/>
              <a:t/>
            </a:r>
            <a:br>
              <a:rPr lang="fr-FR" sz="3100" b="1" i="1" dirty="0"/>
            </a:br>
            <a:r>
              <a:rPr lang="fr-FR" sz="3100" b="1" i="1" dirty="0" err="1">
                <a:solidFill>
                  <a:schemeClr val="accent2">
                    <a:lumMod val="75000"/>
                  </a:schemeClr>
                </a:solidFill>
              </a:rPr>
              <a:t>align</a:t>
            </a:r>
            <a:r>
              <a:rPr lang="fr-FR" sz="3100" b="1" i="1" dirty="0">
                <a:solidFill>
                  <a:schemeClr val="accent2">
                    <a:lumMod val="75000"/>
                  </a:schemeClr>
                </a:solidFill>
              </a:rPr>
              <a:t>-items :</a:t>
            </a:r>
            <a:r>
              <a:rPr lang="fr-FR" sz="3100" b="1" i="1" dirty="0" smtClean="0"/>
              <a:t> </a:t>
            </a:r>
            <a:r>
              <a:rPr lang="fr-FR" sz="3100" b="1" i="1" dirty="0">
                <a:solidFill>
                  <a:schemeClr val="tx2">
                    <a:lumMod val="75000"/>
                  </a:schemeClr>
                </a:solidFill>
              </a:rPr>
              <a:t>alignement sur l'axe </a:t>
            </a:r>
            <a:r>
              <a:rPr lang="fr-FR" sz="3100" b="1" i="1" dirty="0" smtClean="0">
                <a:solidFill>
                  <a:schemeClr val="tx2">
                    <a:lumMod val="75000"/>
                  </a:schemeClr>
                </a:solidFill>
              </a:rPr>
              <a:t>secondaire</a:t>
            </a:r>
            <a:r>
              <a:rPr lang="fr-FR" sz="3100" b="1" i="1" dirty="0"/>
              <a:t/>
            </a:r>
            <a:br>
              <a:rPr lang="fr-FR" sz="3100" b="1" i="1" dirty="0"/>
            </a:b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923330"/>
          </a:xfrm>
          <a:prstGeom prst="rect">
            <a:avLst/>
          </a:prstGeom>
          <a:noFill/>
        </p:spPr>
        <p:txBody>
          <a:bodyPr wrap="square" rtlCol="0">
            <a:spAutoFit/>
          </a:bodyPr>
          <a:lstStyle/>
          <a:p>
            <a:endParaRPr lang="fr-FR" dirty="0" smtClean="0"/>
          </a:p>
          <a:p>
            <a:endParaRPr lang="fr-FR" dirty="0" smtClean="0"/>
          </a:p>
          <a:p>
            <a:r>
              <a:rPr lang="fr-FR" dirty="0" smtClean="0"/>
              <a:t>			</a:t>
            </a:r>
            <a:endParaRPr lang="fr-FR" dirty="0"/>
          </a:p>
        </p:txBody>
      </p:sp>
      <p:pic>
        <p:nvPicPr>
          <p:cNvPr id="6" name="Image 5"/>
          <p:cNvPicPr>
            <a:picLocks noChangeAspect="1"/>
          </p:cNvPicPr>
          <p:nvPr/>
        </p:nvPicPr>
        <p:blipFill>
          <a:blip r:embed="rId2"/>
          <a:stretch>
            <a:fillRect/>
          </a:stretch>
        </p:blipFill>
        <p:spPr>
          <a:xfrm>
            <a:off x="774101" y="1820689"/>
            <a:ext cx="5115669" cy="5064640"/>
          </a:xfrm>
          <a:prstGeom prst="rect">
            <a:avLst/>
          </a:prstGeom>
        </p:spPr>
      </p:pic>
    </p:spTree>
    <p:extLst>
      <p:ext uri="{BB962C8B-B14F-4D97-AF65-F5344CB8AC3E}">
        <p14:creationId xmlns:p14="http://schemas.microsoft.com/office/powerpoint/2010/main" val="1878333915"/>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smtClean="0">
                <a:solidFill>
                  <a:schemeClr val="accent2">
                    <a:lumMod val="75000"/>
                  </a:schemeClr>
                </a:solidFill>
              </a:rPr>
              <a:t>align</a:t>
            </a:r>
            <a:r>
              <a:rPr lang="fr-FR" sz="3100" b="1" i="1" dirty="0" smtClean="0">
                <a:solidFill>
                  <a:schemeClr val="accent2">
                    <a:lumMod val="75000"/>
                  </a:schemeClr>
                </a:solidFill>
              </a:rPr>
              <a:t>-self </a:t>
            </a:r>
            <a:r>
              <a:rPr lang="fr-FR" sz="3100" b="1" i="1" dirty="0">
                <a:solidFill>
                  <a:schemeClr val="accent2">
                    <a:lumMod val="75000"/>
                  </a:schemeClr>
                </a:solidFill>
              </a:rPr>
              <a:t>:</a:t>
            </a:r>
            <a:r>
              <a:rPr lang="fr-FR" sz="3100" b="1" i="1" dirty="0" smtClean="0"/>
              <a:t> </a:t>
            </a:r>
            <a:r>
              <a:rPr lang="fr-FR" sz="3100" b="1" i="1" dirty="0">
                <a:solidFill>
                  <a:schemeClr val="tx2">
                    <a:lumMod val="75000"/>
                  </a:schemeClr>
                </a:solidFill>
              </a:rPr>
              <a:t>alignement sur l'axe </a:t>
            </a:r>
            <a:r>
              <a:rPr lang="fr-FR" sz="3100" b="1" i="1" dirty="0" smtClean="0">
                <a:solidFill>
                  <a:schemeClr val="tx2">
                    <a:lumMod val="75000"/>
                  </a:schemeClr>
                </a:solidFill>
              </a:rPr>
              <a:t>secondaire</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4247317"/>
          </a:xfrm>
          <a:prstGeom prst="rect">
            <a:avLst/>
          </a:prstGeom>
          <a:noFill/>
        </p:spPr>
        <p:txBody>
          <a:bodyPr wrap="square" rtlCol="0">
            <a:spAutoFit/>
          </a:bodyPr>
          <a:lstStyle/>
          <a:p>
            <a:endParaRPr lang="fr-FR" dirty="0" smtClean="0"/>
          </a:p>
          <a:p>
            <a:r>
              <a:rPr lang="fr-FR" dirty="0" smtClean="0"/>
              <a:t>Attention, la spécification </a:t>
            </a:r>
            <a:r>
              <a:rPr lang="fr-FR" b="1" dirty="0" err="1">
                <a:solidFill>
                  <a:schemeClr val="accent2">
                    <a:lumMod val="75000"/>
                  </a:schemeClr>
                </a:solidFill>
              </a:rPr>
              <a:t>align</a:t>
            </a:r>
            <a:r>
              <a:rPr lang="fr-FR" b="1" dirty="0">
                <a:solidFill>
                  <a:schemeClr val="accent2">
                    <a:lumMod val="75000"/>
                  </a:schemeClr>
                </a:solidFill>
              </a:rPr>
              <a:t>-self </a:t>
            </a:r>
            <a:r>
              <a:rPr lang="fr-FR" dirty="0" smtClean="0"/>
              <a:t>s'applique aux éléments enfants du conteneur.</a:t>
            </a:r>
          </a:p>
          <a:p>
            <a:r>
              <a:rPr lang="fr-FR" dirty="0" smtClean="0"/>
              <a:t>Elle a les même paramètres que </a:t>
            </a:r>
            <a:r>
              <a:rPr lang="fr-FR" b="1" dirty="0" err="1" smtClean="0">
                <a:solidFill>
                  <a:schemeClr val="accent2">
                    <a:lumMod val="75000"/>
                  </a:schemeClr>
                </a:solidFill>
              </a:rPr>
              <a:t>align</a:t>
            </a:r>
            <a:r>
              <a:rPr lang="fr-FR" b="1" dirty="0" smtClean="0">
                <a:solidFill>
                  <a:schemeClr val="accent2">
                    <a:lumMod val="75000"/>
                  </a:schemeClr>
                </a:solidFill>
              </a:rPr>
              <a:t>-items </a:t>
            </a:r>
            <a:r>
              <a:rPr lang="fr-FR" dirty="0" smtClean="0"/>
              <a:t>mais permet de spécifier un alignement particulier pour un élément,</a:t>
            </a:r>
          </a:p>
          <a:p>
            <a:endParaRPr lang="fr-FR" dirty="0"/>
          </a:p>
          <a:p>
            <a:r>
              <a:rPr lang="fr-FR" dirty="0" smtClean="0"/>
              <a:t>valeurs de </a:t>
            </a:r>
            <a:r>
              <a:rPr lang="fr-FR" b="1" dirty="0" err="1">
                <a:solidFill>
                  <a:schemeClr val="accent2">
                    <a:lumMod val="75000"/>
                  </a:schemeClr>
                </a:solidFill>
              </a:rPr>
              <a:t>align</a:t>
            </a:r>
            <a:r>
              <a:rPr lang="fr-FR" b="1" dirty="0">
                <a:solidFill>
                  <a:schemeClr val="accent2">
                    <a:lumMod val="75000"/>
                  </a:schemeClr>
                </a:solidFill>
              </a:rPr>
              <a:t>-self:</a:t>
            </a:r>
            <a:r>
              <a:rPr lang="fr-FR" dirty="0" smtClean="0"/>
              <a:t> </a:t>
            </a:r>
          </a:p>
          <a:p>
            <a:r>
              <a:rPr lang="fr-FR" b="1" dirty="0" err="1" smtClean="0">
                <a:solidFill>
                  <a:schemeClr val="tx2">
                    <a:lumMod val="75000"/>
                  </a:schemeClr>
                </a:solidFill>
              </a:rPr>
              <a:t>flex-start</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flex</a:t>
            </a:r>
            <a:r>
              <a:rPr lang="fr-FR" b="1" dirty="0" smtClean="0">
                <a:solidFill>
                  <a:schemeClr val="tx2">
                    <a:lumMod val="75000"/>
                  </a:schemeClr>
                </a:solidFill>
              </a:rPr>
              <a:t>-end</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center</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baseline</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et stretch,</a:t>
            </a:r>
          </a:p>
          <a:p>
            <a:endParaRPr lang="fr-FR" dirty="0" smtClean="0"/>
          </a:p>
          <a:p>
            <a:endParaRPr lang="fr-FR" dirty="0" smtClean="0"/>
          </a:p>
          <a:p>
            <a:r>
              <a:rPr lang="fr-FR" dirty="0" smtClean="0"/>
              <a:t>			</a:t>
            </a:r>
            <a:endParaRPr lang="fr-FR" dirty="0"/>
          </a:p>
        </p:txBody>
      </p:sp>
    </p:spTree>
    <p:extLst>
      <p:ext uri="{BB962C8B-B14F-4D97-AF65-F5344CB8AC3E}">
        <p14:creationId xmlns:p14="http://schemas.microsoft.com/office/powerpoint/2010/main" val="3475555250"/>
      </p:ext>
    </p:extLst>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smtClean="0">
                <a:solidFill>
                  <a:schemeClr val="accent2">
                    <a:lumMod val="75000"/>
                  </a:schemeClr>
                </a:solidFill>
              </a:rPr>
              <a:t>align</a:t>
            </a:r>
            <a:r>
              <a:rPr lang="fr-FR" sz="3100" b="1" i="1" dirty="0" smtClean="0">
                <a:solidFill>
                  <a:schemeClr val="accent2">
                    <a:lumMod val="75000"/>
                  </a:schemeClr>
                </a:solidFill>
              </a:rPr>
              <a:t>-self </a:t>
            </a:r>
            <a:r>
              <a:rPr lang="fr-FR" sz="3100" b="1" i="1" dirty="0">
                <a:solidFill>
                  <a:schemeClr val="accent2">
                    <a:lumMod val="75000"/>
                  </a:schemeClr>
                </a:solidFill>
              </a:rPr>
              <a:t>:</a:t>
            </a:r>
            <a:r>
              <a:rPr lang="fr-FR" sz="3100" b="1" i="1" dirty="0" smtClean="0"/>
              <a:t> </a:t>
            </a:r>
            <a:r>
              <a:rPr lang="fr-FR" sz="3100" b="1" i="1" dirty="0">
                <a:solidFill>
                  <a:schemeClr val="tx2">
                    <a:lumMod val="75000"/>
                  </a:schemeClr>
                </a:solidFill>
              </a:rPr>
              <a:t>alignement sur l'axe </a:t>
            </a:r>
            <a:r>
              <a:rPr lang="fr-FR" sz="3100" b="1" i="1" dirty="0" smtClean="0">
                <a:solidFill>
                  <a:schemeClr val="tx2">
                    <a:lumMod val="75000"/>
                  </a:schemeClr>
                </a:solidFill>
              </a:rPr>
              <a:t>secondaire</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84784"/>
            <a:ext cx="7560840" cy="4124206"/>
          </a:xfrm>
          <a:prstGeom prst="rect">
            <a:avLst/>
          </a:prstGeom>
          <a:noFill/>
        </p:spPr>
        <p:txBody>
          <a:bodyPr wrap="square" rtlCol="0">
            <a:spAutoFit/>
          </a:bodyPr>
          <a:lstStyle/>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width</a:t>
            </a:r>
            <a:r>
              <a:rPr lang="fr-FR" sz="1600" b="1" dirty="0">
                <a:latin typeface="Courier New" panose="02070309020205020404" pitchFamily="49" charset="0"/>
                <a:cs typeface="Courier New" panose="02070309020205020404" pitchFamily="49" charset="0"/>
              </a:rPr>
              <a:t>: 80%;</a:t>
            </a:r>
            <a:r>
              <a:rPr lang="fr-FR" sz="1600" b="1" dirty="0" err="1">
                <a:latin typeface="Courier New" panose="02070309020205020404" pitchFamily="49" charset="0"/>
                <a:cs typeface="Courier New" panose="02070309020205020404" pitchFamily="49" charset="0"/>
              </a:rPr>
              <a:t>outline</a:t>
            </a:r>
            <a:r>
              <a:rPr lang="fr-FR" sz="1600" b="1" dirty="0">
                <a:latin typeface="Courier New" panose="02070309020205020404" pitchFamily="49" charset="0"/>
                <a:cs typeface="Courier New" panose="02070309020205020404" pitchFamily="49" charset="0"/>
              </a:rPr>
              <a:t>: 1px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#333;</a:t>
            </a:r>
          </a:p>
          <a:p>
            <a:r>
              <a:rPr lang="fr-FR" sz="1600" b="1" dirty="0">
                <a:latin typeface="Courier New" panose="02070309020205020404" pitchFamily="49" charset="0"/>
                <a:cs typeface="Courier New" panose="02070309020205020404" pitchFamily="49" charset="0"/>
              </a:rPr>
              <a:t>	background: #</a:t>
            </a:r>
            <a:r>
              <a:rPr lang="fr-FR" sz="1600" b="1" dirty="0" err="1">
                <a:latin typeface="Courier New" panose="02070309020205020404" pitchFamily="49" charset="0"/>
                <a:cs typeface="Courier New" panose="02070309020205020404" pitchFamily="49" charset="0"/>
              </a:rPr>
              <a:t>eee;margin</a:t>
            </a:r>
            <a:r>
              <a:rPr lang="fr-FR" sz="1600" b="1" dirty="0">
                <a:latin typeface="Courier New" panose="02070309020205020404" pitchFamily="49" charset="0"/>
                <a:cs typeface="Courier New" panose="02070309020205020404" pitchFamily="49" charset="0"/>
              </a:rPr>
              <a:t>: 0;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0</a:t>
            </a:r>
            <a:r>
              <a:rPr lang="fr-FR" sz="1600" b="1" dirty="0" smtClean="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smtClean="0">
                <a:latin typeface="Courier New" panose="02070309020205020404" pitchFamily="49" charset="0"/>
                <a:cs typeface="Courier New" panose="02070309020205020404" pitchFamily="49" charset="0"/>
              </a:rPr>
              <a:t>height</a:t>
            </a:r>
            <a:r>
              <a:rPr lang="fr-FR" sz="1600" b="1" dirty="0">
                <a:latin typeface="Courier New" panose="02070309020205020404" pitchFamily="49" charset="0"/>
                <a:cs typeface="Courier New" panose="02070309020205020404" pitchFamily="49" charset="0"/>
              </a:rPr>
              <a:t>: 100px;</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display:flex</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smtClean="0">
                <a:latin typeface="Courier New" panose="02070309020205020404" pitchFamily="49" charset="0"/>
                <a:cs typeface="Courier New" panose="02070309020205020404" pitchFamily="49" charset="0"/>
              </a:rPr>
              <a:t>flex</a:t>
            </a:r>
            <a:r>
              <a:rPr lang="fr-FR" sz="1600" b="1" dirty="0" smtClean="0">
                <a:latin typeface="Courier New" panose="02070309020205020404" pitchFamily="49" charset="0"/>
                <a:cs typeface="Courier New" panose="02070309020205020404" pitchFamily="49" charset="0"/>
              </a:rPr>
              <a:t>: </a:t>
            </a:r>
            <a:r>
              <a:rPr lang="fr-FR" sz="1600" b="1" dirty="0" err="1" smtClean="0">
                <a:latin typeface="Courier New" panose="02070309020205020404" pitchFamily="49" charset="0"/>
                <a:cs typeface="Courier New" panose="02070309020205020404" pitchFamily="49" charset="0"/>
              </a:rPr>
              <a:t>row</a:t>
            </a:r>
            <a:r>
              <a:rPr lang="fr-FR" sz="1600" b="1" dirty="0" smtClean="0">
                <a:latin typeface="Courier New" panose="02070309020205020404" pitchFamily="49" charset="0"/>
                <a:cs typeface="Courier New" panose="02070309020205020404" pitchFamily="49" charset="0"/>
              </a:rPr>
              <a:t> </a:t>
            </a:r>
            <a:r>
              <a:rPr lang="fr-FR" sz="1600" b="1" dirty="0">
                <a:latin typeface="Courier New" panose="02070309020205020404" pitchFamily="49" charset="0"/>
                <a:cs typeface="Courier New" panose="02070309020205020404" pitchFamily="49" charset="0"/>
              </a:rPr>
              <a:t>wrap;</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align-items:center</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li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10px; </a:t>
            </a:r>
            <a:r>
              <a:rPr lang="fr-FR" sz="1600" b="1" dirty="0" err="1">
                <a:latin typeface="Courier New" panose="02070309020205020404" pitchFamily="49" charset="0"/>
                <a:cs typeface="Courier New" panose="02070309020205020404" pitchFamily="49" charset="0"/>
              </a:rPr>
              <a:t>list</a:t>
            </a:r>
            <a:r>
              <a:rPr lang="fr-FR" sz="1600" b="1" dirty="0">
                <a:latin typeface="Courier New" panose="02070309020205020404" pitchFamily="49" charset="0"/>
                <a:cs typeface="Courier New" panose="02070309020205020404" pitchFamily="49" charset="0"/>
              </a:rPr>
              <a:t>-style: none; background: </a:t>
            </a:r>
            <a:r>
              <a:rPr lang="fr-FR" sz="1600" b="1" dirty="0" err="1">
                <a:latin typeface="Courier New" panose="02070309020205020404" pitchFamily="49" charset="0"/>
                <a:cs typeface="Courier New" panose="02070309020205020404" pitchFamily="49" charset="0"/>
              </a:rPr>
              <a:t>tomato;text-align:center</a:t>
            </a:r>
            <a:r>
              <a:rPr lang="fr-FR" sz="1600" b="1" dirty="0">
                <a:latin typeface="Courier New" panose="02070309020205020404" pitchFamily="49" charset="0"/>
                <a:cs typeface="Courier New" panose="02070309020205020404" pitchFamily="49" charset="0"/>
              </a:rPr>
              <a:t>;}</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(2) {background: orange}</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(3) {background: #800000}</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(4) {background: #FF3399}</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(5) {background: #3399FF;align-self:flex-end}</a:t>
            </a:r>
            <a:endParaRPr lang="fr-FR" sz="1600" b="1" dirty="0" smtClean="0">
              <a:latin typeface="Courier New" panose="02070309020205020404" pitchFamily="49" charset="0"/>
              <a:cs typeface="Courier New" panose="02070309020205020404" pitchFamily="49" charset="0"/>
            </a:endParaRPr>
          </a:p>
          <a:p>
            <a:endParaRPr lang="fr-FR" dirty="0" smtClean="0"/>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990806" y="4725144"/>
            <a:ext cx="6800850" cy="2228850"/>
          </a:xfrm>
          <a:prstGeom prst="rect">
            <a:avLst/>
          </a:prstGeom>
        </p:spPr>
      </p:pic>
    </p:spTree>
    <p:extLst>
      <p:ext uri="{BB962C8B-B14F-4D97-AF65-F5344CB8AC3E}">
        <p14:creationId xmlns:p14="http://schemas.microsoft.com/office/powerpoint/2010/main" val="488849785"/>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762000" y="269875"/>
            <a:ext cx="8077200" cy="927100"/>
          </a:xfrm>
        </p:spPr>
        <p:txBody>
          <a:bodyPr/>
          <a:lstStyle/>
          <a:p>
            <a:r>
              <a:rPr dirty="0" smtClean="0"/>
              <a:t>Introduction au CSS3</a:t>
            </a:r>
          </a:p>
        </p:txBody>
      </p:sp>
      <p:sp>
        <p:nvSpPr>
          <p:cNvPr id="3" name="Espace réservé du contenu 2"/>
          <p:cNvSpPr>
            <a:spLocks noGrp="1"/>
          </p:cNvSpPr>
          <p:nvPr>
            <p:ph idx="1"/>
          </p:nvPr>
        </p:nvSpPr>
        <p:spPr>
          <a:xfrm>
            <a:off x="755650" y="1196975"/>
            <a:ext cx="8077200" cy="5287963"/>
          </a:xfrm>
        </p:spPr>
        <p:txBody>
          <a:bodyPr rtlCol="0"/>
          <a:lstStyle/>
          <a:p>
            <a:pPr marL="0" indent="0" fontAlgn="auto">
              <a:spcAft>
                <a:spcPts val="0"/>
              </a:spcAft>
              <a:buFont typeface="Arial" pitchFamily="34" charset="0"/>
              <a:buNone/>
              <a:defRPr/>
            </a:pPr>
            <a:r>
              <a:rPr sz="2000" dirty="0" smtClean="0"/>
              <a:t>La page exemple3.html modifiée donnerait donc :</a:t>
            </a:r>
          </a:p>
          <a:p>
            <a:pPr marL="0" indent="0" fontAlgn="auto">
              <a:spcAft>
                <a:spcPts val="0"/>
              </a:spcAft>
              <a:buFont typeface="Arial" pitchFamily="34" charset="0"/>
              <a:buNone/>
              <a:defRPr/>
            </a:pPr>
            <a:r>
              <a:rPr sz="2000" dirty="0" smtClean="0">
                <a:solidFill>
                  <a:schemeClr val="bg1">
                    <a:lumMod val="50000"/>
                  </a:schemeClr>
                </a:solidFill>
              </a:rPr>
              <a:t>&lt;html</a:t>
            </a:r>
            <a:r>
              <a:rPr sz="2000" dirty="0">
                <a:solidFill>
                  <a:schemeClr val="bg1">
                    <a:lumMod val="50000"/>
                  </a:schemeClr>
                </a:solidFill>
              </a:rPr>
              <a:t>&gt;</a:t>
            </a:r>
          </a:p>
          <a:p>
            <a:pPr marL="0" indent="0" fontAlgn="auto">
              <a:spcAft>
                <a:spcPts val="0"/>
              </a:spcAft>
              <a:buFont typeface="Arial" pitchFamily="34" charset="0"/>
              <a:buNone/>
              <a:defRPr/>
            </a:pPr>
            <a:r>
              <a:rPr sz="2000" dirty="0">
                <a:solidFill>
                  <a:schemeClr val="bg1">
                    <a:lumMod val="50000"/>
                  </a:schemeClr>
                </a:solidFill>
              </a:rPr>
              <a:t>&lt;</a:t>
            </a:r>
            <a:r>
              <a:rPr sz="2000" dirty="0" err="1">
                <a:solidFill>
                  <a:schemeClr val="bg1">
                    <a:lumMod val="50000"/>
                  </a:schemeClr>
                </a:solidFill>
              </a:rPr>
              <a:t>head</a:t>
            </a:r>
            <a:r>
              <a:rPr sz="2000" dirty="0">
                <a:solidFill>
                  <a:schemeClr val="bg1">
                    <a:lumMod val="50000"/>
                  </a:schemeClr>
                </a:solidFill>
              </a:rPr>
              <a:t>&gt;</a:t>
            </a:r>
          </a:p>
          <a:p>
            <a:pPr marL="0" indent="0" fontAlgn="auto">
              <a:spcAft>
                <a:spcPts val="0"/>
              </a:spcAft>
              <a:buFont typeface="Arial" pitchFamily="34" charset="0"/>
              <a:buNone/>
              <a:defRPr/>
            </a:pPr>
            <a:r>
              <a:rPr sz="2000" dirty="0">
                <a:solidFill>
                  <a:schemeClr val="bg1">
                    <a:lumMod val="50000"/>
                  </a:schemeClr>
                </a:solidFill>
              </a:rPr>
              <a:t>&lt;</a:t>
            </a:r>
            <a:r>
              <a:rPr sz="2000" dirty="0" err="1">
                <a:solidFill>
                  <a:schemeClr val="bg1">
                    <a:lumMod val="50000"/>
                  </a:schemeClr>
                </a:solidFill>
              </a:rPr>
              <a:t>meta</a:t>
            </a:r>
            <a:r>
              <a:rPr sz="2000" dirty="0">
                <a:solidFill>
                  <a:schemeClr val="bg1">
                    <a:lumMod val="50000"/>
                  </a:schemeClr>
                </a:solidFill>
              </a:rPr>
              <a:t> http-</a:t>
            </a:r>
            <a:r>
              <a:rPr sz="2000" dirty="0" err="1">
                <a:solidFill>
                  <a:schemeClr val="bg1">
                    <a:lumMod val="50000"/>
                  </a:schemeClr>
                </a:solidFill>
              </a:rPr>
              <a:t>equiv</a:t>
            </a:r>
            <a:r>
              <a:rPr sz="2000" dirty="0">
                <a:solidFill>
                  <a:schemeClr val="bg1">
                    <a:lumMod val="50000"/>
                  </a:schemeClr>
                </a:solidFill>
              </a:rPr>
              <a:t>="content-type" content="</a:t>
            </a:r>
            <a:r>
              <a:rPr sz="2000" dirty="0" err="1">
                <a:solidFill>
                  <a:schemeClr val="bg1">
                    <a:lumMod val="50000"/>
                  </a:schemeClr>
                </a:solidFill>
              </a:rPr>
              <a:t>text</a:t>
            </a:r>
            <a:r>
              <a:rPr sz="2000" dirty="0">
                <a:solidFill>
                  <a:schemeClr val="bg1">
                    <a:lumMod val="50000"/>
                  </a:schemeClr>
                </a:solidFill>
              </a:rPr>
              <a:t>/html; </a:t>
            </a:r>
            <a:r>
              <a:rPr sz="2000" dirty="0" err="1">
                <a:solidFill>
                  <a:schemeClr val="bg1">
                    <a:lumMod val="50000"/>
                  </a:schemeClr>
                </a:solidFill>
              </a:rPr>
              <a:t>charset</a:t>
            </a:r>
            <a:r>
              <a:rPr sz="2000" dirty="0">
                <a:solidFill>
                  <a:schemeClr val="bg1">
                    <a:lumMod val="50000"/>
                  </a:schemeClr>
                </a:solidFill>
              </a:rPr>
              <a:t>=utf8"/&gt;</a:t>
            </a:r>
          </a:p>
          <a:p>
            <a:pPr marL="0" indent="0" fontAlgn="auto">
              <a:spcAft>
                <a:spcPts val="0"/>
              </a:spcAft>
              <a:buFont typeface="Arial" pitchFamily="34" charset="0"/>
              <a:buNone/>
              <a:defRPr/>
            </a:pPr>
            <a:r>
              <a:rPr sz="2000" dirty="0">
                <a:solidFill>
                  <a:schemeClr val="bg1">
                    <a:lumMod val="50000"/>
                  </a:schemeClr>
                </a:solidFill>
              </a:rPr>
              <a:t>&lt;</a:t>
            </a:r>
            <a:r>
              <a:rPr sz="2000" dirty="0" err="1">
                <a:solidFill>
                  <a:schemeClr val="bg1">
                    <a:lumMod val="50000"/>
                  </a:schemeClr>
                </a:solidFill>
              </a:rPr>
              <a:t>meta</a:t>
            </a:r>
            <a:r>
              <a:rPr sz="2000" dirty="0">
                <a:solidFill>
                  <a:schemeClr val="bg1">
                    <a:lumMod val="50000"/>
                  </a:schemeClr>
                </a:solidFill>
              </a:rPr>
              <a:t> http-</a:t>
            </a:r>
            <a:r>
              <a:rPr sz="2000" dirty="0" err="1">
                <a:solidFill>
                  <a:schemeClr val="bg1">
                    <a:lumMod val="50000"/>
                  </a:schemeClr>
                </a:solidFill>
              </a:rPr>
              <a:t>equiv</a:t>
            </a:r>
            <a:r>
              <a:rPr sz="2000" dirty="0">
                <a:solidFill>
                  <a:schemeClr val="bg1">
                    <a:lumMod val="50000"/>
                  </a:schemeClr>
                </a:solidFill>
              </a:rPr>
              <a:t>="content-</a:t>
            </a:r>
            <a:r>
              <a:rPr sz="2000" dirty="0" err="1">
                <a:solidFill>
                  <a:schemeClr val="bg1">
                    <a:lumMod val="50000"/>
                  </a:schemeClr>
                </a:solidFill>
              </a:rPr>
              <a:t>language</a:t>
            </a:r>
            <a:r>
              <a:rPr sz="2000" dirty="0">
                <a:solidFill>
                  <a:schemeClr val="bg1">
                    <a:lumMod val="50000"/>
                  </a:schemeClr>
                </a:solidFill>
              </a:rPr>
              <a:t>" content="fr-FR"/&gt;</a:t>
            </a:r>
          </a:p>
          <a:p>
            <a:pPr marL="0" indent="0" fontAlgn="auto">
              <a:spcAft>
                <a:spcPts val="0"/>
              </a:spcAft>
              <a:buFont typeface="Arial" pitchFamily="34" charset="0"/>
              <a:buNone/>
              <a:defRPr/>
            </a:pPr>
            <a:r>
              <a:rPr sz="2000" dirty="0">
                <a:solidFill>
                  <a:schemeClr val="bg1">
                    <a:lumMod val="50000"/>
                  </a:schemeClr>
                </a:solidFill>
              </a:rPr>
              <a:t>&lt;/</a:t>
            </a:r>
            <a:r>
              <a:rPr sz="2000" dirty="0" err="1">
                <a:solidFill>
                  <a:schemeClr val="bg1">
                    <a:lumMod val="50000"/>
                  </a:schemeClr>
                </a:solidFill>
              </a:rPr>
              <a:t>head</a:t>
            </a:r>
            <a:r>
              <a:rPr sz="2000" dirty="0">
                <a:solidFill>
                  <a:schemeClr val="bg1">
                    <a:lumMod val="50000"/>
                  </a:schemeClr>
                </a:solidFill>
              </a:rPr>
              <a:t>&gt;</a:t>
            </a:r>
          </a:p>
          <a:p>
            <a:pPr marL="0" indent="0" fontAlgn="auto">
              <a:spcAft>
                <a:spcPts val="0"/>
              </a:spcAft>
              <a:buFont typeface="Arial" pitchFamily="34" charset="0"/>
              <a:buNone/>
              <a:defRPr/>
            </a:pPr>
            <a:r>
              <a:rPr sz="2000" dirty="0">
                <a:solidFill>
                  <a:schemeClr val="bg1">
                    <a:lumMod val="50000"/>
                  </a:schemeClr>
                </a:solidFill>
              </a:rPr>
              <a:t>&lt;body&gt;</a:t>
            </a:r>
          </a:p>
          <a:p>
            <a:pPr marL="0" indent="0" fontAlgn="auto">
              <a:spcAft>
                <a:spcPts val="0"/>
              </a:spcAft>
              <a:buFont typeface="Arial" pitchFamily="34" charset="0"/>
              <a:buNone/>
              <a:defRPr/>
            </a:pPr>
            <a:r>
              <a:rPr sz="2000" dirty="0"/>
              <a:t>&lt;h1 style="</a:t>
            </a:r>
            <a:r>
              <a:rPr sz="2000" dirty="0" err="1"/>
              <a:t>text-align:center</a:t>
            </a:r>
            <a:r>
              <a:rPr sz="2000" dirty="0"/>
              <a:t>;"&gt;Maison de la Formation&lt;/h1&gt;</a:t>
            </a:r>
          </a:p>
          <a:p>
            <a:pPr marL="0" indent="0" fontAlgn="auto">
              <a:spcAft>
                <a:spcPts val="0"/>
              </a:spcAft>
              <a:buFont typeface="Arial" pitchFamily="34" charset="0"/>
              <a:buNone/>
              <a:defRPr/>
            </a:pPr>
            <a:r>
              <a:rPr sz="2000" dirty="0">
                <a:solidFill>
                  <a:schemeClr val="bg1">
                    <a:lumMod val="50000"/>
                  </a:schemeClr>
                </a:solidFill>
              </a:rPr>
              <a:t>&lt;h2&gt;Heures d'ouverture :&lt;/h2&gt;</a:t>
            </a:r>
          </a:p>
          <a:p>
            <a:pPr marL="0" indent="0" fontAlgn="auto">
              <a:spcAft>
                <a:spcPts val="0"/>
              </a:spcAft>
              <a:buFont typeface="Arial" pitchFamily="34" charset="0"/>
              <a:buNone/>
              <a:defRPr/>
            </a:pPr>
            <a:r>
              <a:rPr sz="2000" dirty="0">
                <a:solidFill>
                  <a:schemeClr val="bg1">
                    <a:lumMod val="50000"/>
                  </a:schemeClr>
                </a:solidFill>
              </a:rPr>
              <a:t>&lt;p&gt;Matin : 8H30 - 12H&lt;</a:t>
            </a:r>
            <a:r>
              <a:rPr sz="2000" dirty="0" err="1">
                <a:solidFill>
                  <a:schemeClr val="bg1">
                    <a:lumMod val="50000"/>
                  </a:schemeClr>
                </a:solidFill>
              </a:rPr>
              <a:t>br</a:t>
            </a:r>
            <a:r>
              <a:rPr sz="2000" dirty="0">
                <a:solidFill>
                  <a:schemeClr val="bg1">
                    <a:lumMod val="50000"/>
                  </a:schemeClr>
                </a:solidFill>
              </a:rPr>
              <a:t>/&gt;Après-midi : 13H30 - 18H&lt;/p&gt;</a:t>
            </a:r>
          </a:p>
          <a:p>
            <a:pPr marL="0" indent="0" fontAlgn="auto">
              <a:spcAft>
                <a:spcPts val="0"/>
              </a:spcAft>
              <a:buFont typeface="Arial" pitchFamily="34" charset="0"/>
              <a:buNone/>
              <a:defRPr/>
            </a:pPr>
            <a:r>
              <a:rPr sz="2000" dirty="0"/>
              <a:t>&lt;h4 style="</a:t>
            </a:r>
            <a:r>
              <a:rPr sz="2000" dirty="0" err="1"/>
              <a:t>text-align:right</a:t>
            </a:r>
            <a:r>
              <a:rPr sz="2000" dirty="0"/>
              <a:t>;"&gt;(hors vacances scolaires)&lt;/h4&gt;</a:t>
            </a:r>
          </a:p>
          <a:p>
            <a:pPr marL="0" indent="0" fontAlgn="auto">
              <a:spcAft>
                <a:spcPts val="0"/>
              </a:spcAft>
              <a:buFont typeface="Arial" pitchFamily="34" charset="0"/>
              <a:buNone/>
              <a:defRPr/>
            </a:pPr>
            <a:r>
              <a:rPr sz="2000" dirty="0">
                <a:solidFill>
                  <a:schemeClr val="bg1">
                    <a:lumMod val="50000"/>
                  </a:schemeClr>
                </a:solidFill>
              </a:rPr>
              <a:t>&lt;/body&gt;</a:t>
            </a:r>
          </a:p>
          <a:p>
            <a:pPr marL="0" indent="0" fontAlgn="auto">
              <a:spcAft>
                <a:spcPts val="0"/>
              </a:spcAft>
              <a:buFont typeface="Arial" pitchFamily="34" charset="0"/>
              <a:buNone/>
              <a:defRPr/>
            </a:pPr>
            <a:r>
              <a:rPr sz="2000" dirty="0">
                <a:solidFill>
                  <a:schemeClr val="bg1">
                    <a:lumMod val="50000"/>
                  </a:schemeClr>
                </a:solidFill>
              </a:rPr>
              <a:t>&lt;/html&gt;</a:t>
            </a:r>
          </a:p>
        </p:txBody>
      </p:sp>
    </p:spTree>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smtClean="0">
                <a:solidFill>
                  <a:schemeClr val="accent2">
                    <a:lumMod val="75000"/>
                  </a:schemeClr>
                </a:solidFill>
              </a:rPr>
              <a:t>align</a:t>
            </a:r>
            <a:r>
              <a:rPr lang="fr-FR" sz="3100" b="1" i="1" dirty="0" smtClean="0">
                <a:solidFill>
                  <a:schemeClr val="accent2">
                    <a:lumMod val="75000"/>
                  </a:schemeClr>
                </a:solidFill>
              </a:rPr>
              <a:t>-content : </a:t>
            </a:r>
            <a:r>
              <a:rPr lang="fr-FR" sz="3100" b="1" i="1" dirty="0" smtClean="0">
                <a:solidFill>
                  <a:schemeClr val="tx2">
                    <a:lumMod val="75000"/>
                  </a:schemeClr>
                </a:solidFill>
              </a:rPr>
              <a:t>alignement sur l'axe principal</a:t>
            </a:r>
            <a:r>
              <a:rPr lang="fr-FR" sz="3100" b="1" i="1" dirty="0"/>
              <a:t/>
            </a:r>
            <a:br>
              <a:rPr lang="fr-FR" sz="3100" b="1" i="1" dirty="0"/>
            </a:br>
            <a:r>
              <a:rPr lang="fr-FR" sz="3100" b="1" i="1" dirty="0" smtClean="0">
                <a:solidFill>
                  <a:schemeClr val="tx2">
                    <a:lumMod val="75000"/>
                  </a:schemeClr>
                </a:solidFill>
              </a:rPr>
              <a:t> et sur </a:t>
            </a:r>
            <a:r>
              <a:rPr lang="fr-FR" sz="3100" b="1" i="1" dirty="0">
                <a:solidFill>
                  <a:schemeClr val="tx2">
                    <a:lumMod val="75000"/>
                  </a:schemeClr>
                </a:solidFill>
              </a:rPr>
              <a:t>l'axe </a:t>
            </a:r>
            <a:r>
              <a:rPr lang="fr-FR" sz="3100" b="1" i="1" dirty="0" smtClean="0">
                <a:solidFill>
                  <a:schemeClr val="tx2">
                    <a:lumMod val="75000"/>
                  </a:schemeClr>
                </a:solidFill>
              </a:rPr>
              <a:t>secondaire</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3139321"/>
          </a:xfrm>
          <a:prstGeom prst="rect">
            <a:avLst/>
          </a:prstGeom>
          <a:noFill/>
        </p:spPr>
        <p:txBody>
          <a:bodyPr wrap="square" rtlCol="0">
            <a:spAutoFit/>
          </a:bodyPr>
          <a:lstStyle/>
          <a:p>
            <a:r>
              <a:rPr lang="fr-FR" b="1" dirty="0" err="1" smtClean="0">
                <a:solidFill>
                  <a:schemeClr val="accent2">
                    <a:lumMod val="75000"/>
                  </a:schemeClr>
                </a:solidFill>
              </a:rPr>
              <a:t>align</a:t>
            </a:r>
            <a:r>
              <a:rPr lang="fr-FR" b="1" dirty="0" smtClean="0">
                <a:solidFill>
                  <a:schemeClr val="accent2">
                    <a:lumMod val="75000"/>
                  </a:schemeClr>
                </a:solidFill>
              </a:rPr>
              <a:t>-content </a:t>
            </a:r>
            <a:r>
              <a:rPr lang="fr-FR" dirty="0" smtClean="0"/>
              <a:t>est la combinaison des valeurs de </a:t>
            </a:r>
            <a:r>
              <a:rPr lang="fr-FR" b="1" dirty="0" err="1">
                <a:solidFill>
                  <a:schemeClr val="accent2">
                    <a:lumMod val="75000"/>
                  </a:schemeClr>
                </a:solidFill>
              </a:rPr>
              <a:t>justify</a:t>
            </a:r>
            <a:r>
              <a:rPr lang="fr-FR" b="1" dirty="0">
                <a:solidFill>
                  <a:schemeClr val="accent2">
                    <a:lumMod val="75000"/>
                  </a:schemeClr>
                </a:solidFill>
              </a:rPr>
              <a:t>-contents</a:t>
            </a:r>
            <a:r>
              <a:rPr lang="fr-FR" dirty="0" smtClean="0"/>
              <a:t> et de </a:t>
            </a:r>
            <a:r>
              <a:rPr lang="fr-FR" b="1" dirty="0" err="1">
                <a:solidFill>
                  <a:schemeClr val="accent2">
                    <a:lumMod val="75000"/>
                  </a:schemeClr>
                </a:solidFill>
              </a:rPr>
              <a:t>align</a:t>
            </a:r>
            <a:r>
              <a:rPr lang="fr-FR" b="1" dirty="0">
                <a:solidFill>
                  <a:schemeClr val="accent2">
                    <a:lumMod val="75000"/>
                  </a:schemeClr>
                </a:solidFill>
              </a:rPr>
              <a:t>-items </a:t>
            </a:r>
            <a:r>
              <a:rPr lang="fr-FR" dirty="0" smtClean="0"/>
              <a:t>dans un conteneur multi-lignes </a:t>
            </a:r>
            <a:r>
              <a:rPr lang="fr-FR" dirty="0"/>
              <a:t>: </a:t>
            </a:r>
            <a:endParaRPr lang="fr-FR" dirty="0" smtClean="0"/>
          </a:p>
          <a:p>
            <a:r>
              <a:rPr lang="fr-FR" b="1" dirty="0" err="1" smtClean="0">
                <a:solidFill>
                  <a:schemeClr val="tx2">
                    <a:lumMod val="75000"/>
                  </a:schemeClr>
                </a:solidFill>
              </a:rPr>
              <a:t>flex-start</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flex</a:t>
            </a:r>
            <a:r>
              <a:rPr lang="fr-FR" b="1" dirty="0" smtClean="0">
                <a:solidFill>
                  <a:schemeClr val="tx2">
                    <a:lumMod val="75000"/>
                  </a:schemeClr>
                </a:solidFill>
              </a:rPr>
              <a:t>-end</a:t>
            </a:r>
            <a:r>
              <a:rPr lang="fr-FR" b="1" dirty="0">
                <a:solidFill>
                  <a:schemeClr val="tx2">
                    <a:lumMod val="75000"/>
                  </a:schemeClr>
                </a:solidFill>
              </a:rPr>
              <a:t>, </a:t>
            </a:r>
            <a:endParaRPr lang="fr-FR" b="1" dirty="0" smtClean="0">
              <a:solidFill>
                <a:schemeClr val="tx2">
                  <a:lumMod val="75000"/>
                </a:schemeClr>
              </a:solidFill>
            </a:endParaRPr>
          </a:p>
          <a:p>
            <a:r>
              <a:rPr lang="fr-FR" b="1" dirty="0" smtClean="0">
                <a:solidFill>
                  <a:schemeClr val="tx2">
                    <a:lumMod val="75000"/>
                  </a:schemeClr>
                </a:solidFill>
              </a:rPr>
              <a:t>center</a:t>
            </a:r>
            <a:r>
              <a:rPr lang="fr-FR" b="1" dirty="0">
                <a:solidFill>
                  <a:schemeClr val="tx2">
                    <a:lumMod val="75000"/>
                  </a:schemeClr>
                </a:solidFill>
              </a:rPr>
              <a:t>, </a:t>
            </a:r>
            <a:endParaRPr lang="fr-FR" b="1" dirty="0" smtClean="0">
              <a:solidFill>
                <a:schemeClr val="tx2">
                  <a:lumMod val="75000"/>
                </a:schemeClr>
              </a:solidFill>
            </a:endParaRPr>
          </a:p>
          <a:p>
            <a:r>
              <a:rPr lang="fr-FR" b="1" dirty="0" err="1" smtClean="0">
                <a:solidFill>
                  <a:schemeClr val="tx2">
                    <a:lumMod val="75000"/>
                  </a:schemeClr>
                </a:solidFill>
              </a:rPr>
              <a:t>space-between</a:t>
            </a:r>
            <a:r>
              <a:rPr lang="fr-FR" b="1" dirty="0" smtClean="0">
                <a:solidFill>
                  <a:schemeClr val="tx2">
                    <a:lumMod val="75000"/>
                  </a:schemeClr>
                </a:solidFill>
              </a:rPr>
              <a:t> </a:t>
            </a:r>
          </a:p>
          <a:p>
            <a:r>
              <a:rPr lang="fr-FR" b="1" dirty="0" err="1" smtClean="0">
                <a:solidFill>
                  <a:schemeClr val="tx2">
                    <a:lumMod val="75000"/>
                  </a:schemeClr>
                </a:solidFill>
              </a:rPr>
              <a:t>space-around</a:t>
            </a:r>
            <a:r>
              <a:rPr lang="fr-FR" b="1" dirty="0" smtClean="0">
                <a:solidFill>
                  <a:schemeClr val="tx2">
                    <a:lumMod val="75000"/>
                  </a:schemeClr>
                </a:solidFill>
              </a:rPr>
              <a:t>.</a:t>
            </a:r>
          </a:p>
          <a:p>
            <a:r>
              <a:rPr lang="fr-FR" b="1" dirty="0" smtClean="0">
                <a:solidFill>
                  <a:schemeClr val="tx2">
                    <a:lumMod val="75000"/>
                  </a:schemeClr>
                </a:solidFill>
              </a:rPr>
              <a:t>et stretch,</a:t>
            </a:r>
          </a:p>
          <a:p>
            <a:endParaRPr lang="fr-FR" dirty="0" smtClean="0"/>
          </a:p>
          <a:p>
            <a:endParaRPr lang="fr-FR" dirty="0" smtClean="0"/>
          </a:p>
          <a:p>
            <a:r>
              <a:rPr lang="fr-FR" dirty="0" smtClean="0"/>
              <a:t>			</a:t>
            </a:r>
            <a:endParaRPr lang="fr-FR" dirty="0"/>
          </a:p>
        </p:txBody>
      </p:sp>
    </p:spTree>
    <p:extLst>
      <p:ext uri="{BB962C8B-B14F-4D97-AF65-F5344CB8AC3E}">
        <p14:creationId xmlns:p14="http://schemas.microsoft.com/office/powerpoint/2010/main" val="2100720046"/>
      </p:ext>
    </p:extLst>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a:bodyPr>
          <a:lstStyle/>
          <a:p>
            <a:r>
              <a:rPr lang="fr-FR" sz="4000" b="1" i="1" dirty="0" err="1" smtClean="0"/>
              <a:t>FlexBox</a:t>
            </a:r>
            <a:r>
              <a:rPr lang="fr-FR" sz="4000" b="1" i="1" dirty="0" smtClean="0"/>
              <a:t> – Alignements</a:t>
            </a:r>
            <a:br>
              <a:rPr lang="fr-FR" sz="4000" b="1" i="1" dirty="0" smtClean="0"/>
            </a:br>
            <a:r>
              <a:rPr lang="fr-FR" sz="3100" b="1" i="1" dirty="0" err="1" smtClean="0">
                <a:solidFill>
                  <a:schemeClr val="accent2">
                    <a:lumMod val="75000"/>
                  </a:schemeClr>
                </a:solidFill>
              </a:rPr>
              <a:t>align</a:t>
            </a:r>
            <a:r>
              <a:rPr lang="fr-FR" sz="3100" b="1" i="1" dirty="0" smtClean="0">
                <a:solidFill>
                  <a:schemeClr val="accent2">
                    <a:lumMod val="75000"/>
                  </a:schemeClr>
                </a:solidFill>
              </a:rPr>
              <a:t>-content : </a:t>
            </a:r>
            <a:r>
              <a:rPr lang="fr-FR" sz="3100" b="1" i="1" dirty="0" smtClean="0">
                <a:solidFill>
                  <a:schemeClr val="tx2">
                    <a:lumMod val="75000"/>
                  </a:schemeClr>
                </a:solidFill>
              </a:rPr>
              <a:t>alignement sur l'axe principal</a:t>
            </a:r>
            <a:r>
              <a:rPr lang="fr-FR" sz="3100" b="1" i="1" dirty="0"/>
              <a:t/>
            </a:r>
            <a:br>
              <a:rPr lang="fr-FR" sz="3100" b="1" i="1" dirty="0"/>
            </a:br>
            <a:r>
              <a:rPr lang="fr-FR" sz="3100" b="1" i="1" dirty="0" smtClean="0">
                <a:solidFill>
                  <a:schemeClr val="tx2">
                    <a:lumMod val="75000"/>
                  </a:schemeClr>
                </a:solidFill>
              </a:rPr>
              <a:t> et sur </a:t>
            </a:r>
            <a:r>
              <a:rPr lang="fr-FR" sz="3100" b="1" i="1" dirty="0">
                <a:solidFill>
                  <a:schemeClr val="tx2">
                    <a:lumMod val="75000"/>
                  </a:schemeClr>
                </a:solidFill>
              </a:rPr>
              <a:t>l'axe </a:t>
            </a:r>
            <a:r>
              <a:rPr lang="fr-FR" sz="3100" b="1" i="1" dirty="0" smtClean="0">
                <a:solidFill>
                  <a:schemeClr val="tx2">
                    <a:lumMod val="75000"/>
                  </a:schemeClr>
                </a:solidFill>
              </a:rPr>
              <a:t>secondaire</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70549" y="2070223"/>
            <a:ext cx="7560840" cy="923330"/>
          </a:xfrm>
          <a:prstGeom prst="rect">
            <a:avLst/>
          </a:prstGeom>
          <a:noFill/>
        </p:spPr>
        <p:txBody>
          <a:bodyPr wrap="square" rtlCol="0">
            <a:spAutoFit/>
          </a:bodyPr>
          <a:lstStyle/>
          <a:p>
            <a:endParaRPr lang="fr-FR" dirty="0" smtClean="0"/>
          </a:p>
          <a:p>
            <a:endParaRPr lang="fr-FR" dirty="0" smtClean="0"/>
          </a:p>
          <a:p>
            <a:r>
              <a:rPr lang="fr-FR" dirty="0" smtClean="0"/>
              <a:t>			</a:t>
            </a:r>
            <a:endParaRPr lang="fr-FR" dirty="0"/>
          </a:p>
        </p:txBody>
      </p:sp>
      <p:pic>
        <p:nvPicPr>
          <p:cNvPr id="4" name="Image 3"/>
          <p:cNvPicPr>
            <a:picLocks noChangeAspect="1"/>
          </p:cNvPicPr>
          <p:nvPr/>
        </p:nvPicPr>
        <p:blipFill>
          <a:blip r:embed="rId2"/>
          <a:stretch>
            <a:fillRect/>
          </a:stretch>
        </p:blipFill>
        <p:spPr>
          <a:xfrm>
            <a:off x="2267744" y="2032866"/>
            <a:ext cx="5972175" cy="5000625"/>
          </a:xfrm>
          <a:prstGeom prst="rect">
            <a:avLst/>
          </a:prstGeom>
        </p:spPr>
      </p:pic>
    </p:spTree>
    <p:extLst>
      <p:ext uri="{BB962C8B-B14F-4D97-AF65-F5344CB8AC3E}">
        <p14:creationId xmlns:p14="http://schemas.microsoft.com/office/powerpoint/2010/main" val="2167109470"/>
      </p:ext>
    </p:extLst>
  </p:cSld>
  <p:clrMapOvr>
    <a:masterClrMapping/>
  </p:clrMapOvr>
  <p:transition spd="slow">
    <p:wipe di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a:bodyPr>
          <a:lstStyle/>
          <a:p>
            <a:r>
              <a:rPr lang="fr-FR" sz="4000" b="1" i="1" dirty="0" err="1" smtClean="0"/>
              <a:t>FlexBox</a:t>
            </a:r>
            <a:r>
              <a:rPr lang="fr-FR" sz="4000" b="1" i="1" dirty="0" smtClean="0"/>
              <a:t> – Améliorer la présentation</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9950" y="1115257"/>
            <a:ext cx="7755841" cy="3970318"/>
          </a:xfrm>
          <a:prstGeom prst="rect">
            <a:avLst/>
          </a:prstGeom>
          <a:noFill/>
        </p:spPr>
        <p:txBody>
          <a:bodyPr wrap="square" rtlCol="0">
            <a:spAutoFit/>
          </a:bodyPr>
          <a:lstStyle/>
          <a:p>
            <a:r>
              <a:rPr lang="fr-FR" dirty="0" smtClean="0"/>
              <a:t>Lorsque nous avons vu le passage à la ligne des éléments lorsque le conteneur n'était pas assez large, le résultat n'était pas très joli.</a:t>
            </a:r>
          </a:p>
          <a:p>
            <a:endParaRPr lang="fr-FR" dirty="0"/>
          </a:p>
          <a:p>
            <a:endParaRPr lang="fr-FR" dirty="0" smtClean="0"/>
          </a:p>
          <a:p>
            <a:endParaRPr lang="fr-FR" dirty="0"/>
          </a:p>
          <a:p>
            <a:endParaRPr lang="fr-FR" dirty="0" smtClean="0"/>
          </a:p>
          <a:p>
            <a:endParaRPr lang="fr-FR" dirty="0"/>
          </a:p>
          <a:p>
            <a:endParaRPr lang="fr-FR" dirty="0" smtClean="0"/>
          </a:p>
          <a:p>
            <a:endParaRPr lang="fr-FR" dirty="0" smtClean="0"/>
          </a:p>
          <a:p>
            <a:endParaRPr lang="fr-FR" dirty="0" smtClean="0"/>
          </a:p>
          <a:p>
            <a:r>
              <a:rPr lang="fr-FR" dirty="0" smtClean="0"/>
              <a:t>Parmi les réglages couramment utilisés, il y en a un bien pratique et très simple :</a:t>
            </a:r>
          </a:p>
          <a:p>
            <a:r>
              <a:rPr lang="fr-FR" b="1" dirty="0" err="1" smtClean="0">
                <a:solidFill>
                  <a:schemeClr val="accent2">
                    <a:lumMod val="75000"/>
                  </a:schemeClr>
                </a:solidFill>
              </a:rPr>
              <a:t>flex</a:t>
            </a:r>
            <a:r>
              <a:rPr lang="fr-FR" dirty="0" err="1" smtClean="0"/>
              <a:t>:</a:t>
            </a:r>
            <a:r>
              <a:rPr lang="fr-FR" b="1" dirty="0" err="1" smtClean="0">
                <a:solidFill>
                  <a:schemeClr val="tx2">
                    <a:lumMod val="75000"/>
                  </a:schemeClr>
                </a:solidFill>
              </a:rPr>
              <a:t>auto</a:t>
            </a:r>
            <a:r>
              <a:rPr lang="fr-FR" dirty="0" smtClean="0"/>
              <a:t>;</a:t>
            </a:r>
          </a:p>
          <a:p>
            <a:r>
              <a:rPr lang="fr-FR" dirty="0" smtClean="0"/>
              <a:t>Cette spécification doit être affectée aux enfants du conteneur flexible :</a:t>
            </a:r>
          </a:p>
          <a:p>
            <a:r>
              <a:rPr lang="fr-FR" sz="1600" b="1" dirty="0" smtClean="0">
                <a:latin typeface="Courier New" panose="02070309020205020404" pitchFamily="49" charset="0"/>
                <a:cs typeface="Courier New" panose="02070309020205020404" pitchFamily="49" charset="0"/>
              </a:rPr>
              <a:t>li </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 </a:t>
            </a:r>
            <a:r>
              <a:rPr lang="fr-FR" sz="1600" b="1" dirty="0" smtClean="0">
                <a:latin typeface="Courier New" panose="02070309020205020404" pitchFamily="49" charset="0"/>
                <a:cs typeface="Courier New" panose="02070309020205020404" pitchFamily="49" charset="0"/>
              </a:rPr>
              <a:t>...;</a:t>
            </a:r>
            <a:r>
              <a:rPr lang="fr-FR" sz="1600" b="1" dirty="0" err="1" smtClean="0">
                <a:latin typeface="Courier New" panose="02070309020205020404" pitchFamily="49" charset="0"/>
                <a:cs typeface="Courier New" panose="02070309020205020404" pitchFamily="49" charset="0"/>
              </a:rPr>
              <a:t>text-align:center;flex:auto</a:t>
            </a:r>
            <a:r>
              <a:rPr lang="fr-FR" sz="1600" b="1" dirty="0" smtClean="0">
                <a:latin typeface="Courier New" panose="02070309020205020404" pitchFamily="49" charset="0"/>
                <a:cs typeface="Courier New" panose="02070309020205020404" pitchFamily="49" charset="0"/>
              </a:rPr>
              <a:t>}</a:t>
            </a:r>
            <a:endParaRPr lang="fr-FR" sz="1600" b="1" dirty="0">
              <a:latin typeface="Courier New" panose="02070309020205020404" pitchFamily="49" charset="0"/>
              <a:cs typeface="Courier New" panose="02070309020205020404" pitchFamily="49" charset="0"/>
            </a:endParaRPr>
          </a:p>
        </p:txBody>
      </p:sp>
      <p:pic>
        <p:nvPicPr>
          <p:cNvPr id="6" name="Image 5"/>
          <p:cNvPicPr>
            <a:picLocks noChangeAspect="1"/>
          </p:cNvPicPr>
          <p:nvPr/>
        </p:nvPicPr>
        <p:blipFill>
          <a:blip r:embed="rId2"/>
          <a:stretch>
            <a:fillRect/>
          </a:stretch>
        </p:blipFill>
        <p:spPr>
          <a:xfrm>
            <a:off x="1619673" y="1866051"/>
            <a:ext cx="5544616" cy="1861521"/>
          </a:xfrm>
          <a:prstGeom prst="rect">
            <a:avLst/>
          </a:prstGeom>
        </p:spPr>
      </p:pic>
      <p:pic>
        <p:nvPicPr>
          <p:cNvPr id="7" name="Image 6"/>
          <p:cNvPicPr>
            <a:picLocks noChangeAspect="1"/>
          </p:cNvPicPr>
          <p:nvPr/>
        </p:nvPicPr>
        <p:blipFill>
          <a:blip r:embed="rId3"/>
          <a:stretch>
            <a:fillRect/>
          </a:stretch>
        </p:blipFill>
        <p:spPr>
          <a:xfrm>
            <a:off x="1621923" y="4968213"/>
            <a:ext cx="5566165" cy="1874405"/>
          </a:xfrm>
          <a:prstGeom prst="rect">
            <a:avLst/>
          </a:prstGeom>
        </p:spPr>
      </p:pic>
    </p:spTree>
    <p:extLst>
      <p:ext uri="{BB962C8B-B14F-4D97-AF65-F5344CB8AC3E}">
        <p14:creationId xmlns:p14="http://schemas.microsoft.com/office/powerpoint/2010/main" val="10521477"/>
      </p:ext>
    </p:extLst>
  </p:cSld>
  <p:clrMapOvr>
    <a:masterClrMapping/>
  </p:clrMapOvr>
  <p:transition spd="slow">
    <p:wipe di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a:bodyPr>
          <a:lstStyle/>
          <a:p>
            <a:r>
              <a:rPr lang="fr-FR" sz="4000" b="1" i="1" dirty="0" err="1" smtClean="0"/>
              <a:t>FlexBox</a:t>
            </a:r>
            <a:r>
              <a:rPr lang="fr-FR" sz="4000" b="1" i="1" dirty="0" smtClean="0"/>
              <a:t> – Améliorer la présentation</a:t>
            </a:r>
            <a:endParaRPr lang="fr-FR" sz="3100" b="1" dirty="0">
              <a:solidFill>
                <a:schemeClr val="accent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9950" y="1115257"/>
            <a:ext cx="7755841" cy="3139321"/>
          </a:xfrm>
          <a:prstGeom prst="rect">
            <a:avLst/>
          </a:prstGeom>
          <a:noFill/>
        </p:spPr>
        <p:txBody>
          <a:bodyPr wrap="square" rtlCol="0">
            <a:spAutoFit/>
          </a:bodyPr>
          <a:lstStyle/>
          <a:p>
            <a:r>
              <a:rPr lang="fr-FR" b="1" dirty="0" err="1" smtClean="0">
                <a:solidFill>
                  <a:schemeClr val="accent2">
                    <a:lumMod val="75000"/>
                  </a:schemeClr>
                </a:solidFill>
              </a:rPr>
              <a:t>flex</a:t>
            </a:r>
            <a:r>
              <a:rPr lang="fr-FR" dirty="0" err="1" smtClean="0"/>
              <a:t>:</a:t>
            </a:r>
            <a:r>
              <a:rPr lang="fr-FR" b="1" dirty="0" err="1" smtClean="0">
                <a:solidFill>
                  <a:schemeClr val="tx2">
                    <a:lumMod val="75000"/>
                  </a:schemeClr>
                </a:solidFill>
              </a:rPr>
              <a:t>auto</a:t>
            </a:r>
            <a:r>
              <a:rPr lang="fr-FR" dirty="0" smtClean="0"/>
              <a:t>;</a:t>
            </a:r>
          </a:p>
          <a:p>
            <a:r>
              <a:rPr lang="fr-FR" dirty="0" smtClean="0"/>
              <a:t>permet de spécifier au navigateur que chaque élément va utiliser toute la place disponible à l'intérieur du conteneur.</a:t>
            </a:r>
          </a:p>
          <a:p>
            <a:r>
              <a:rPr lang="fr-FR" dirty="0" smtClean="0"/>
              <a:t>Rappelons que cette spécification doit être affectée aux enfants du conteneur flexible.</a:t>
            </a:r>
          </a:p>
          <a:p>
            <a:r>
              <a:rPr lang="fr-FR" b="1" dirty="0" err="1" smtClean="0">
                <a:solidFill>
                  <a:schemeClr val="accent2">
                    <a:lumMod val="75000"/>
                  </a:schemeClr>
                </a:solidFill>
              </a:rPr>
              <a:t>flex</a:t>
            </a:r>
            <a:r>
              <a:rPr lang="fr-FR" b="1" dirty="0" smtClean="0">
                <a:solidFill>
                  <a:schemeClr val="accent2">
                    <a:lumMod val="75000"/>
                  </a:schemeClr>
                </a:solidFill>
              </a:rPr>
              <a:t> </a:t>
            </a:r>
            <a:r>
              <a:rPr lang="fr-FR" dirty="0" smtClean="0"/>
              <a:t>correspond à trois spécifications que nous allons voir maintenant :</a:t>
            </a:r>
          </a:p>
          <a:p>
            <a:pPr marL="285750" indent="-285750">
              <a:buFont typeface="Arial" panose="020B0604020202020204" pitchFamily="34" charset="0"/>
              <a:buChar char="•"/>
            </a:pPr>
            <a:r>
              <a:rPr lang="fr-FR" b="1" dirty="0" err="1">
                <a:solidFill>
                  <a:schemeClr val="accent2">
                    <a:lumMod val="75000"/>
                  </a:schemeClr>
                </a:solidFill>
              </a:rPr>
              <a:t>flex-grow</a:t>
            </a:r>
            <a:r>
              <a:rPr lang="fr-FR" dirty="0"/>
              <a:t> : propension pour un élément à s'étirer dans l'espace </a:t>
            </a:r>
            <a:r>
              <a:rPr lang="fr-FR" dirty="0" smtClean="0"/>
              <a:t>restant,</a:t>
            </a:r>
            <a:endParaRPr lang="fr-FR" dirty="0"/>
          </a:p>
          <a:p>
            <a:pPr marL="285750" indent="-285750">
              <a:buFont typeface="Arial" panose="020B0604020202020204" pitchFamily="34" charset="0"/>
              <a:buChar char="•"/>
            </a:pPr>
            <a:r>
              <a:rPr lang="fr-FR" b="1" dirty="0" err="1" smtClean="0">
                <a:solidFill>
                  <a:schemeClr val="accent2">
                    <a:lumMod val="75000"/>
                  </a:schemeClr>
                </a:solidFill>
              </a:rPr>
              <a:t>flex-shrink</a:t>
            </a:r>
            <a:r>
              <a:rPr lang="fr-FR" b="1" dirty="0" smtClean="0">
                <a:solidFill>
                  <a:schemeClr val="accent2">
                    <a:lumMod val="75000"/>
                  </a:schemeClr>
                </a:solidFill>
              </a:rPr>
              <a:t> </a:t>
            </a:r>
            <a:r>
              <a:rPr lang="fr-FR" dirty="0"/>
              <a:t>: propension pour un élément à se </a:t>
            </a:r>
            <a:r>
              <a:rPr lang="fr-FR" dirty="0" smtClean="0"/>
              <a:t>contracter,</a:t>
            </a:r>
            <a:endParaRPr lang="fr-FR" dirty="0"/>
          </a:p>
          <a:p>
            <a:pPr marL="285750" indent="-285750">
              <a:buFont typeface="Arial" panose="020B0604020202020204" pitchFamily="34" charset="0"/>
              <a:buChar char="•"/>
            </a:pPr>
            <a:r>
              <a:rPr lang="fr-FR" b="1" dirty="0" err="1" smtClean="0">
                <a:solidFill>
                  <a:schemeClr val="accent2">
                    <a:lumMod val="75000"/>
                  </a:schemeClr>
                </a:solidFill>
              </a:rPr>
              <a:t>flex</a:t>
            </a:r>
            <a:r>
              <a:rPr lang="fr-FR" b="1" dirty="0" smtClean="0">
                <a:solidFill>
                  <a:schemeClr val="accent2">
                    <a:lumMod val="75000"/>
                  </a:schemeClr>
                </a:solidFill>
              </a:rPr>
              <a:t>-basis</a:t>
            </a:r>
            <a:r>
              <a:rPr lang="fr-FR" dirty="0" smtClean="0"/>
              <a:t> </a:t>
            </a:r>
            <a:r>
              <a:rPr lang="fr-FR" dirty="0"/>
              <a:t>: taille initiale de l'élément avant que l'espace restant ne soit distribué</a:t>
            </a:r>
          </a:p>
          <a:p>
            <a:r>
              <a:rPr lang="fr-FR" dirty="0"/>
              <a:t>La propriété </a:t>
            </a:r>
            <a:r>
              <a:rPr lang="fr-FR" dirty="0" err="1"/>
              <a:t>flex</a:t>
            </a:r>
            <a:r>
              <a:rPr lang="fr-FR" dirty="0"/>
              <a:t> est un raccourci </a:t>
            </a:r>
            <a:r>
              <a:rPr lang="fr-FR" dirty="0" smtClean="0"/>
              <a:t>de ces </a:t>
            </a:r>
            <a:r>
              <a:rPr lang="fr-FR" dirty="0"/>
              <a:t>trois propriétés</a:t>
            </a:r>
            <a:endParaRPr lang="fr-FR" dirty="0" smtClean="0"/>
          </a:p>
        </p:txBody>
      </p:sp>
    </p:spTree>
    <p:extLst>
      <p:ext uri="{BB962C8B-B14F-4D97-AF65-F5344CB8AC3E}">
        <p14:creationId xmlns:p14="http://schemas.microsoft.com/office/powerpoint/2010/main" val="3897262025"/>
      </p:ext>
    </p:extLst>
  </p:cSld>
  <p:clrMapOvr>
    <a:masterClrMapping/>
  </p:clrMapOvr>
  <p:transition spd="slow">
    <p:wipe di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smtClean="0">
                <a:solidFill>
                  <a:schemeClr val="accent2">
                    <a:lumMod val="75000"/>
                  </a:schemeClr>
                </a:solidFill>
              </a:rPr>
              <a:t>Flex-</a:t>
            </a:r>
            <a:r>
              <a:rPr lang="fr-FR" sz="3100" b="1" i="1" dirty="0" err="1" smtClean="0">
                <a:solidFill>
                  <a:schemeClr val="accent2">
                    <a:lumMod val="75000"/>
                  </a:schemeClr>
                </a:solidFill>
              </a:rPr>
              <a:t>grow</a:t>
            </a:r>
            <a:r>
              <a:rPr lang="fr-FR" sz="3100" b="1" i="1" dirty="0" smtClean="0">
                <a:solidFill>
                  <a:schemeClr val="accent2">
                    <a:lumMod val="75000"/>
                  </a:schemeClr>
                </a:solidFill>
              </a:rPr>
              <a:t> </a:t>
            </a:r>
            <a:r>
              <a:rPr lang="fr-FR" sz="3100" b="1" i="1" dirty="0" smtClean="0"/>
              <a:t>: </a:t>
            </a:r>
            <a:r>
              <a:rPr lang="fr-FR" sz="3100" b="1" i="1" dirty="0" smtClean="0">
                <a:solidFill>
                  <a:schemeClr val="tx2">
                    <a:lumMod val="75000"/>
                  </a:schemeClr>
                </a:solidFill>
              </a:rPr>
              <a:t>nombre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988840"/>
            <a:ext cx="7755841" cy="4247317"/>
          </a:xfrm>
          <a:prstGeom prst="rect">
            <a:avLst/>
          </a:prstGeom>
          <a:noFill/>
        </p:spPr>
        <p:txBody>
          <a:bodyPr wrap="square" rtlCol="0">
            <a:spAutoFit/>
          </a:bodyPr>
          <a:lstStyle/>
          <a:p>
            <a:r>
              <a:rPr lang="fr-FR" dirty="0"/>
              <a:t>C'est la propension pour un élément à s'étirer dans l'espace restant,</a:t>
            </a:r>
          </a:p>
          <a:p>
            <a:endParaRPr lang="fr-FR" b="1" dirty="0">
              <a:solidFill>
                <a:schemeClr val="accent2">
                  <a:lumMod val="75000"/>
                </a:schemeClr>
              </a:solidFill>
            </a:endParaRPr>
          </a:p>
          <a:p>
            <a:r>
              <a:rPr lang="fr-FR" b="1" dirty="0" err="1" smtClean="0">
                <a:solidFill>
                  <a:schemeClr val="accent2">
                    <a:lumMod val="75000"/>
                  </a:schemeClr>
                </a:solidFill>
              </a:rPr>
              <a:t>flex-grow</a:t>
            </a:r>
            <a:r>
              <a:rPr lang="fr-FR" dirty="0" smtClean="0"/>
              <a:t>: </a:t>
            </a:r>
            <a:r>
              <a:rPr lang="fr-FR" b="1" dirty="0" smtClean="0">
                <a:solidFill>
                  <a:schemeClr val="tx2">
                    <a:lumMod val="75000"/>
                  </a:schemeClr>
                </a:solidFill>
              </a:rPr>
              <a:t>nombre</a:t>
            </a:r>
            <a:r>
              <a:rPr lang="fr-FR" dirty="0" smtClean="0"/>
              <a:t>;</a:t>
            </a:r>
          </a:p>
          <a:p>
            <a:r>
              <a:rPr lang="fr-FR" dirty="0" smtClean="0"/>
              <a:t>Cette spécification s'applique aux éléments du conteneur flexible.</a:t>
            </a:r>
          </a:p>
          <a:p>
            <a:r>
              <a:rPr lang="fr-FR" b="1" dirty="0">
                <a:solidFill>
                  <a:schemeClr val="tx2">
                    <a:lumMod val="75000"/>
                  </a:schemeClr>
                </a:solidFill>
              </a:rPr>
              <a:t>nombre</a:t>
            </a:r>
            <a:r>
              <a:rPr lang="fr-FR" dirty="0" smtClean="0"/>
              <a:t> est une valeur positive ou nulle.</a:t>
            </a:r>
          </a:p>
          <a:p>
            <a:r>
              <a:rPr lang="fr-FR" dirty="0" smtClean="0"/>
              <a:t>Exemple :</a:t>
            </a:r>
            <a:endParaRPr lang="fr-FR" dirty="0"/>
          </a:p>
          <a:p>
            <a:r>
              <a:rPr lang="fr-FR" b="1" dirty="0">
                <a:latin typeface="Courier New" panose="02070309020205020404" pitchFamily="49" charset="0"/>
                <a:cs typeface="Courier New" panose="02070309020205020404" pitchFamily="49" charset="0"/>
              </a:rPr>
              <a:t>.salade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1</a:t>
            </a:r>
            <a:r>
              <a:rPr lang="fr-FR" b="1" dirty="0" smtClean="0">
                <a:latin typeface="Courier New" panose="02070309020205020404" pitchFamily="49" charset="0"/>
                <a:cs typeface="Courier New" panose="02070309020205020404" pitchFamily="49" charset="0"/>
              </a:rPr>
              <a:t>;}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.tomate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2</a:t>
            </a:r>
            <a:r>
              <a:rPr lang="fr-FR" b="1" dirty="0" smtClean="0">
                <a:latin typeface="Courier New" panose="02070309020205020404" pitchFamily="49" charset="0"/>
                <a:cs typeface="Courier New" panose="02070309020205020404" pitchFamily="49" charset="0"/>
              </a:rPr>
              <a:t>;}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.oignons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1</a:t>
            </a:r>
            <a:r>
              <a:rPr lang="fr-FR" b="1" dirty="0" smtClean="0">
                <a:latin typeface="Courier New" panose="02070309020205020404" pitchFamily="49" charset="0"/>
                <a:cs typeface="Courier New" panose="02070309020205020404" pitchFamily="49" charset="0"/>
              </a:rPr>
              <a:t>;}</a:t>
            </a:r>
          </a:p>
          <a:p>
            <a:r>
              <a:rPr lang="fr-FR" dirty="0"/>
              <a:t>W3C recommande d'utiliser la commande </a:t>
            </a:r>
            <a:r>
              <a:rPr lang="fr-FR" b="1" dirty="0" err="1">
                <a:solidFill>
                  <a:schemeClr val="accent2">
                    <a:lumMod val="75000"/>
                  </a:schemeClr>
                </a:solidFill>
              </a:rPr>
              <a:t>flex</a:t>
            </a:r>
            <a:r>
              <a:rPr lang="fr-FR" b="1" dirty="0">
                <a:solidFill>
                  <a:schemeClr val="accent2">
                    <a:lumMod val="75000"/>
                  </a:schemeClr>
                </a:solidFill>
              </a:rPr>
              <a:t> </a:t>
            </a:r>
            <a:r>
              <a:rPr lang="fr-FR" dirty="0"/>
              <a:t>plutôt que </a:t>
            </a:r>
            <a:r>
              <a:rPr lang="fr-FR" b="1" dirty="0" err="1">
                <a:solidFill>
                  <a:schemeClr val="accent2">
                    <a:lumMod val="75000"/>
                  </a:schemeClr>
                </a:solidFill>
              </a:rPr>
              <a:t>flex-grow</a:t>
            </a:r>
            <a:r>
              <a:rPr lang="fr-FR" dirty="0"/>
              <a:t>. </a:t>
            </a:r>
            <a:r>
              <a:rPr lang="fr-FR" b="1" dirty="0" err="1">
                <a:solidFill>
                  <a:schemeClr val="accent2">
                    <a:lumMod val="75000"/>
                  </a:schemeClr>
                </a:solidFill>
              </a:rPr>
              <a:t>flex</a:t>
            </a:r>
            <a:r>
              <a:rPr lang="fr-FR" b="1" dirty="0">
                <a:solidFill>
                  <a:schemeClr val="accent2">
                    <a:lumMod val="75000"/>
                  </a:schemeClr>
                </a:solidFill>
              </a:rPr>
              <a:t> </a:t>
            </a:r>
            <a:r>
              <a:rPr lang="fr-FR" dirty="0"/>
              <a:t>étant le </a:t>
            </a:r>
            <a:r>
              <a:rPr lang="fr-FR" dirty="0" err="1"/>
              <a:t>raccouci</a:t>
            </a:r>
            <a:r>
              <a:rPr lang="fr-FR" dirty="0"/>
              <a:t> de </a:t>
            </a:r>
            <a:r>
              <a:rPr lang="fr-FR" b="1" dirty="0" err="1" smtClean="0">
                <a:solidFill>
                  <a:schemeClr val="accent2">
                    <a:lumMod val="75000"/>
                  </a:schemeClr>
                </a:solidFill>
              </a:rPr>
              <a:t>flex-grow</a:t>
            </a:r>
            <a:r>
              <a:rPr lang="fr-FR" b="1" dirty="0">
                <a:solidFill>
                  <a:schemeClr val="accent2">
                    <a:lumMod val="75000"/>
                  </a:schemeClr>
                </a:solidFill>
              </a:rPr>
              <a:t>,</a:t>
            </a:r>
            <a:r>
              <a:rPr lang="fr-FR" dirty="0"/>
              <a:t> cela ne pose pas de problème</a:t>
            </a:r>
            <a:r>
              <a:rPr lang="fr-FR" b="1" dirty="0" smtClean="0">
                <a:latin typeface="Courier New" panose="02070309020205020404" pitchFamily="49" charset="0"/>
                <a:cs typeface="Courier New" panose="02070309020205020404" pitchFamily="49" charset="0"/>
              </a:rPr>
              <a:t>.</a:t>
            </a:r>
          </a:p>
          <a:p>
            <a:r>
              <a:rPr lang="fr-FR" dirty="0"/>
              <a:t>Le total de la </a:t>
            </a:r>
            <a:r>
              <a:rPr lang="fr-FR" dirty="0" smtClean="0"/>
              <a:t>place occupée par ces 3 éléments est de 1 + 2 + 1 = 4.</a:t>
            </a:r>
          </a:p>
          <a:p>
            <a:endParaRPr lang="fr-FR" dirty="0" smtClean="0"/>
          </a:p>
          <a:p>
            <a:r>
              <a:rPr lang="fr-FR" dirty="0" smtClean="0">
                <a:cs typeface="Courier New" panose="02070309020205020404" pitchFamily="49" charset="0"/>
              </a:rPr>
              <a:t>Plus le nombre est grand, plus la place occupée par cet élément est importante.</a:t>
            </a:r>
            <a:endParaRPr lang="fr-FR" dirty="0">
              <a:cs typeface="Courier New" panose="02070309020205020404" pitchFamily="49" charset="0"/>
            </a:endParaRPr>
          </a:p>
          <a:p>
            <a:endParaRPr lang="fr-FR" dirty="0" smtClean="0">
              <a:cs typeface="Courier New" panose="02070309020205020404" pitchFamily="49" charset="0"/>
            </a:endParaRPr>
          </a:p>
        </p:txBody>
      </p:sp>
    </p:spTree>
    <p:extLst>
      <p:ext uri="{BB962C8B-B14F-4D97-AF65-F5344CB8AC3E}">
        <p14:creationId xmlns:p14="http://schemas.microsoft.com/office/powerpoint/2010/main" val="3827544671"/>
      </p:ext>
    </p:extLst>
  </p:cSld>
  <p:clrMapOvr>
    <a:masterClrMapping/>
  </p:clrMapOvr>
  <p:transition spd="slow">
    <p:wipe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smtClean="0">
                <a:solidFill>
                  <a:schemeClr val="accent2">
                    <a:lumMod val="75000"/>
                  </a:schemeClr>
                </a:solidFill>
              </a:rPr>
              <a:t>Flex-</a:t>
            </a:r>
            <a:r>
              <a:rPr lang="fr-FR" sz="3100" b="1" i="1" dirty="0" err="1" smtClean="0">
                <a:solidFill>
                  <a:schemeClr val="accent2">
                    <a:lumMod val="75000"/>
                  </a:schemeClr>
                </a:solidFill>
              </a:rPr>
              <a:t>grow</a:t>
            </a:r>
            <a:r>
              <a:rPr lang="fr-FR" sz="3100" b="1" i="1" dirty="0" smtClean="0">
                <a:solidFill>
                  <a:schemeClr val="accent2">
                    <a:lumMod val="75000"/>
                  </a:schemeClr>
                </a:solidFill>
              </a:rPr>
              <a:t> </a:t>
            </a:r>
            <a:r>
              <a:rPr lang="fr-FR" sz="3100" b="1" i="1" dirty="0" smtClean="0"/>
              <a:t>: </a:t>
            </a:r>
            <a:r>
              <a:rPr lang="fr-FR" sz="3100" b="1" i="1" dirty="0" smtClean="0">
                <a:solidFill>
                  <a:schemeClr val="tx2">
                    <a:lumMod val="75000"/>
                  </a:schemeClr>
                </a:solidFill>
              </a:rPr>
              <a:t>nombre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988840"/>
            <a:ext cx="7755841" cy="2862322"/>
          </a:xfrm>
          <a:prstGeom prst="rect">
            <a:avLst/>
          </a:prstGeom>
          <a:noFill/>
        </p:spPr>
        <p:txBody>
          <a:bodyPr wrap="square" rtlCol="0">
            <a:spAutoFit/>
          </a:bodyPr>
          <a:lstStyle/>
          <a:p>
            <a:r>
              <a:rPr lang="fr-FR" dirty="0">
                <a:cs typeface="Courier New" panose="02070309020205020404" pitchFamily="49" charset="0"/>
              </a:rPr>
              <a:t>Chaque élément occupera une place en proportion de la valeur indiquée à la spécification </a:t>
            </a:r>
            <a:r>
              <a:rPr lang="fr-FR" dirty="0" err="1">
                <a:cs typeface="Courier New" panose="02070309020205020404" pitchFamily="49" charset="0"/>
              </a:rPr>
              <a:t>flex</a:t>
            </a:r>
            <a:r>
              <a:rPr lang="fr-FR" dirty="0">
                <a:cs typeface="Courier New" panose="02070309020205020404" pitchFamily="49" charset="0"/>
              </a:rPr>
              <a:t>, cela veut dire que :</a:t>
            </a:r>
          </a:p>
          <a:p>
            <a:pPr marL="285750" indent="-285750">
              <a:buFont typeface="Arial" panose="020B0604020202020204" pitchFamily="34" charset="0"/>
              <a:buChar char="•"/>
            </a:pPr>
            <a:r>
              <a:rPr lang="fr-FR" dirty="0">
                <a:cs typeface="Courier New" panose="02070309020205020404" pitchFamily="49" charset="0"/>
              </a:rPr>
              <a:t>l'élément affecté par </a:t>
            </a:r>
            <a:r>
              <a:rPr lang="fr-FR" b="1" dirty="0">
                <a:latin typeface="Courier New" panose="02070309020205020404" pitchFamily="49" charset="0"/>
                <a:cs typeface="Courier New" panose="02070309020205020404" pitchFamily="49" charset="0"/>
              </a:rPr>
              <a:t>.salade </a:t>
            </a:r>
            <a:r>
              <a:rPr lang="fr-FR" dirty="0">
                <a:cs typeface="Courier New" panose="02070309020205020404" pitchFamily="49" charset="0"/>
              </a:rPr>
              <a:t>occupera 25 % de l'espace disponible,</a:t>
            </a:r>
          </a:p>
          <a:p>
            <a:pPr marL="285750" indent="-285750">
              <a:buFont typeface="Arial" panose="020B0604020202020204" pitchFamily="34" charset="0"/>
              <a:buChar char="•"/>
            </a:pPr>
            <a:r>
              <a:rPr lang="fr-FR" dirty="0">
                <a:cs typeface="Courier New" panose="02070309020205020404" pitchFamily="49" charset="0"/>
              </a:rPr>
              <a:t>l'élément affecté par </a:t>
            </a:r>
            <a:r>
              <a:rPr lang="fr-FR" b="1" dirty="0">
                <a:latin typeface="Courier New" panose="02070309020205020404" pitchFamily="49" charset="0"/>
                <a:cs typeface="Courier New" panose="02070309020205020404" pitchFamily="49" charset="0"/>
              </a:rPr>
              <a:t>.tomate </a:t>
            </a:r>
            <a:r>
              <a:rPr lang="fr-FR" dirty="0">
                <a:cs typeface="Courier New" panose="02070309020205020404" pitchFamily="49" charset="0"/>
              </a:rPr>
              <a:t>occupera 50 % de l'espace disponible,</a:t>
            </a:r>
          </a:p>
          <a:p>
            <a:pPr marL="285750" indent="-285750">
              <a:buFont typeface="Arial" panose="020B0604020202020204" pitchFamily="34" charset="0"/>
              <a:buChar char="•"/>
            </a:pPr>
            <a:r>
              <a:rPr lang="fr-FR" dirty="0">
                <a:cs typeface="Courier New" panose="02070309020205020404" pitchFamily="49" charset="0"/>
              </a:rPr>
              <a:t>l'élément affecté par </a:t>
            </a:r>
            <a:r>
              <a:rPr lang="fr-FR" b="1" dirty="0">
                <a:latin typeface="Courier New" panose="02070309020205020404" pitchFamily="49" charset="0"/>
                <a:cs typeface="Courier New" panose="02070309020205020404" pitchFamily="49" charset="0"/>
              </a:rPr>
              <a:t>.oignons </a:t>
            </a:r>
            <a:r>
              <a:rPr lang="fr-FR" dirty="0">
                <a:cs typeface="Courier New" panose="02070309020205020404" pitchFamily="49" charset="0"/>
              </a:rPr>
              <a:t>occupera 25 % de l'espace disponible,</a:t>
            </a:r>
          </a:p>
          <a:p>
            <a:endParaRPr lang="fr-FR" b="1" dirty="0" smtClean="0">
              <a:latin typeface="Courier New" panose="02070309020205020404" pitchFamily="49" charset="0"/>
              <a:cs typeface="Courier New" panose="02070309020205020404" pitchFamily="49" charset="0"/>
            </a:endParaRPr>
          </a:p>
          <a:p>
            <a:r>
              <a:rPr lang="fr-FR" b="1" dirty="0" smtClean="0">
                <a:latin typeface="Courier New" panose="02070309020205020404" pitchFamily="49" charset="0"/>
                <a:cs typeface="Courier New" panose="02070309020205020404" pitchFamily="49" charset="0"/>
              </a:rPr>
              <a:t>li </a:t>
            </a:r>
            <a:r>
              <a:rPr lang="fr-FR" b="1" dirty="0">
                <a:latin typeface="Courier New" panose="02070309020205020404" pitchFamily="49" charset="0"/>
                <a:cs typeface="Courier New" panose="02070309020205020404" pitchFamily="49" charset="0"/>
              </a:rPr>
              <a:t>{</a:t>
            </a:r>
            <a:r>
              <a:rPr lang="fr-FR" b="1" dirty="0" err="1">
                <a:solidFill>
                  <a:schemeClr val="bg1">
                    <a:lumMod val="65000"/>
                  </a:schemeClr>
                </a:solidFill>
                <a:latin typeface="Courier New" panose="02070309020205020404" pitchFamily="49" charset="0"/>
                <a:cs typeface="Courier New" panose="02070309020205020404" pitchFamily="49" charset="0"/>
              </a:rPr>
              <a:t>color</a:t>
            </a:r>
            <a:r>
              <a:rPr lang="fr-FR" b="1" dirty="0">
                <a:solidFill>
                  <a:schemeClr val="bg1">
                    <a:lumMod val="65000"/>
                  </a:schemeClr>
                </a:solidFill>
                <a:latin typeface="Courier New" panose="02070309020205020404" pitchFamily="49" charset="0"/>
                <a:cs typeface="Courier New" panose="02070309020205020404" pitchFamily="49" charset="0"/>
              </a:rPr>
              <a:t>: #</a:t>
            </a:r>
            <a:r>
              <a:rPr lang="fr-FR" b="1" dirty="0" err="1">
                <a:solidFill>
                  <a:schemeClr val="bg1">
                    <a:lumMod val="65000"/>
                  </a:schemeClr>
                </a:solidFill>
                <a:latin typeface="Courier New" panose="02070309020205020404" pitchFamily="49" charset="0"/>
                <a:cs typeface="Courier New" panose="02070309020205020404" pitchFamily="49" charset="0"/>
              </a:rPr>
              <a:t>fff</a:t>
            </a:r>
            <a:r>
              <a:rPr lang="fr-FR" b="1" dirty="0">
                <a:solidFill>
                  <a:schemeClr val="bg1">
                    <a:lumMod val="65000"/>
                  </a:schemeClr>
                </a:solidFill>
                <a:latin typeface="Courier New" panose="02070309020205020404" pitchFamily="49" charset="0"/>
                <a:cs typeface="Courier New" panose="02070309020205020404" pitchFamily="49" charset="0"/>
              </a:rPr>
              <a:t>; </a:t>
            </a:r>
            <a:r>
              <a:rPr lang="fr-FR" b="1" dirty="0" err="1">
                <a:solidFill>
                  <a:schemeClr val="bg1">
                    <a:lumMod val="65000"/>
                  </a:schemeClr>
                </a:solidFill>
                <a:latin typeface="Courier New" panose="02070309020205020404" pitchFamily="49" charset="0"/>
                <a:cs typeface="Courier New" panose="02070309020205020404" pitchFamily="49" charset="0"/>
              </a:rPr>
              <a:t>padding</a:t>
            </a:r>
            <a:r>
              <a:rPr lang="fr-FR" b="1" dirty="0">
                <a:solidFill>
                  <a:schemeClr val="bg1">
                    <a:lumMod val="65000"/>
                  </a:schemeClr>
                </a:solidFill>
                <a:latin typeface="Courier New" panose="02070309020205020404" pitchFamily="49" charset="0"/>
                <a:cs typeface="Courier New" panose="02070309020205020404" pitchFamily="49" charset="0"/>
              </a:rPr>
              <a:t>: 10px; </a:t>
            </a:r>
            <a:r>
              <a:rPr lang="fr-FR" b="1" dirty="0" err="1">
                <a:solidFill>
                  <a:schemeClr val="bg1">
                    <a:lumMod val="65000"/>
                  </a:schemeClr>
                </a:solidFill>
                <a:latin typeface="Courier New" panose="02070309020205020404" pitchFamily="49" charset="0"/>
                <a:cs typeface="Courier New" panose="02070309020205020404" pitchFamily="49" charset="0"/>
              </a:rPr>
              <a:t>list</a:t>
            </a:r>
            <a:r>
              <a:rPr lang="fr-FR" b="1" dirty="0">
                <a:solidFill>
                  <a:schemeClr val="bg1">
                    <a:lumMod val="65000"/>
                  </a:schemeClr>
                </a:solidFill>
                <a:latin typeface="Courier New" panose="02070309020205020404" pitchFamily="49" charset="0"/>
                <a:cs typeface="Courier New" panose="02070309020205020404" pitchFamily="49" charset="0"/>
              </a:rPr>
              <a:t>-style: none; background: </a:t>
            </a:r>
            <a:r>
              <a:rPr lang="fr-FR" b="1" dirty="0" smtClean="0">
                <a:solidFill>
                  <a:schemeClr val="bg1">
                    <a:lumMod val="65000"/>
                  </a:schemeClr>
                </a:solidFill>
                <a:latin typeface="Courier New" panose="02070309020205020404" pitchFamily="49" charset="0"/>
                <a:cs typeface="Courier New" panose="02070309020205020404" pitchFamily="49" charset="0"/>
              </a:rPr>
              <a:t>tomato;text-align:center;</a:t>
            </a:r>
            <a:r>
              <a:rPr lang="fr-FR" b="1" dirty="0" smtClean="0">
                <a:latin typeface="Courier New" panose="02070309020205020404" pitchFamily="49" charset="0"/>
                <a:cs typeface="Courier New" panose="02070309020205020404" pitchFamily="49" charset="0"/>
              </a:rPr>
              <a:t>flex:1</a:t>
            </a:r>
            <a:r>
              <a:rPr lang="fr-FR" b="1" dirty="0">
                <a:latin typeface="Courier New" panose="02070309020205020404" pitchFamily="49" charset="0"/>
                <a:cs typeface="Courier New" panose="02070309020205020404" pitchFamily="49" charset="0"/>
              </a:rPr>
              <a:t>}</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(2) {</a:t>
            </a:r>
            <a:r>
              <a:rPr lang="fr-FR" b="1" dirty="0">
                <a:solidFill>
                  <a:schemeClr val="bg1">
                    <a:lumMod val="65000"/>
                  </a:schemeClr>
                </a:solidFill>
                <a:latin typeface="Courier New" panose="02070309020205020404" pitchFamily="49" charset="0"/>
                <a:cs typeface="Courier New" panose="02070309020205020404" pitchFamily="49" charset="0"/>
              </a:rPr>
              <a:t>background: orange</a:t>
            </a:r>
            <a:r>
              <a:rPr lang="fr-FR" b="1" dirty="0">
                <a:latin typeface="Courier New" panose="02070309020205020404" pitchFamily="49" charset="0"/>
                <a:cs typeface="Courier New" panose="02070309020205020404" pitchFamily="49" charset="0"/>
              </a:rPr>
              <a:t>}</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(3) {</a:t>
            </a:r>
            <a:r>
              <a:rPr lang="fr-FR" b="1" dirty="0">
                <a:solidFill>
                  <a:schemeClr val="bg1">
                    <a:lumMod val="65000"/>
                  </a:schemeClr>
                </a:solidFill>
                <a:latin typeface="Courier New" panose="02070309020205020404" pitchFamily="49" charset="0"/>
                <a:cs typeface="Courier New" panose="02070309020205020404" pitchFamily="49" charset="0"/>
              </a:rPr>
              <a:t>background: #800000</a:t>
            </a:r>
            <a:r>
              <a:rPr lang="fr-FR" b="1" dirty="0">
                <a:latin typeface="Courier New" panose="02070309020205020404" pitchFamily="49" charset="0"/>
                <a:cs typeface="Courier New" panose="02070309020205020404" pitchFamily="49" charset="0"/>
              </a:rPr>
              <a:t>;flex:2}</a:t>
            </a:r>
            <a:endParaRPr lang="fr-FR" b="1" dirty="0" smtClean="0">
              <a:latin typeface="Courier New" panose="02070309020205020404" pitchFamily="49" charset="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1372845" y="5029200"/>
            <a:ext cx="6534150" cy="1828800"/>
          </a:xfrm>
          <a:prstGeom prst="rect">
            <a:avLst/>
          </a:prstGeom>
        </p:spPr>
      </p:pic>
    </p:spTree>
    <p:extLst>
      <p:ext uri="{BB962C8B-B14F-4D97-AF65-F5344CB8AC3E}">
        <p14:creationId xmlns:p14="http://schemas.microsoft.com/office/powerpoint/2010/main" val="1809340489"/>
      </p:ext>
    </p:extLst>
  </p:cSld>
  <p:clrMapOvr>
    <a:masterClrMapping/>
  </p:clrMapOvr>
  <p:transition spd="slow">
    <p:wipe di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smtClean="0">
                <a:solidFill>
                  <a:schemeClr val="accent2">
                    <a:lumMod val="75000"/>
                  </a:schemeClr>
                </a:solidFill>
              </a:rPr>
              <a:t>Flex-</a:t>
            </a:r>
            <a:r>
              <a:rPr lang="fr-FR" sz="3100" b="1" i="1" dirty="0" err="1" smtClean="0">
                <a:solidFill>
                  <a:schemeClr val="accent2">
                    <a:lumMod val="75000"/>
                  </a:schemeClr>
                </a:solidFill>
              </a:rPr>
              <a:t>shrink</a:t>
            </a:r>
            <a:r>
              <a:rPr lang="fr-FR" sz="3100" b="1" i="1" dirty="0" smtClean="0">
                <a:solidFill>
                  <a:schemeClr val="accent2">
                    <a:lumMod val="75000"/>
                  </a:schemeClr>
                </a:solidFill>
              </a:rPr>
              <a:t> </a:t>
            </a:r>
            <a:r>
              <a:rPr lang="fr-FR" sz="3100" b="1" i="1" dirty="0" smtClean="0"/>
              <a:t>: </a:t>
            </a:r>
            <a:r>
              <a:rPr lang="fr-FR" sz="3100" b="1" i="1" dirty="0" smtClean="0">
                <a:solidFill>
                  <a:schemeClr val="tx2">
                    <a:lumMod val="75000"/>
                  </a:schemeClr>
                </a:solidFill>
              </a:rPr>
              <a:t>nombre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628800"/>
            <a:ext cx="7755841" cy="3970318"/>
          </a:xfrm>
          <a:prstGeom prst="rect">
            <a:avLst/>
          </a:prstGeom>
          <a:noFill/>
        </p:spPr>
        <p:txBody>
          <a:bodyPr wrap="square" rtlCol="0">
            <a:spAutoFit/>
          </a:bodyPr>
          <a:lstStyle/>
          <a:p>
            <a:r>
              <a:rPr lang="fr-FR" dirty="0" smtClean="0"/>
              <a:t>C'est la propension </a:t>
            </a:r>
            <a:r>
              <a:rPr lang="fr-FR" dirty="0"/>
              <a:t>pour un élément à se contracter,</a:t>
            </a:r>
          </a:p>
          <a:p>
            <a:endParaRPr lang="fr-FR" b="1" dirty="0">
              <a:solidFill>
                <a:schemeClr val="accent2">
                  <a:lumMod val="75000"/>
                </a:schemeClr>
              </a:solidFill>
            </a:endParaRPr>
          </a:p>
          <a:p>
            <a:r>
              <a:rPr lang="fr-FR" b="1" dirty="0" err="1" smtClean="0">
                <a:solidFill>
                  <a:schemeClr val="accent2">
                    <a:lumMod val="75000"/>
                  </a:schemeClr>
                </a:solidFill>
              </a:rPr>
              <a:t>flex-shrink</a:t>
            </a:r>
            <a:r>
              <a:rPr lang="fr-FR" dirty="0" smtClean="0"/>
              <a:t>: </a:t>
            </a:r>
            <a:r>
              <a:rPr lang="fr-FR" b="1" dirty="0" smtClean="0">
                <a:solidFill>
                  <a:schemeClr val="tx2">
                    <a:lumMod val="75000"/>
                  </a:schemeClr>
                </a:solidFill>
              </a:rPr>
              <a:t>nombre</a:t>
            </a:r>
            <a:r>
              <a:rPr lang="fr-FR" dirty="0" smtClean="0"/>
              <a:t>;</a:t>
            </a:r>
          </a:p>
          <a:p>
            <a:r>
              <a:rPr lang="fr-FR" dirty="0" smtClean="0"/>
              <a:t>Cette spécification s'applique aux éléments du conteneur flexible.</a:t>
            </a:r>
          </a:p>
          <a:p>
            <a:r>
              <a:rPr lang="fr-FR" b="1" dirty="0">
                <a:solidFill>
                  <a:schemeClr val="tx2">
                    <a:lumMod val="75000"/>
                  </a:schemeClr>
                </a:solidFill>
              </a:rPr>
              <a:t>nombre</a:t>
            </a:r>
            <a:r>
              <a:rPr lang="fr-FR" dirty="0" smtClean="0"/>
              <a:t> est une valeur positive ou nulle.</a:t>
            </a:r>
          </a:p>
          <a:p>
            <a:r>
              <a:rPr lang="fr-FR" dirty="0" smtClean="0"/>
              <a:t>Exemple :</a:t>
            </a:r>
            <a:endParaRPr lang="fr-FR" dirty="0"/>
          </a:p>
          <a:p>
            <a:r>
              <a:rPr lang="fr-FR" b="1" dirty="0">
                <a:latin typeface="Courier New" panose="02070309020205020404" pitchFamily="49" charset="0"/>
                <a:cs typeface="Courier New" panose="02070309020205020404" pitchFamily="49" charset="0"/>
              </a:rPr>
              <a:t>.salade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flex-shrink</a:t>
            </a:r>
            <a:r>
              <a:rPr lang="fr-FR" b="1" dirty="0" smtClean="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1</a:t>
            </a:r>
            <a:r>
              <a:rPr lang="fr-FR" b="1" dirty="0" smtClean="0">
                <a:latin typeface="Courier New" panose="02070309020205020404" pitchFamily="49" charset="0"/>
                <a:cs typeface="Courier New" panose="02070309020205020404" pitchFamily="49" charset="0"/>
              </a:rPr>
              <a:t>;}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.tomate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err="1">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shrink</a:t>
            </a:r>
            <a:r>
              <a:rPr lang="fr-FR" b="1" dirty="0" smtClean="0">
                <a:latin typeface="Courier New" panose="02070309020205020404" pitchFamily="49" charset="0"/>
                <a:cs typeface="Courier New" panose="02070309020205020404" pitchFamily="49" charset="0"/>
              </a:rPr>
              <a:t>: 1;}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.oignons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flex-shrink</a:t>
            </a:r>
            <a:r>
              <a:rPr lang="fr-FR" b="1" dirty="0" smtClean="0">
                <a:latin typeface="Courier New" panose="02070309020205020404" pitchFamily="49" charset="0"/>
                <a:cs typeface="Courier New" panose="02070309020205020404" pitchFamily="49" charset="0"/>
              </a:rPr>
              <a:t>: 2;}</a:t>
            </a:r>
          </a:p>
          <a:p>
            <a:r>
              <a:rPr lang="fr-FR" dirty="0" smtClean="0"/>
              <a:t>L'élément oignons occupera une place égale à la moitié de la place occupée par l'élément salade ou tomate.</a:t>
            </a:r>
          </a:p>
          <a:p>
            <a:endParaRPr lang="fr-FR" dirty="0" smtClean="0"/>
          </a:p>
          <a:p>
            <a:r>
              <a:rPr lang="fr-FR" dirty="0" smtClean="0">
                <a:cs typeface="Courier New" panose="02070309020205020404" pitchFamily="49" charset="0"/>
              </a:rPr>
              <a:t>Plus le nombre est grand, plus la place occupée par cet élément est faible.</a:t>
            </a:r>
            <a:endParaRPr lang="fr-FR" dirty="0">
              <a:cs typeface="Courier New" panose="02070309020205020404" pitchFamily="49" charset="0"/>
            </a:endParaRPr>
          </a:p>
          <a:p>
            <a:endParaRPr lang="fr-FR" dirty="0" smtClean="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795804" y="5550045"/>
            <a:ext cx="8024545" cy="929673"/>
          </a:xfrm>
          <a:prstGeom prst="rect">
            <a:avLst/>
          </a:prstGeom>
        </p:spPr>
      </p:pic>
    </p:spTree>
    <p:extLst>
      <p:ext uri="{BB962C8B-B14F-4D97-AF65-F5344CB8AC3E}">
        <p14:creationId xmlns:p14="http://schemas.microsoft.com/office/powerpoint/2010/main" val="4281531702"/>
      </p:ext>
    </p:extLst>
  </p:cSld>
  <p:clrMapOvr>
    <a:masterClrMapping/>
  </p:clrMapOvr>
  <p:transition spd="slow">
    <p:wipe di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smtClean="0">
                <a:solidFill>
                  <a:schemeClr val="accent2">
                    <a:lumMod val="75000"/>
                  </a:schemeClr>
                </a:solidFill>
              </a:rPr>
              <a:t>Flex-basis </a:t>
            </a:r>
            <a:r>
              <a:rPr lang="fr-FR" sz="3100" b="1" i="1" dirty="0" smtClean="0"/>
              <a:t>: </a:t>
            </a:r>
            <a:r>
              <a:rPr lang="fr-FR" sz="3100" b="1" i="1" dirty="0" err="1" smtClean="0">
                <a:solidFill>
                  <a:schemeClr val="tx2">
                    <a:lumMod val="75000"/>
                  </a:schemeClr>
                </a:solidFill>
              </a:rPr>
              <a:t>main-size|taille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988840"/>
            <a:ext cx="7755841" cy="4524315"/>
          </a:xfrm>
          <a:prstGeom prst="rect">
            <a:avLst/>
          </a:prstGeom>
          <a:noFill/>
        </p:spPr>
        <p:txBody>
          <a:bodyPr wrap="square" rtlCol="0">
            <a:spAutoFit/>
          </a:bodyPr>
          <a:lstStyle/>
          <a:p>
            <a:r>
              <a:rPr lang="fr-FR" dirty="0"/>
              <a:t>C'est la une largeur </a:t>
            </a:r>
            <a:r>
              <a:rPr lang="fr-FR" dirty="0" smtClean="0"/>
              <a:t>initiale </a:t>
            </a:r>
            <a:r>
              <a:rPr lang="fr-FR" dirty="0"/>
              <a:t>préférée qui sera appliquée tant qu'il n'y a pas d'espace superflu </a:t>
            </a:r>
            <a:r>
              <a:rPr lang="fr-FR" dirty="0" smtClean="0"/>
              <a:t>,</a:t>
            </a:r>
            <a:endParaRPr lang="fr-FR" dirty="0"/>
          </a:p>
          <a:p>
            <a:endParaRPr lang="fr-FR" b="1" dirty="0">
              <a:solidFill>
                <a:schemeClr val="accent2">
                  <a:lumMod val="75000"/>
                </a:schemeClr>
              </a:solidFill>
            </a:endParaRPr>
          </a:p>
          <a:p>
            <a:r>
              <a:rPr lang="fr-FR" b="1" dirty="0" err="1" smtClean="0">
                <a:solidFill>
                  <a:schemeClr val="accent2">
                    <a:lumMod val="75000"/>
                  </a:schemeClr>
                </a:solidFill>
              </a:rPr>
              <a:t>flex</a:t>
            </a:r>
            <a:r>
              <a:rPr lang="fr-FR" b="1" dirty="0" smtClean="0">
                <a:solidFill>
                  <a:schemeClr val="accent2">
                    <a:lumMod val="75000"/>
                  </a:schemeClr>
                </a:solidFill>
              </a:rPr>
              <a:t>-basis</a:t>
            </a:r>
            <a:r>
              <a:rPr lang="fr-FR" dirty="0" smtClean="0"/>
              <a:t>: </a:t>
            </a:r>
            <a:r>
              <a:rPr lang="fr-FR" b="1" dirty="0" smtClean="0">
                <a:solidFill>
                  <a:schemeClr val="tx2">
                    <a:lumMod val="75000"/>
                  </a:schemeClr>
                </a:solidFill>
              </a:rPr>
              <a:t>main-size | </a:t>
            </a:r>
            <a:r>
              <a:rPr lang="fr-FR" b="1" dirty="0" smtClean="0">
                <a:solidFill>
                  <a:schemeClr val="tx2">
                    <a:lumMod val="75000"/>
                  </a:schemeClr>
                </a:solidFill>
              </a:rPr>
              <a:t>taille | auto </a:t>
            </a:r>
            <a:r>
              <a:rPr lang="fr-FR" dirty="0" smtClean="0"/>
              <a:t>;</a:t>
            </a:r>
            <a:endParaRPr lang="fr-FR" dirty="0" smtClean="0"/>
          </a:p>
          <a:p>
            <a:r>
              <a:rPr lang="fr-FR" dirty="0" smtClean="0"/>
              <a:t>Cette spécification s'applique aux éléments du conteneur flexible.</a:t>
            </a:r>
          </a:p>
          <a:p>
            <a:r>
              <a:rPr lang="fr-FR" b="1" dirty="0" smtClean="0">
                <a:solidFill>
                  <a:schemeClr val="tx2">
                    <a:lumMod val="75000"/>
                  </a:schemeClr>
                </a:solidFill>
              </a:rPr>
              <a:t>main-size : </a:t>
            </a:r>
            <a:r>
              <a:rPr lang="fr-FR" dirty="0" smtClean="0"/>
              <a:t> taille maximale (largeur ou hauteur) permise par le conteneur,</a:t>
            </a:r>
          </a:p>
          <a:p>
            <a:r>
              <a:rPr lang="fr-FR" b="1" dirty="0">
                <a:solidFill>
                  <a:schemeClr val="tx2">
                    <a:lumMod val="75000"/>
                  </a:schemeClr>
                </a:solidFill>
              </a:rPr>
              <a:t>taille</a:t>
            </a:r>
            <a:r>
              <a:rPr lang="fr-FR" dirty="0" smtClean="0"/>
              <a:t> : largeur ou hauteur définit avec n'importe quelle unité : px, cm, </a:t>
            </a:r>
            <a:r>
              <a:rPr lang="fr-FR" dirty="0" err="1" smtClean="0"/>
              <a:t>em</a:t>
            </a:r>
            <a:r>
              <a:rPr lang="fr-FR" dirty="0" smtClean="0"/>
              <a:t>, %; ...</a:t>
            </a:r>
            <a:endParaRPr lang="fr-FR" dirty="0"/>
          </a:p>
          <a:p>
            <a:endParaRPr lang="fr-FR" dirty="0" smtClean="0"/>
          </a:p>
          <a:p>
            <a:r>
              <a:rPr lang="fr-FR" dirty="0"/>
              <a:t>W3C recommande d'utiliser la commande </a:t>
            </a:r>
            <a:r>
              <a:rPr lang="fr-FR" b="1" dirty="0" err="1">
                <a:solidFill>
                  <a:schemeClr val="accent2">
                    <a:lumMod val="75000"/>
                  </a:schemeClr>
                </a:solidFill>
              </a:rPr>
              <a:t>flex</a:t>
            </a:r>
            <a:r>
              <a:rPr lang="fr-FR" b="1" dirty="0">
                <a:solidFill>
                  <a:schemeClr val="accent2">
                    <a:lumMod val="75000"/>
                  </a:schemeClr>
                </a:solidFill>
              </a:rPr>
              <a:t> </a:t>
            </a:r>
            <a:r>
              <a:rPr lang="fr-FR" dirty="0"/>
              <a:t>plutôt que </a:t>
            </a:r>
            <a:r>
              <a:rPr lang="fr-FR" b="1" dirty="0" err="1" smtClean="0">
                <a:solidFill>
                  <a:schemeClr val="accent2">
                    <a:lumMod val="75000"/>
                  </a:schemeClr>
                </a:solidFill>
              </a:rPr>
              <a:t>flex</a:t>
            </a:r>
            <a:r>
              <a:rPr lang="fr-FR" b="1" dirty="0" smtClean="0">
                <a:solidFill>
                  <a:schemeClr val="accent2">
                    <a:lumMod val="75000"/>
                  </a:schemeClr>
                </a:solidFill>
              </a:rPr>
              <a:t>-basis</a:t>
            </a:r>
            <a:r>
              <a:rPr lang="fr-FR" b="1" dirty="0" smtClean="0">
                <a:latin typeface="Courier New" panose="02070309020205020404" pitchFamily="49" charset="0"/>
                <a:cs typeface="Courier New" panose="02070309020205020404" pitchFamily="49" charset="0"/>
              </a:rPr>
              <a:t>.</a:t>
            </a:r>
            <a:endParaRPr lang="fr-FR" b="1" dirty="0">
              <a:latin typeface="Courier New" panose="02070309020205020404" pitchFamily="49" charset="0"/>
              <a:cs typeface="Courier New" panose="02070309020205020404" pitchFamily="49" charset="0"/>
            </a:endParaRPr>
          </a:p>
          <a:p>
            <a:endParaRPr lang="fr-FR" dirty="0"/>
          </a:p>
          <a:p>
            <a:r>
              <a:rPr lang="fr-FR" dirty="0" smtClean="0"/>
              <a:t>Exemple :</a:t>
            </a:r>
            <a:endParaRPr lang="fr-FR" dirty="0"/>
          </a:p>
          <a:p>
            <a:r>
              <a:rPr lang="fr-FR" b="1" dirty="0">
                <a:latin typeface="Courier New" panose="02070309020205020404" pitchFamily="49" charset="0"/>
                <a:cs typeface="Courier New" panose="02070309020205020404" pitchFamily="49" charset="0"/>
              </a:rPr>
              <a:t>.salade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1 100px;}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.tomate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1 100px;}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.oignons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1 300px;}</a:t>
            </a:r>
          </a:p>
          <a:p>
            <a:endParaRPr lang="fr-FR" dirty="0" smtClean="0"/>
          </a:p>
          <a:p>
            <a:endParaRPr lang="fr-FR" dirty="0" smtClean="0">
              <a:cs typeface="Courier New" panose="02070309020205020404" pitchFamily="49" charset="0"/>
            </a:endParaRPr>
          </a:p>
        </p:txBody>
      </p:sp>
    </p:spTree>
    <p:extLst>
      <p:ext uri="{BB962C8B-B14F-4D97-AF65-F5344CB8AC3E}">
        <p14:creationId xmlns:p14="http://schemas.microsoft.com/office/powerpoint/2010/main" val="4180420838"/>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smtClean="0">
                <a:solidFill>
                  <a:schemeClr val="accent2">
                    <a:lumMod val="75000"/>
                  </a:schemeClr>
                </a:solidFill>
              </a:rPr>
              <a:t>Flex-basis </a:t>
            </a:r>
            <a:r>
              <a:rPr lang="fr-FR" sz="3100" b="1" i="1" dirty="0" smtClean="0"/>
              <a:t>: </a:t>
            </a:r>
            <a:r>
              <a:rPr lang="fr-FR" sz="3100" b="1" i="1" dirty="0" err="1" smtClean="0">
                <a:solidFill>
                  <a:schemeClr val="tx2">
                    <a:lumMod val="75000"/>
                  </a:schemeClr>
                </a:solidFill>
              </a:rPr>
              <a:t>main-size|taille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08410" y="1502688"/>
            <a:ext cx="7755841" cy="2031325"/>
          </a:xfrm>
          <a:prstGeom prst="rect">
            <a:avLst/>
          </a:prstGeom>
          <a:noFill/>
        </p:spPr>
        <p:txBody>
          <a:bodyPr wrap="square" rtlCol="0">
            <a:spAutoFit/>
          </a:bodyPr>
          <a:lstStyle/>
          <a:p>
            <a:r>
              <a:rPr lang="fr-FR" b="1" dirty="0">
                <a:latin typeface="Courier New" panose="02070309020205020404" pitchFamily="49" charset="0"/>
                <a:cs typeface="Courier New" panose="02070309020205020404" pitchFamily="49" charset="0"/>
              </a:rPr>
              <a:t>li {</a:t>
            </a:r>
            <a:r>
              <a:rPr lang="fr-FR" b="1" dirty="0" err="1">
                <a:latin typeface="Courier New" panose="02070309020205020404" pitchFamily="49" charset="0"/>
                <a:cs typeface="Courier New" panose="02070309020205020404" pitchFamily="49" charset="0"/>
              </a:rPr>
              <a:t>color</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fff</a:t>
            </a:r>
            <a:r>
              <a:rPr lang="fr-FR" b="1" dirty="0" smtClean="0">
                <a:latin typeface="Courier New" panose="02070309020205020404" pitchFamily="49" charset="0"/>
                <a:cs typeface="Courier New" panose="02070309020205020404" pitchFamily="49" charset="0"/>
              </a:rPr>
              <a:t>;...text-align:center;flex:1 </a:t>
            </a:r>
            <a:r>
              <a:rPr lang="fr-FR" b="1" dirty="0">
                <a:latin typeface="Courier New" panose="02070309020205020404" pitchFamily="49" charset="0"/>
                <a:cs typeface="Courier New" panose="02070309020205020404" pitchFamily="49" charset="0"/>
              </a:rPr>
              <a:t>100px;}</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(2) {background: orange}</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(3) {background: #800000;flex: 1 300px;}</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(4) {background: #FF3399}</a:t>
            </a:r>
          </a:p>
          <a:p>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(5) {background: #3399FF}</a:t>
            </a:r>
          </a:p>
          <a:p>
            <a:endParaRPr lang="fr-FR" dirty="0" smtClean="0"/>
          </a:p>
          <a:p>
            <a:endParaRPr lang="fr-FR" dirty="0" smtClean="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908410" y="3568540"/>
            <a:ext cx="7229475" cy="2143125"/>
          </a:xfrm>
          <a:prstGeom prst="rect">
            <a:avLst/>
          </a:prstGeom>
        </p:spPr>
      </p:pic>
    </p:spTree>
    <p:extLst>
      <p:ext uri="{BB962C8B-B14F-4D97-AF65-F5344CB8AC3E}">
        <p14:creationId xmlns:p14="http://schemas.microsoft.com/office/powerpoint/2010/main" val="2385403512"/>
      </p:ext>
    </p:extLst>
  </p:cSld>
  <p:clrMapOvr>
    <a:masterClrMapping/>
  </p:clrMapOvr>
  <p:transition spd="slow">
    <p:wipe di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  exflex02</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761723"/>
            <a:ext cx="8064896" cy="1477328"/>
          </a:xfrm>
          <a:prstGeom prst="rect">
            <a:avLst/>
          </a:prstGeom>
          <a:noFill/>
        </p:spPr>
        <p:txBody>
          <a:bodyPr wrap="square" rtlCol="0">
            <a:spAutoFit/>
          </a:bodyPr>
          <a:lstStyle/>
          <a:p>
            <a:r>
              <a:rPr lang="fr-FR" b="1" dirty="0" smtClean="0"/>
              <a:t>Charger EXFLEX01.HTML</a:t>
            </a:r>
          </a:p>
          <a:p>
            <a:endParaRPr lang="fr-FR" dirty="0" smtClean="0"/>
          </a:p>
          <a:p>
            <a:r>
              <a:rPr lang="fr-FR" dirty="0" smtClean="0"/>
              <a:t>Ecrire les CSS pour obtenir un clavier numérique ,comme celui-ci en utilisant la propriété </a:t>
            </a:r>
            <a:r>
              <a:rPr lang="fr-FR" dirty="0" err="1" smtClean="0"/>
              <a:t>flex</a:t>
            </a:r>
            <a:r>
              <a:rPr lang="fr-FR" dirty="0" smtClean="0"/>
              <a:t> à la place des </a:t>
            </a:r>
            <a:r>
              <a:rPr lang="fr-FR" dirty="0" err="1" smtClean="0"/>
              <a:t>padding</a:t>
            </a:r>
            <a:r>
              <a:rPr lang="fr-FR" dirty="0" smtClean="0"/>
              <a:t> :</a:t>
            </a:r>
          </a:p>
          <a:p>
            <a:endParaRPr lang="fr-FR" dirty="0"/>
          </a:p>
        </p:txBody>
      </p:sp>
      <p:pic>
        <p:nvPicPr>
          <p:cNvPr id="6" name="Image 5"/>
          <p:cNvPicPr>
            <a:picLocks noChangeAspect="1"/>
          </p:cNvPicPr>
          <p:nvPr/>
        </p:nvPicPr>
        <p:blipFill>
          <a:blip r:embed="rId2"/>
          <a:stretch>
            <a:fillRect/>
          </a:stretch>
        </p:blipFill>
        <p:spPr>
          <a:xfrm>
            <a:off x="4211960" y="3218772"/>
            <a:ext cx="1809750" cy="2219325"/>
          </a:xfrm>
          <a:prstGeom prst="rect">
            <a:avLst/>
          </a:prstGeom>
        </p:spPr>
      </p:pic>
    </p:spTree>
    <p:extLst>
      <p:ext uri="{BB962C8B-B14F-4D97-AF65-F5344CB8AC3E}">
        <p14:creationId xmlns:p14="http://schemas.microsoft.com/office/powerpoint/2010/main" val="3907704473"/>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smtClean="0"/>
              <a:t>Propriété </a:t>
            </a:r>
            <a:r>
              <a:rPr dirty="0" smtClean="0">
                <a:solidFill>
                  <a:schemeClr val="bg2">
                    <a:lumMod val="25000"/>
                  </a:schemeClr>
                </a:solidFill>
              </a:rPr>
              <a:t>'</a:t>
            </a:r>
            <a:r>
              <a:rPr dirty="0" err="1" smtClean="0">
                <a:solidFill>
                  <a:schemeClr val="bg2">
                    <a:lumMod val="25000"/>
                  </a:schemeClr>
                </a:solidFill>
              </a:rPr>
              <a:t>text-align</a:t>
            </a:r>
            <a:r>
              <a:rPr dirty="0" smtClean="0">
                <a:solidFill>
                  <a:schemeClr val="bg2">
                    <a:lumMod val="25000"/>
                  </a:schemeClr>
                </a:solidFill>
              </a:rPr>
              <a:t>'</a:t>
            </a:r>
            <a:endParaRPr dirty="0">
              <a:solidFill>
                <a:schemeClr val="bg2">
                  <a:lumMod val="25000"/>
                </a:schemeClr>
              </a:solidFill>
            </a:endParaRPr>
          </a:p>
        </p:txBody>
      </p:sp>
      <p:sp>
        <p:nvSpPr>
          <p:cNvPr id="3" name="Espace réservé du contenu 2"/>
          <p:cNvSpPr>
            <a:spLocks noGrp="1"/>
          </p:cNvSpPr>
          <p:nvPr>
            <p:ph idx="1"/>
          </p:nvPr>
        </p:nvSpPr>
        <p:spPr>
          <a:xfrm>
            <a:off x="762000" y="1597025"/>
            <a:ext cx="8077200" cy="4784725"/>
          </a:xfrm>
        </p:spPr>
        <p:txBody>
          <a:bodyPr rtlCol="0"/>
          <a:lstStyle/>
          <a:p>
            <a:pPr marL="0" indent="0" fontAlgn="auto">
              <a:spcAft>
                <a:spcPts val="0"/>
              </a:spcAft>
              <a:buFont typeface="Arial" pitchFamily="34" charset="0"/>
              <a:buNone/>
              <a:defRPr/>
            </a:pPr>
            <a:r>
              <a:rPr sz="2000" dirty="0" smtClean="0"/>
              <a:t>Décrit comment est aligné le contenu d'un conteneur de type block ou </a:t>
            </a:r>
            <a:r>
              <a:rPr sz="2000" dirty="0" err="1" smtClean="0"/>
              <a:t>inline</a:t>
            </a:r>
            <a:r>
              <a:rPr sz="2000" dirty="0" smtClean="0"/>
              <a:t> (&lt;p&gt;, &lt;div&gt;, &lt;td&gt;) :</a:t>
            </a:r>
          </a:p>
          <a:p>
            <a:pPr marL="0" indent="0" fontAlgn="auto">
              <a:spcAft>
                <a:spcPts val="0"/>
              </a:spcAft>
              <a:buFont typeface="Arial" pitchFamily="34" charset="0"/>
              <a:buNone/>
              <a:defRPr/>
            </a:pPr>
            <a:r>
              <a:rPr sz="2000" dirty="0" smtClean="0"/>
              <a:t>valeurs :</a:t>
            </a:r>
          </a:p>
          <a:p>
            <a:pPr fontAlgn="auto">
              <a:spcAft>
                <a:spcPts val="0"/>
              </a:spcAft>
              <a:buFont typeface="Arial" pitchFamily="34" charset="0"/>
              <a:buChar char="•"/>
              <a:defRPr/>
            </a:pPr>
            <a:r>
              <a:rPr sz="2000" dirty="0" err="1" smtClean="0"/>
              <a:t>left</a:t>
            </a:r>
            <a:r>
              <a:rPr sz="2000" dirty="0" smtClean="0"/>
              <a:t> : 		à gauche,</a:t>
            </a:r>
          </a:p>
          <a:p>
            <a:pPr fontAlgn="auto">
              <a:spcAft>
                <a:spcPts val="0"/>
              </a:spcAft>
              <a:buFont typeface="Arial" pitchFamily="34" charset="0"/>
              <a:buChar char="•"/>
              <a:defRPr/>
            </a:pPr>
            <a:r>
              <a:rPr sz="2000" dirty="0" smtClean="0"/>
              <a:t>right : 	à droite,</a:t>
            </a:r>
          </a:p>
          <a:p>
            <a:pPr fontAlgn="auto">
              <a:spcAft>
                <a:spcPts val="0"/>
              </a:spcAft>
              <a:buFont typeface="Arial" pitchFamily="34" charset="0"/>
              <a:buChar char="•"/>
              <a:defRPr/>
            </a:pPr>
            <a:r>
              <a:rPr sz="2000" dirty="0" smtClean="0"/>
              <a:t>center : 	centré,</a:t>
            </a:r>
          </a:p>
          <a:p>
            <a:pPr fontAlgn="auto">
              <a:spcAft>
                <a:spcPts val="0"/>
              </a:spcAft>
              <a:buFont typeface="Arial" pitchFamily="34" charset="0"/>
              <a:buChar char="•"/>
              <a:defRPr/>
            </a:pPr>
            <a:r>
              <a:rPr sz="2000" dirty="0" err="1" smtClean="0"/>
              <a:t>justify</a:t>
            </a:r>
            <a:r>
              <a:rPr sz="2000" dirty="0" smtClean="0"/>
              <a:t> : 	justifié,</a:t>
            </a:r>
          </a:p>
          <a:p>
            <a:pPr fontAlgn="auto">
              <a:spcAft>
                <a:spcPts val="0"/>
              </a:spcAft>
              <a:buFont typeface="Arial" pitchFamily="34" charset="0"/>
              <a:buChar char="•"/>
              <a:defRPr/>
            </a:pPr>
            <a:r>
              <a:rPr sz="2000" dirty="0" err="1" smtClean="0"/>
              <a:t>inherit</a:t>
            </a:r>
            <a:r>
              <a:rPr sz="2000" dirty="0" smtClean="0"/>
              <a:t> :	hérité (le même que l'élément parent dans lequel il se trouve).</a:t>
            </a:r>
          </a:p>
          <a:p>
            <a:pPr marL="0" indent="0" fontAlgn="auto">
              <a:spcAft>
                <a:spcPts val="0"/>
              </a:spcAft>
              <a:buFont typeface="Arial" pitchFamily="34" charset="0"/>
              <a:buNone/>
              <a:defRPr/>
            </a:pPr>
            <a:r>
              <a:rPr sz="2000" dirty="0" smtClean="0"/>
              <a:t>exemple :</a:t>
            </a:r>
          </a:p>
          <a:p>
            <a:pPr marL="0" indent="0" fontAlgn="auto">
              <a:spcAft>
                <a:spcPts val="0"/>
              </a:spcAft>
              <a:buFont typeface="Arial" pitchFamily="34" charset="0"/>
              <a:buNone/>
              <a:defRPr/>
            </a:pPr>
            <a:r>
              <a:rPr sz="2000" dirty="0" smtClean="0"/>
              <a:t>&lt;p style="</a:t>
            </a:r>
            <a:r>
              <a:rPr sz="2000" dirty="0" err="1" smtClean="0">
                <a:solidFill>
                  <a:srgbClr val="2403E7"/>
                </a:solidFill>
              </a:rPr>
              <a:t>text-align:center</a:t>
            </a:r>
            <a:r>
              <a:rPr sz="2000" dirty="0" smtClean="0">
                <a:solidFill>
                  <a:srgbClr val="2403E7"/>
                </a:solidFill>
              </a:rPr>
              <a:t>;</a:t>
            </a:r>
            <a:r>
              <a:rPr sz="2000" dirty="0" smtClean="0"/>
              <a:t>"&gt;Ce texte est centré&lt;/p&gt;</a:t>
            </a:r>
          </a:p>
          <a:p>
            <a:pPr marL="0" indent="0" fontAlgn="auto">
              <a:spcAft>
                <a:spcPts val="0"/>
              </a:spcAft>
              <a:buFont typeface="Arial" pitchFamily="34" charset="0"/>
              <a:buNone/>
              <a:defRPr/>
            </a:pPr>
            <a:endParaRPr sz="2000" dirty="0" smtClean="0"/>
          </a:p>
          <a:p>
            <a:pPr marL="0" indent="0" algn="ctr" fontAlgn="auto">
              <a:spcAft>
                <a:spcPts val="0"/>
              </a:spcAft>
              <a:buFont typeface="Arial" pitchFamily="34" charset="0"/>
              <a:buNone/>
              <a:defRPr/>
            </a:pPr>
            <a:r>
              <a:rPr sz="2000" dirty="0" smtClean="0"/>
              <a:t>Ce texte est centré</a:t>
            </a:r>
            <a:endParaRPr sz="2000" dirty="0"/>
          </a:p>
        </p:txBody>
      </p:sp>
    </p:spTree>
  </p:cSld>
  <p:clrMapOvr>
    <a:masterClrMapping/>
  </p:clrMapOvr>
  <p:transition spd="slow">
    <p:wipe dir="d"/>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  exflex02  corrigé</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3" name="ZoneTexte 2"/>
          <p:cNvSpPr txBox="1"/>
          <p:nvPr/>
        </p:nvSpPr>
        <p:spPr>
          <a:xfrm>
            <a:off x="827584" y="2330036"/>
            <a:ext cx="8064896" cy="3539430"/>
          </a:xfrm>
          <a:prstGeom prst="rect">
            <a:avLst/>
          </a:prstGeom>
          <a:noFill/>
        </p:spPr>
        <p:txBody>
          <a:bodyPr wrap="square" rtlCol="0">
            <a:spAutoFit/>
          </a:bodyPr>
          <a:lstStyle/>
          <a:p>
            <a:r>
              <a:rPr lang="fr-FR" sz="1600" b="1" dirty="0">
                <a:latin typeface="Courier New" panose="02070309020205020404" pitchFamily="49" charset="0"/>
                <a:cs typeface="Courier New" panose="02070309020205020404" pitchFamily="49" charset="0"/>
              </a:rPr>
              <a:t>&lt;style type="</a:t>
            </a:r>
            <a:r>
              <a:rPr lang="fr-FR" sz="1600" b="1" dirty="0" err="1">
                <a:latin typeface="Courier New" panose="02070309020205020404" pitchFamily="49" charset="0"/>
                <a:cs typeface="Courier New" panose="02070309020205020404" pitchFamily="49" charset="0"/>
              </a:rPr>
              <a:t>text</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css</a:t>
            </a:r>
            <a:r>
              <a:rPr lang="fr-FR" sz="1600" b="1" dirty="0">
                <a:latin typeface="Courier New" panose="02070309020205020404" pitchFamily="49" charset="0"/>
                <a:cs typeface="Courier New" panose="02070309020205020404" pitchFamily="49" charset="0"/>
              </a:rPr>
              <a:t>"&gt;</a:t>
            </a:r>
          </a:p>
          <a:p>
            <a:r>
              <a:rPr lang="fr-FR" sz="1600" b="1" dirty="0">
                <a:latin typeface="Courier New" panose="02070309020205020404" pitchFamily="49" charset="0"/>
                <a:cs typeface="Courier New" panose="02070309020205020404" pitchFamily="49" charset="0"/>
              </a:rPr>
              <a:t>body {margin:0; padding:10px 40px; background:#</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font-size: 1.4em;font-family: </a:t>
            </a:r>
            <a:r>
              <a:rPr lang="fr-FR" sz="1600" b="1" dirty="0" err="1">
                <a:latin typeface="Courier New" panose="02070309020205020404" pitchFamily="49" charset="0"/>
                <a:cs typeface="Courier New" panose="02070309020205020404" pitchFamily="49" charset="0"/>
              </a:rPr>
              <a:t>helvetica</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arial</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serif</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h1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#345; </a:t>
            </a:r>
            <a:r>
              <a:rPr lang="fr-FR" sz="1600" b="1" dirty="0" err="1">
                <a:latin typeface="Courier New" panose="02070309020205020404" pitchFamily="49" charset="0"/>
                <a:cs typeface="Courier New" panose="02070309020205020404" pitchFamily="49" charset="0"/>
              </a:rPr>
              <a:t>text-shadow</a:t>
            </a:r>
            <a:r>
              <a:rPr lang="fr-FR" sz="1600" b="1" dirty="0">
                <a:latin typeface="Courier New" panose="02070309020205020404" pitchFamily="49" charset="0"/>
                <a:cs typeface="Courier New" panose="02070309020205020404" pitchFamily="49" charset="0"/>
              </a:rPr>
              <a:t>: 1px </a:t>
            </a:r>
            <a:r>
              <a:rPr lang="fr-FR" sz="1600" b="1" dirty="0" err="1">
                <a:latin typeface="Courier New" panose="02070309020205020404" pitchFamily="49" charset="0"/>
                <a:cs typeface="Courier New" panose="02070309020205020404" pitchFamily="49" charset="0"/>
              </a:rPr>
              <a:t>1px</a:t>
            </a:r>
            <a:r>
              <a:rPr lang="fr-FR" sz="1600" b="1" dirty="0">
                <a:latin typeface="Courier New" panose="02070309020205020404" pitchFamily="49" charset="0"/>
                <a:cs typeface="Courier New" panose="02070309020205020404" pitchFamily="49" charset="0"/>
              </a:rPr>
              <a:t> 2px #</a:t>
            </a:r>
            <a:r>
              <a:rPr lang="fr-FR" sz="1600" b="1" dirty="0" err="1">
                <a:latin typeface="Courier New" panose="02070309020205020404" pitchFamily="49" charset="0"/>
                <a:cs typeface="Courier New" panose="02070309020205020404" pitchFamily="49" charset="0"/>
              </a:rPr>
              <a:t>aaa</a:t>
            </a:r>
            <a:r>
              <a:rPr lang="fr-FR" sz="1600" b="1" dirty="0">
                <a:latin typeface="Courier New" panose="02070309020205020404" pitchFamily="49" charset="0"/>
                <a:cs typeface="Courier New" panose="02070309020205020404" pitchFamily="49" charset="0"/>
              </a:rPr>
              <a:t>; font-size:1.8em}</a:t>
            </a:r>
          </a:p>
          <a:p>
            <a:r>
              <a:rPr lang="fr-FR" sz="1600" b="1" dirty="0">
                <a:latin typeface="Courier New" panose="02070309020205020404" pitchFamily="49" charset="0"/>
                <a:cs typeface="Courier New" panose="02070309020205020404" pitchFamily="49" charset="0"/>
              </a:rPr>
              <a:t>.kiwi {</a:t>
            </a:r>
            <a:r>
              <a:rPr lang="fr-FR" sz="1600" b="1" dirty="0" err="1">
                <a:latin typeface="Courier New" panose="02070309020205020404" pitchFamily="49" charset="0"/>
                <a:cs typeface="Courier New" panose="02070309020205020404" pitchFamily="49" charset="0"/>
              </a:rPr>
              <a:t>width</a:t>
            </a:r>
            <a:r>
              <a:rPr lang="fr-FR" sz="1600" b="1" dirty="0">
                <a:latin typeface="Courier New" panose="02070309020205020404" pitchFamily="49" charset="0"/>
                <a:cs typeface="Courier New" panose="02070309020205020404" pitchFamily="49" charset="0"/>
              </a:rPr>
              <a:t>: 150px;outline: 1px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#333;</a:t>
            </a:r>
          </a:p>
          <a:p>
            <a:r>
              <a:rPr lang="fr-FR" sz="1600" b="1" dirty="0">
                <a:latin typeface="Courier New" panose="02070309020205020404" pitchFamily="49" charset="0"/>
                <a:cs typeface="Courier New" panose="02070309020205020404" pitchFamily="49" charset="0"/>
              </a:rPr>
              <a:t>	background: #</a:t>
            </a:r>
            <a:r>
              <a:rPr lang="fr-FR" sz="1600" b="1" dirty="0" err="1">
                <a:latin typeface="Courier New" panose="02070309020205020404" pitchFamily="49" charset="0"/>
                <a:cs typeface="Courier New" panose="02070309020205020404" pitchFamily="49" charset="0"/>
              </a:rPr>
              <a:t>eee;margin</a:t>
            </a:r>
            <a:r>
              <a:rPr lang="fr-FR" sz="1600" b="1" dirty="0">
                <a:latin typeface="Courier New" panose="02070309020205020404" pitchFamily="49" charset="0"/>
                <a:cs typeface="Courier New" panose="02070309020205020404" pitchFamily="49" charset="0"/>
              </a:rPr>
              <a:t>: 0;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0;</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display:flex</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flex-direction:row</a:t>
            </a:r>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-wrap: wrap;</a:t>
            </a:r>
          </a:p>
          <a:p>
            <a:r>
              <a:rPr lang="fr-FR" sz="1600" b="1" dirty="0">
                <a:latin typeface="Courier New" panose="02070309020205020404" pitchFamily="49" charset="0"/>
                <a:cs typeface="Courier New" panose="02070309020205020404" pitchFamily="49" charset="0"/>
              </a:rPr>
              <a:t>}</a:t>
            </a:r>
          </a:p>
          <a:p>
            <a:r>
              <a:rPr lang="fr-FR" sz="1600" b="1" dirty="0">
                <a:latin typeface="Courier New" panose="02070309020205020404" pitchFamily="49" charset="0"/>
                <a:cs typeface="Courier New" panose="02070309020205020404" pitchFamily="49" charset="0"/>
              </a:rPr>
              <a:t>li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white;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10px; </a:t>
            </a:r>
            <a:r>
              <a:rPr lang="fr-FR" sz="1600" b="1" dirty="0" err="1">
                <a:latin typeface="Courier New" panose="02070309020205020404" pitchFamily="49" charset="0"/>
                <a:cs typeface="Courier New" panose="02070309020205020404" pitchFamily="49" charset="0"/>
              </a:rPr>
              <a:t>list</a:t>
            </a:r>
            <a:r>
              <a:rPr lang="fr-FR" sz="1600" b="1" dirty="0">
                <a:latin typeface="Courier New" panose="02070309020205020404" pitchFamily="49" charset="0"/>
                <a:cs typeface="Courier New" panose="02070309020205020404" pitchFamily="49" charset="0"/>
              </a:rPr>
              <a:t>-style: none; background: </a:t>
            </a:r>
            <a:r>
              <a:rPr lang="fr-FR" sz="1600" b="1" dirty="0" err="1">
                <a:latin typeface="Courier New" panose="02070309020205020404" pitchFamily="49" charset="0"/>
                <a:cs typeface="Courier New" panose="02070309020205020404" pitchFamily="49" charset="0"/>
              </a:rPr>
              <a:t>tomato</a:t>
            </a:r>
            <a:r>
              <a:rPr lang="fr-FR" sz="1600" b="1" dirty="0">
                <a:latin typeface="Courier New" panose="02070309020205020404" pitchFamily="49" charset="0"/>
                <a:cs typeface="Courier New" panose="02070309020205020404" pitchFamily="49" charset="0"/>
              </a:rPr>
              <a:t>; border:2px </a:t>
            </a:r>
            <a:r>
              <a:rPr lang="fr-FR" sz="1600" b="1" dirty="0" err="1">
                <a:latin typeface="Courier New" panose="02070309020205020404" pitchFamily="49" charset="0"/>
                <a:cs typeface="Courier New" panose="02070309020205020404" pitchFamily="49" charset="0"/>
              </a:rPr>
              <a:t>solid</a:t>
            </a:r>
            <a:r>
              <a:rPr lang="fr-FR" sz="1600" b="1" dirty="0">
                <a:latin typeface="Courier New" panose="02070309020205020404" pitchFamily="49" charset="0"/>
                <a:cs typeface="Courier New" panose="02070309020205020404" pitchFamily="49" charset="0"/>
              </a:rPr>
              <a:t> blue;flex:20px;text-align:center;}</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(1) {flex:150px;}</a:t>
            </a:r>
          </a:p>
          <a:p>
            <a:r>
              <a:rPr lang="fr-FR" sz="1600" b="1" dirty="0">
                <a:latin typeface="Courier New" panose="02070309020205020404" pitchFamily="49" charset="0"/>
                <a:cs typeface="Courier New" panose="02070309020205020404" pitchFamily="49" charset="0"/>
              </a:rPr>
              <a:t>&lt;/style&gt;</a:t>
            </a:r>
            <a:endParaRPr lang="fr-FR" sz="1600" dirty="0">
              <a:latin typeface="Courier New" panose="02070309020205020404" pitchFamily="49" charset="0"/>
              <a:cs typeface="Courier New" panose="02070309020205020404" pitchFamily="49" charset="0"/>
            </a:endParaRPr>
          </a:p>
        </p:txBody>
      </p:sp>
      <p:pic>
        <p:nvPicPr>
          <p:cNvPr id="5" name="Image 4"/>
          <p:cNvPicPr>
            <a:picLocks noChangeAspect="1"/>
          </p:cNvPicPr>
          <p:nvPr/>
        </p:nvPicPr>
        <p:blipFill>
          <a:blip r:embed="rId2"/>
          <a:stretch>
            <a:fillRect/>
          </a:stretch>
        </p:blipFill>
        <p:spPr>
          <a:xfrm>
            <a:off x="7082730" y="0"/>
            <a:ext cx="1809750" cy="2219325"/>
          </a:xfrm>
          <a:prstGeom prst="rect">
            <a:avLst/>
          </a:prstGeom>
        </p:spPr>
      </p:pic>
    </p:spTree>
    <p:extLst>
      <p:ext uri="{BB962C8B-B14F-4D97-AF65-F5344CB8AC3E}">
        <p14:creationId xmlns:p14="http://schemas.microsoft.com/office/powerpoint/2010/main" val="2624324448"/>
      </p:ext>
    </p:extLst>
  </p:cSld>
  <p:clrMapOvr>
    <a:masterClrMapping/>
  </p:clrMapOvr>
  <p:transition spd="slow">
    <p:wipe di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err="1" smtClean="0">
                <a:solidFill>
                  <a:schemeClr val="accent2">
                    <a:lumMod val="75000"/>
                  </a:schemeClr>
                </a:solidFill>
              </a:rPr>
              <a:t>order</a:t>
            </a:r>
            <a:r>
              <a:rPr lang="fr-FR" sz="3100" b="1" i="1" dirty="0" smtClean="0">
                <a:solidFill>
                  <a:schemeClr val="accent2">
                    <a:lumMod val="75000"/>
                  </a:schemeClr>
                </a:solidFill>
              </a:rPr>
              <a:t> </a:t>
            </a:r>
            <a:r>
              <a:rPr lang="fr-FR" sz="3100" b="1" i="1" dirty="0" smtClean="0"/>
              <a:t>: nombre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5355312"/>
          </a:xfrm>
          <a:prstGeom prst="rect">
            <a:avLst/>
          </a:prstGeom>
          <a:noFill/>
        </p:spPr>
        <p:txBody>
          <a:bodyPr wrap="square" rtlCol="0">
            <a:spAutoFit/>
          </a:bodyPr>
          <a:lstStyle/>
          <a:p>
            <a:r>
              <a:rPr lang="fr-FR" dirty="0" err="1" smtClean="0"/>
              <a:t>order</a:t>
            </a:r>
            <a:r>
              <a:rPr lang="fr-FR" dirty="0" smtClean="0"/>
              <a:t> est une spécification qui s'applique aux éléments enfants du conteneur.</a:t>
            </a:r>
          </a:p>
          <a:p>
            <a:r>
              <a:rPr lang="fr-FR" dirty="0" smtClean="0"/>
              <a:t>Lorsque </a:t>
            </a:r>
            <a:r>
              <a:rPr lang="fr-FR" dirty="0" err="1" smtClean="0"/>
              <a:t>order</a:t>
            </a:r>
            <a:r>
              <a:rPr lang="fr-FR" dirty="0" smtClean="0"/>
              <a:t> n'est pas spécifié, les éléments sont disposés dans l'ordre dans lequel ils sont écrits.</a:t>
            </a:r>
          </a:p>
          <a:p>
            <a:r>
              <a:rPr lang="fr-FR" dirty="0" smtClean="0"/>
              <a:t>Lorsque </a:t>
            </a:r>
            <a:r>
              <a:rPr lang="fr-FR" dirty="0" err="1" smtClean="0"/>
              <a:t>order</a:t>
            </a:r>
            <a:r>
              <a:rPr lang="fr-FR" dirty="0" smtClean="0"/>
              <a:t> est spécifié, les éléments enfants sont disposés dans l'ordre croissant de la spécification </a:t>
            </a:r>
            <a:r>
              <a:rPr lang="fr-FR" dirty="0" err="1" smtClean="0"/>
              <a:t>order</a:t>
            </a:r>
            <a:r>
              <a:rPr lang="fr-FR" dirty="0" smtClean="0"/>
              <a:t>. Si certains éléments n'ont pas de spécification </a:t>
            </a:r>
            <a:r>
              <a:rPr lang="fr-FR" dirty="0" err="1" smtClean="0"/>
              <a:t>order</a:t>
            </a:r>
            <a:r>
              <a:rPr lang="fr-FR" dirty="0" smtClean="0"/>
              <a:t>, ils sont considérés comme ayant </a:t>
            </a:r>
            <a:r>
              <a:rPr lang="fr-FR" dirty="0" err="1" smtClean="0"/>
              <a:t>order</a:t>
            </a:r>
            <a:r>
              <a:rPr lang="fr-FR" dirty="0" smtClean="0"/>
              <a:t> : 0;</a:t>
            </a:r>
          </a:p>
          <a:p>
            <a:r>
              <a:rPr lang="fr-FR" dirty="0" smtClean="0"/>
              <a:t>Si plusieurs éléments ont la même spécification </a:t>
            </a:r>
            <a:r>
              <a:rPr lang="fr-FR" dirty="0" err="1" smtClean="0"/>
              <a:t>order</a:t>
            </a:r>
            <a:r>
              <a:rPr lang="fr-FR" dirty="0" smtClean="0"/>
              <a:t>, ils sont </a:t>
            </a:r>
            <a:r>
              <a:rPr lang="fr-FR" dirty="0" err="1" smtClean="0"/>
              <a:t>disposésen</a:t>
            </a:r>
            <a:r>
              <a:rPr lang="fr-FR" dirty="0" smtClean="0"/>
              <a:t> fonction de leur </a:t>
            </a:r>
            <a:r>
              <a:rPr lang="fr-FR" dirty="0" err="1" smtClean="0"/>
              <a:t>spécofication</a:t>
            </a:r>
            <a:r>
              <a:rPr lang="fr-FR" dirty="0" smtClean="0"/>
              <a:t> </a:t>
            </a:r>
            <a:r>
              <a:rPr lang="fr-FR" dirty="0" err="1" smtClean="0"/>
              <a:t>order</a:t>
            </a:r>
            <a:r>
              <a:rPr lang="fr-FR" dirty="0" smtClean="0"/>
              <a:t> et dans l'ordre où ils ont été écrits dans le script.</a:t>
            </a:r>
          </a:p>
          <a:p>
            <a:endParaRPr lang="fr-FR" b="1" dirty="0">
              <a:solidFill>
                <a:schemeClr val="accent2">
                  <a:lumMod val="75000"/>
                </a:schemeClr>
              </a:solidFill>
            </a:endParaRPr>
          </a:p>
          <a:p>
            <a:r>
              <a:rPr lang="fr-FR" b="1" dirty="0" err="1" smtClean="0">
                <a:solidFill>
                  <a:schemeClr val="accent2">
                    <a:lumMod val="75000"/>
                  </a:schemeClr>
                </a:solidFill>
              </a:rPr>
              <a:t>order</a:t>
            </a:r>
            <a:r>
              <a:rPr lang="fr-FR" dirty="0" smtClean="0"/>
              <a:t>: </a:t>
            </a:r>
            <a:r>
              <a:rPr lang="fr-FR" b="1" dirty="0" smtClean="0">
                <a:solidFill>
                  <a:schemeClr val="tx2">
                    <a:lumMod val="75000"/>
                  </a:schemeClr>
                </a:solidFill>
              </a:rPr>
              <a:t>nombre</a:t>
            </a:r>
            <a:r>
              <a:rPr lang="fr-FR" dirty="0" smtClean="0"/>
              <a:t>;</a:t>
            </a:r>
          </a:p>
          <a:p>
            <a:endParaRPr lang="fr-FR" dirty="0" smtClean="0"/>
          </a:p>
          <a:p>
            <a:r>
              <a:rPr lang="fr-FR" b="1" dirty="0" smtClean="0">
                <a:solidFill>
                  <a:schemeClr val="tx2">
                    <a:lumMod val="75000"/>
                  </a:schemeClr>
                </a:solidFill>
              </a:rPr>
              <a:t>nombre : </a:t>
            </a:r>
            <a:r>
              <a:rPr lang="fr-FR" dirty="0" smtClean="0"/>
              <a:t>entier positif, négatif ou nul.</a:t>
            </a:r>
          </a:p>
          <a:p>
            <a:r>
              <a:rPr lang="fr-FR" dirty="0" smtClean="0"/>
              <a:t>Exemples :</a:t>
            </a:r>
            <a:endParaRPr lang="fr-FR" dirty="0"/>
          </a:p>
          <a:p>
            <a:r>
              <a:rPr lang="fr-FR" b="1" dirty="0">
                <a:latin typeface="Courier New" panose="02070309020205020404" pitchFamily="49" charset="0"/>
                <a:cs typeface="Courier New" panose="02070309020205020404" pitchFamily="49" charset="0"/>
              </a:rPr>
              <a:t>.salade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order</a:t>
            </a:r>
            <a:r>
              <a:rPr lang="fr-FR" b="1" dirty="0" smtClean="0">
                <a:latin typeface="Courier New" panose="02070309020205020404" pitchFamily="49" charset="0"/>
                <a:cs typeface="Courier New" panose="02070309020205020404" pitchFamily="49" charset="0"/>
              </a:rPr>
              <a:t>: 2;}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.tomate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order</a:t>
            </a:r>
            <a:r>
              <a:rPr lang="fr-FR" b="1" dirty="0" smtClean="0">
                <a:latin typeface="Courier New" panose="02070309020205020404" pitchFamily="49" charset="0"/>
                <a:cs typeface="Courier New" panose="02070309020205020404" pitchFamily="49" charset="0"/>
              </a:rPr>
              <a:t>: 1;}   </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.oignons </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order</a:t>
            </a:r>
            <a:r>
              <a:rPr lang="fr-FR" b="1" dirty="0" smtClean="0">
                <a:latin typeface="Courier New" panose="02070309020205020404" pitchFamily="49" charset="0"/>
                <a:cs typeface="Courier New" panose="02070309020205020404" pitchFamily="49" charset="0"/>
              </a:rPr>
              <a:t> : -1;}</a:t>
            </a:r>
          </a:p>
          <a:p>
            <a:endParaRPr lang="fr-FR" dirty="0" smtClean="0"/>
          </a:p>
          <a:p>
            <a:endParaRPr lang="fr-FR" dirty="0" smtClean="0">
              <a:cs typeface="Courier New" panose="02070309020205020404" pitchFamily="49" charset="0"/>
            </a:endParaRPr>
          </a:p>
        </p:txBody>
      </p:sp>
    </p:spTree>
    <p:extLst>
      <p:ext uri="{BB962C8B-B14F-4D97-AF65-F5344CB8AC3E}">
        <p14:creationId xmlns:p14="http://schemas.microsoft.com/office/powerpoint/2010/main" val="2516319012"/>
      </p:ext>
    </p:extLst>
  </p:cSld>
  <p:clrMapOvr>
    <a:masterClrMapping/>
  </p:clrMapOvr>
  <p:transition spd="slow">
    <p:wipe di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err="1" smtClean="0">
                <a:solidFill>
                  <a:schemeClr val="accent2">
                    <a:lumMod val="75000"/>
                  </a:schemeClr>
                </a:solidFill>
              </a:rPr>
              <a:t>order</a:t>
            </a:r>
            <a:r>
              <a:rPr lang="fr-FR" sz="3100" b="1" i="1" dirty="0" smtClean="0">
                <a:solidFill>
                  <a:schemeClr val="accent2">
                    <a:lumMod val="75000"/>
                  </a:schemeClr>
                </a:solidFill>
              </a:rPr>
              <a:t> </a:t>
            </a:r>
            <a:r>
              <a:rPr lang="fr-FR" sz="3100" b="1" i="1" dirty="0" smtClean="0"/>
              <a:t>: nombre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2092881"/>
          </a:xfrm>
          <a:prstGeom prst="rect">
            <a:avLst/>
          </a:prstGeom>
          <a:noFill/>
        </p:spPr>
        <p:txBody>
          <a:bodyPr wrap="square" rtlCol="0">
            <a:spAutoFit/>
          </a:bodyPr>
          <a:lstStyle/>
          <a:p>
            <a:r>
              <a:rPr lang="fr-FR" sz="1600" b="1" dirty="0">
                <a:latin typeface="Courier New" panose="02070309020205020404" pitchFamily="49" charset="0"/>
                <a:cs typeface="Courier New" panose="02070309020205020404" pitchFamily="49" charset="0"/>
              </a:rPr>
              <a:t>li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padding</a:t>
            </a:r>
            <a:r>
              <a:rPr lang="fr-FR" sz="1600" b="1" dirty="0">
                <a:latin typeface="Courier New" panose="02070309020205020404" pitchFamily="49" charset="0"/>
                <a:cs typeface="Courier New" panose="02070309020205020404" pitchFamily="49" charset="0"/>
              </a:rPr>
              <a:t>: 10px; </a:t>
            </a:r>
            <a:r>
              <a:rPr lang="fr-FR" sz="1600" b="1" dirty="0" err="1">
                <a:latin typeface="Courier New" panose="02070309020205020404" pitchFamily="49" charset="0"/>
                <a:cs typeface="Courier New" panose="02070309020205020404" pitchFamily="49" charset="0"/>
              </a:rPr>
              <a:t>list</a:t>
            </a:r>
            <a:r>
              <a:rPr lang="fr-FR" sz="1600" b="1" dirty="0">
                <a:latin typeface="Courier New" panose="02070309020205020404" pitchFamily="49" charset="0"/>
                <a:cs typeface="Courier New" panose="02070309020205020404" pitchFamily="49" charset="0"/>
              </a:rPr>
              <a:t>-style: none; background: tomato;text-align:center;order:3}</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(2) {background: orange; order:5;}</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(3) {background: #800000;order:-1;}</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(4) {background: #FF3399}</a:t>
            </a:r>
          </a:p>
          <a:p>
            <a:r>
              <a:rPr lang="fr-FR" sz="1600" b="1" dirty="0" err="1">
                <a:latin typeface="Courier New" panose="02070309020205020404" pitchFamily="49" charset="0"/>
                <a:cs typeface="Courier New" panose="02070309020205020404" pitchFamily="49" charset="0"/>
              </a:rPr>
              <a:t>li:nth-child</a:t>
            </a:r>
            <a:r>
              <a:rPr lang="fr-FR" sz="1600" b="1" dirty="0">
                <a:latin typeface="Courier New" panose="02070309020205020404" pitchFamily="49" charset="0"/>
                <a:cs typeface="Courier New" panose="02070309020205020404" pitchFamily="49" charset="0"/>
              </a:rPr>
              <a:t>(5) {background: #3399FF;order:2;align-self:flex-end}</a:t>
            </a:r>
          </a:p>
          <a:p>
            <a:endParaRPr lang="fr-FR" dirty="0" smtClean="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1115616" y="3651696"/>
            <a:ext cx="6638925" cy="2257425"/>
          </a:xfrm>
          <a:prstGeom prst="rect">
            <a:avLst/>
          </a:prstGeom>
        </p:spPr>
      </p:pic>
    </p:spTree>
    <p:extLst>
      <p:ext uri="{BB962C8B-B14F-4D97-AF65-F5344CB8AC3E}">
        <p14:creationId xmlns:p14="http://schemas.microsoft.com/office/powerpoint/2010/main" val="2727394588"/>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 </a:t>
            </a:r>
            <a:r>
              <a:rPr lang="fr-FR" sz="3100" b="1" i="1" dirty="0" smtClean="0"/>
              <a:t>: valeurs courantes</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3385542"/>
          </a:xfrm>
          <a:prstGeom prst="rect">
            <a:avLst/>
          </a:prstGeom>
          <a:noFill/>
        </p:spPr>
        <p:txBody>
          <a:bodyPr wrap="square" rtlCol="0">
            <a:spAutoFit/>
          </a:bodyPr>
          <a:lstStyle/>
          <a:p>
            <a:r>
              <a:rPr lang="fr-FR" dirty="0"/>
              <a:t>La liste ci-dessous résume les effets des valeurs de flexion les plus courantes</a:t>
            </a:r>
            <a:r>
              <a:rPr lang="fr-FR" dirty="0" smtClean="0"/>
              <a:t>:</a:t>
            </a:r>
          </a:p>
          <a:p>
            <a:r>
              <a:rPr lang="fr-FR" dirty="0" smtClean="0"/>
              <a:t>équivaut à</a:t>
            </a:r>
            <a:r>
              <a:rPr lang="fr-FR" b="1" dirty="0" smtClean="0">
                <a:solidFill>
                  <a:schemeClr val="accent2">
                    <a:lumMod val="75000"/>
                  </a:schemeClr>
                </a:solidFill>
              </a:rPr>
              <a:t> </a:t>
            </a:r>
            <a:r>
              <a:rPr lang="fr-FR" b="1" dirty="0" err="1" smtClean="0">
                <a:solidFill>
                  <a:schemeClr val="accent2">
                    <a:lumMod val="75000"/>
                  </a:schemeClr>
                </a:solidFill>
              </a:rPr>
              <a:t>flex</a:t>
            </a:r>
            <a:r>
              <a:rPr lang="fr-FR" b="1" dirty="0" smtClean="0">
                <a:solidFill>
                  <a:schemeClr val="accent2">
                    <a:lumMod val="75000"/>
                  </a:schemeClr>
                </a:solidFill>
              </a:rPr>
              <a:t>:</a:t>
            </a:r>
            <a:r>
              <a:rPr lang="fr-FR" b="1" dirty="0" smtClean="0">
                <a:solidFill>
                  <a:schemeClr val="tx2"/>
                </a:solidFill>
              </a:rPr>
              <a:t> &lt;</a:t>
            </a:r>
            <a:r>
              <a:rPr lang="fr-FR" b="1" dirty="0" err="1" smtClean="0">
                <a:solidFill>
                  <a:schemeClr val="tx2"/>
                </a:solidFill>
              </a:rPr>
              <a:t>flex-grow</a:t>
            </a:r>
            <a:r>
              <a:rPr lang="fr-FR" b="1" dirty="0" smtClean="0">
                <a:solidFill>
                  <a:schemeClr val="tx2"/>
                </a:solidFill>
              </a:rPr>
              <a:t>&gt; &lt;</a:t>
            </a:r>
            <a:r>
              <a:rPr lang="fr-FR" b="1" dirty="0" err="1" smtClean="0">
                <a:solidFill>
                  <a:schemeClr val="tx2"/>
                </a:solidFill>
              </a:rPr>
              <a:t>flex-shrink</a:t>
            </a:r>
            <a:r>
              <a:rPr lang="fr-FR" b="1" dirty="0" smtClean="0">
                <a:solidFill>
                  <a:schemeClr val="tx2"/>
                </a:solidFill>
              </a:rPr>
              <a:t>&gt; &lt;</a:t>
            </a:r>
            <a:r>
              <a:rPr lang="fr-FR" b="1" dirty="0" err="1" smtClean="0">
                <a:solidFill>
                  <a:schemeClr val="tx2"/>
                </a:solidFill>
              </a:rPr>
              <a:t>flex</a:t>
            </a:r>
            <a:r>
              <a:rPr lang="fr-FR" b="1" dirty="0" smtClean="0">
                <a:solidFill>
                  <a:schemeClr val="tx2"/>
                </a:solidFill>
              </a:rPr>
              <a:t>-basis&gt;</a:t>
            </a:r>
            <a:endParaRPr lang="fr-FR" b="1" dirty="0">
              <a:solidFill>
                <a:schemeClr val="tx2"/>
              </a:solidFill>
            </a:endParaRPr>
          </a:p>
          <a:p>
            <a:r>
              <a:rPr lang="fr-FR" b="1" dirty="0" err="1" smtClean="0">
                <a:solidFill>
                  <a:schemeClr val="accent2">
                    <a:lumMod val="75000"/>
                  </a:schemeClr>
                </a:solidFill>
              </a:rPr>
              <a:t>flex</a:t>
            </a:r>
            <a:r>
              <a:rPr lang="fr-FR" dirty="0" smtClean="0"/>
              <a:t>: </a:t>
            </a:r>
            <a:r>
              <a:rPr lang="fr-FR" b="1" dirty="0" smtClean="0">
                <a:solidFill>
                  <a:schemeClr val="tx2">
                    <a:lumMod val="75000"/>
                  </a:schemeClr>
                </a:solidFill>
              </a:rPr>
              <a:t>initial;</a:t>
            </a:r>
            <a:endParaRPr lang="fr-FR" b="1" dirty="0">
              <a:solidFill>
                <a:schemeClr val="tx2">
                  <a:lumMod val="75000"/>
                </a:schemeClr>
              </a:solidFill>
            </a:endParaRPr>
          </a:p>
          <a:p>
            <a:r>
              <a:rPr lang="fr-FR" b="1" dirty="0" err="1">
                <a:solidFill>
                  <a:schemeClr val="accent2">
                    <a:lumMod val="75000"/>
                  </a:schemeClr>
                </a:solidFill>
              </a:rPr>
              <a:t>flex</a:t>
            </a:r>
            <a:r>
              <a:rPr lang="fr-FR" b="1" dirty="0">
                <a:solidFill>
                  <a:schemeClr val="tx2">
                    <a:lumMod val="75000"/>
                  </a:schemeClr>
                </a:solidFill>
              </a:rPr>
              <a:t>: 0 </a:t>
            </a:r>
            <a:r>
              <a:rPr lang="fr-FR" b="1" dirty="0" smtClean="0">
                <a:solidFill>
                  <a:schemeClr val="tx2">
                    <a:lumMod val="75000"/>
                  </a:schemeClr>
                </a:solidFill>
              </a:rPr>
              <a:t>main-size;</a:t>
            </a:r>
            <a:endParaRPr lang="fr-FR" b="1" dirty="0">
              <a:solidFill>
                <a:schemeClr val="tx2">
                  <a:lumMod val="75000"/>
                </a:schemeClr>
              </a:solidFill>
            </a:endParaRPr>
          </a:p>
          <a:p>
            <a:r>
              <a:rPr lang="fr-FR" dirty="0" smtClean="0"/>
              <a:t>équivalent à </a:t>
            </a:r>
            <a:r>
              <a:rPr lang="fr-FR" b="1" dirty="0" err="1">
                <a:solidFill>
                  <a:schemeClr val="tx2">
                    <a:lumMod val="75000"/>
                  </a:schemeClr>
                </a:solidFill>
              </a:rPr>
              <a:t>flex</a:t>
            </a:r>
            <a:r>
              <a:rPr lang="fr-FR" b="1" dirty="0">
                <a:solidFill>
                  <a:schemeClr val="tx2">
                    <a:lumMod val="75000"/>
                  </a:schemeClr>
                </a:solidFill>
              </a:rPr>
              <a:t> : 0 1  </a:t>
            </a:r>
            <a:r>
              <a:rPr lang="fr-FR" b="1" dirty="0" smtClean="0">
                <a:solidFill>
                  <a:schemeClr val="tx2">
                    <a:lumMod val="75000"/>
                  </a:schemeClr>
                </a:solidFill>
              </a:rPr>
              <a:t>main-size</a:t>
            </a:r>
            <a:r>
              <a:rPr lang="fr-FR" b="1" dirty="0">
                <a:solidFill>
                  <a:schemeClr val="tx2">
                    <a:lumMod val="75000"/>
                  </a:schemeClr>
                </a:solidFill>
              </a:rPr>
              <a:t>;</a:t>
            </a:r>
          </a:p>
          <a:p>
            <a:r>
              <a:rPr lang="fr-FR" dirty="0" smtClean="0"/>
              <a:t>Cette spécification est la valeur par défaut. La taille des éléments est calculée en fonction de leur contenu sans passage à la ligne mais peuvent se contracter à la taille minimum si elle spécifiée.</a:t>
            </a:r>
          </a:p>
          <a:p>
            <a:r>
              <a:rPr lang="fr-FR" b="1" dirty="0">
                <a:latin typeface="Courier New" panose="02070309020205020404" pitchFamily="49" charset="0"/>
                <a:cs typeface="Courier New" panose="02070309020205020404" pitchFamily="49" charset="0"/>
              </a:rPr>
              <a:t>li {</a:t>
            </a:r>
            <a:r>
              <a:rPr lang="fr-FR" b="1" dirty="0" err="1">
                <a:latin typeface="Courier New" panose="02070309020205020404" pitchFamily="49" charset="0"/>
                <a:cs typeface="Courier New" panose="02070309020205020404" pitchFamily="49" charset="0"/>
              </a:rPr>
              <a:t>color</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fff</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initial;}</a:t>
            </a:r>
            <a:endParaRPr lang="fr-FR" b="1" dirty="0">
              <a:latin typeface="Courier New" panose="02070309020205020404" pitchFamily="49" charset="0"/>
              <a:cs typeface="Courier New" panose="02070309020205020404" pitchFamily="49" charset="0"/>
            </a:endParaRPr>
          </a:p>
          <a:p>
            <a:endParaRPr lang="fr-FR" dirty="0" smtClean="0"/>
          </a:p>
          <a:p>
            <a:endParaRPr lang="fr-FR" dirty="0" smtClean="0"/>
          </a:p>
          <a:p>
            <a:endParaRPr lang="fr-FR" dirty="0" smtClean="0">
              <a:cs typeface="Courier New" panose="02070309020205020404" pitchFamily="49" charset="0"/>
            </a:endParaRPr>
          </a:p>
        </p:txBody>
      </p:sp>
      <p:pic>
        <p:nvPicPr>
          <p:cNvPr id="4" name="Image 3"/>
          <p:cNvPicPr>
            <a:picLocks noChangeAspect="1"/>
          </p:cNvPicPr>
          <p:nvPr/>
        </p:nvPicPr>
        <p:blipFill>
          <a:blip r:embed="rId2"/>
          <a:stretch>
            <a:fillRect/>
          </a:stretch>
        </p:blipFill>
        <p:spPr>
          <a:xfrm>
            <a:off x="1907704" y="4172049"/>
            <a:ext cx="4981575" cy="2657475"/>
          </a:xfrm>
          <a:prstGeom prst="rect">
            <a:avLst/>
          </a:prstGeom>
        </p:spPr>
      </p:pic>
    </p:spTree>
    <p:extLst>
      <p:ext uri="{BB962C8B-B14F-4D97-AF65-F5344CB8AC3E}">
        <p14:creationId xmlns:p14="http://schemas.microsoft.com/office/powerpoint/2010/main" val="325853862"/>
      </p:ext>
    </p:extLst>
  </p:cSld>
  <p:clrMapOvr>
    <a:masterClrMapping/>
  </p:clrMapOvr>
  <p:transition spd="slow">
    <p:wipe di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br>
              <a:rPr lang="fr-FR" sz="4000" b="1" i="1" dirty="0" smtClean="0"/>
            </a:br>
            <a:r>
              <a:rPr lang="fr-FR" sz="3100" b="1" i="1" dirty="0" err="1" smtClean="0">
                <a:solidFill>
                  <a:schemeClr val="accent2">
                    <a:lumMod val="75000"/>
                  </a:schemeClr>
                </a:solidFill>
              </a:rPr>
              <a:t>flex</a:t>
            </a:r>
            <a:r>
              <a:rPr lang="fr-FR" sz="3100" b="1" i="1" dirty="0" smtClean="0">
                <a:solidFill>
                  <a:schemeClr val="accent2">
                    <a:lumMod val="75000"/>
                  </a:schemeClr>
                </a:solidFill>
              </a:rPr>
              <a:t> </a:t>
            </a:r>
            <a:r>
              <a:rPr lang="fr-FR" sz="3100" b="1" i="1" dirty="0" smtClean="0"/>
              <a:t>: valeurs courantes</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2031325"/>
          </a:xfrm>
          <a:prstGeom prst="rect">
            <a:avLst/>
          </a:prstGeom>
          <a:noFill/>
        </p:spPr>
        <p:txBody>
          <a:bodyPr wrap="square" rtlCol="0">
            <a:spAutoFit/>
          </a:bodyPr>
          <a:lstStyle/>
          <a:p>
            <a:r>
              <a:rPr lang="fr-FR" b="1" dirty="0" err="1" smtClean="0">
                <a:solidFill>
                  <a:schemeClr val="accent2">
                    <a:lumMod val="75000"/>
                  </a:schemeClr>
                </a:solidFill>
              </a:rPr>
              <a:t>flex</a:t>
            </a:r>
            <a:r>
              <a:rPr lang="fr-FR" b="1" dirty="0">
                <a:solidFill>
                  <a:schemeClr val="tx2">
                    <a:lumMod val="75000"/>
                  </a:schemeClr>
                </a:solidFill>
              </a:rPr>
              <a:t>: a</a:t>
            </a:r>
            <a:r>
              <a:rPr lang="fr-FR" b="1" dirty="0" smtClean="0">
                <a:solidFill>
                  <a:schemeClr val="tx2">
                    <a:lumMod val="75000"/>
                  </a:schemeClr>
                </a:solidFill>
              </a:rPr>
              <a:t>uto;</a:t>
            </a:r>
            <a:endParaRPr lang="fr-FR" b="1" dirty="0">
              <a:solidFill>
                <a:schemeClr val="tx2">
                  <a:lumMod val="75000"/>
                </a:schemeClr>
              </a:solidFill>
            </a:endParaRPr>
          </a:p>
          <a:p>
            <a:r>
              <a:rPr lang="fr-FR" dirty="0" smtClean="0"/>
              <a:t>équivalent à </a:t>
            </a:r>
            <a:r>
              <a:rPr lang="fr-FR" b="1" dirty="0" err="1">
                <a:solidFill>
                  <a:schemeClr val="tx2">
                    <a:lumMod val="75000"/>
                  </a:schemeClr>
                </a:solidFill>
              </a:rPr>
              <a:t>flex</a:t>
            </a:r>
            <a:r>
              <a:rPr lang="fr-FR" b="1" dirty="0">
                <a:solidFill>
                  <a:schemeClr val="tx2">
                    <a:lumMod val="75000"/>
                  </a:schemeClr>
                </a:solidFill>
              </a:rPr>
              <a:t> : </a:t>
            </a:r>
            <a:r>
              <a:rPr lang="fr-FR" b="1" dirty="0" smtClean="0">
                <a:solidFill>
                  <a:schemeClr val="tx2">
                    <a:lumMod val="75000"/>
                  </a:schemeClr>
                </a:solidFill>
              </a:rPr>
              <a:t>1 </a:t>
            </a:r>
            <a:r>
              <a:rPr lang="fr-FR" b="1" dirty="0">
                <a:solidFill>
                  <a:schemeClr val="tx2">
                    <a:lumMod val="75000"/>
                  </a:schemeClr>
                </a:solidFill>
              </a:rPr>
              <a:t>1  </a:t>
            </a:r>
            <a:r>
              <a:rPr lang="fr-FR" b="1" dirty="0" err="1">
                <a:solidFill>
                  <a:schemeClr val="tx2">
                    <a:lumMod val="75000"/>
                  </a:schemeClr>
                </a:solidFill>
              </a:rPr>
              <a:t>mainsize</a:t>
            </a:r>
            <a:r>
              <a:rPr lang="fr-FR" b="1" dirty="0">
                <a:solidFill>
                  <a:schemeClr val="tx2">
                    <a:lumMod val="75000"/>
                  </a:schemeClr>
                </a:solidFill>
              </a:rPr>
              <a:t>;</a:t>
            </a:r>
          </a:p>
          <a:p>
            <a:r>
              <a:rPr lang="fr-FR" dirty="0" smtClean="0"/>
              <a:t>La taille des éléments est calculée en fonction de leur contenu sans passage à la ligne mais peuvent s'étendre si le conteneur a de la place disponible.</a:t>
            </a:r>
          </a:p>
          <a:p>
            <a:endParaRPr lang="fr-FR" dirty="0" smtClean="0"/>
          </a:p>
          <a:p>
            <a:r>
              <a:rPr lang="fr-FR" sz="1600" b="1" dirty="0">
                <a:latin typeface="Courier New" panose="02070309020205020404" pitchFamily="49" charset="0"/>
                <a:cs typeface="Courier New" panose="02070309020205020404" pitchFamily="49" charset="0"/>
              </a:rPr>
              <a:t>li {</a:t>
            </a:r>
            <a:r>
              <a:rPr lang="fr-FR" sz="1600" b="1" dirty="0" err="1">
                <a:latin typeface="Courier New" panose="02070309020205020404" pitchFamily="49" charset="0"/>
                <a:cs typeface="Courier New" panose="02070309020205020404" pitchFamily="49" charset="0"/>
              </a:rPr>
              <a:t>color</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fff</a:t>
            </a:r>
            <a:r>
              <a:rPr lang="fr-FR" sz="1600" b="1" dirty="0">
                <a:latin typeface="Courier New" panose="02070309020205020404" pitchFamily="49" charset="0"/>
                <a:cs typeface="Courier New" panose="02070309020205020404" pitchFamily="49" charset="0"/>
              </a:rPr>
              <a:t>; </a:t>
            </a:r>
            <a:r>
              <a:rPr lang="fr-FR" sz="1600" b="1" dirty="0" smtClean="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flex</a:t>
            </a:r>
            <a:r>
              <a:rPr lang="fr-FR" sz="1600" b="1" dirty="0">
                <a:latin typeface="Courier New" panose="02070309020205020404" pitchFamily="49" charset="0"/>
                <a:cs typeface="Courier New" panose="02070309020205020404" pitchFamily="49" charset="0"/>
              </a:rPr>
              <a:t>: auto;}</a:t>
            </a:r>
            <a:endParaRPr lang="fr-FR" sz="1600" b="1" dirty="0" smtClean="0">
              <a:latin typeface="Courier New" panose="02070309020205020404" pitchFamily="49" charset="0"/>
              <a:cs typeface="Courier New" panose="02070309020205020404" pitchFamily="49" charset="0"/>
            </a:endParaRPr>
          </a:p>
          <a:p>
            <a:endParaRPr lang="fr-FR" dirty="0" smtClean="0">
              <a:cs typeface="Courier New" panose="02070309020205020404" pitchFamily="49" charset="0"/>
            </a:endParaRPr>
          </a:p>
        </p:txBody>
      </p:sp>
      <p:pic>
        <p:nvPicPr>
          <p:cNvPr id="6" name="Image 5"/>
          <p:cNvPicPr>
            <a:picLocks noChangeAspect="1"/>
          </p:cNvPicPr>
          <p:nvPr/>
        </p:nvPicPr>
        <p:blipFill>
          <a:blip r:embed="rId2"/>
          <a:stretch>
            <a:fillRect/>
          </a:stretch>
        </p:blipFill>
        <p:spPr>
          <a:xfrm>
            <a:off x="943000" y="4005064"/>
            <a:ext cx="7448550" cy="2286000"/>
          </a:xfrm>
          <a:prstGeom prst="rect">
            <a:avLst/>
          </a:prstGeom>
        </p:spPr>
      </p:pic>
    </p:spTree>
    <p:extLst>
      <p:ext uri="{BB962C8B-B14F-4D97-AF65-F5344CB8AC3E}">
        <p14:creationId xmlns:p14="http://schemas.microsoft.com/office/powerpoint/2010/main" val="440980068"/>
      </p:ext>
    </p:extLst>
  </p:cSld>
  <p:clrMapOvr>
    <a:masterClrMapping/>
  </p:clrMapOvr>
  <p:transition spd="slow">
    <p:wipe dir="d"/>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r>
              <a:rPr lang="fr-FR" sz="4000" b="1" i="1" dirty="0"/>
              <a:t/>
            </a:r>
            <a:br>
              <a:rPr lang="fr-FR" sz="4000" b="1" i="1" dirty="0"/>
            </a:br>
            <a:r>
              <a:rPr lang="fr-FR" sz="3100" b="1" i="1" dirty="0" err="1" smtClean="0">
                <a:solidFill>
                  <a:schemeClr val="accent2">
                    <a:lumMod val="75000"/>
                  </a:schemeClr>
                </a:solidFill>
              </a:rPr>
              <a:t>flex</a:t>
            </a:r>
            <a:r>
              <a:rPr lang="fr-FR" sz="3100" b="1" i="1" dirty="0" smtClean="0">
                <a:solidFill>
                  <a:schemeClr val="accent2">
                    <a:lumMod val="75000"/>
                  </a:schemeClr>
                </a:solidFill>
              </a:rPr>
              <a:t> </a:t>
            </a:r>
            <a:r>
              <a:rPr lang="fr-FR" sz="3100" b="1" i="1" dirty="0" smtClean="0"/>
              <a:t>: none</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2585323"/>
          </a:xfrm>
          <a:prstGeom prst="rect">
            <a:avLst/>
          </a:prstGeom>
          <a:noFill/>
        </p:spPr>
        <p:txBody>
          <a:bodyPr wrap="square" rtlCol="0">
            <a:spAutoFit/>
          </a:bodyPr>
          <a:lstStyle/>
          <a:p>
            <a:r>
              <a:rPr lang="fr-FR" b="1" dirty="0" err="1">
                <a:solidFill>
                  <a:schemeClr val="accent2">
                    <a:lumMod val="75000"/>
                  </a:schemeClr>
                </a:solidFill>
              </a:rPr>
              <a:t>flex</a:t>
            </a:r>
            <a:r>
              <a:rPr lang="fr-FR" b="1" dirty="0">
                <a:solidFill>
                  <a:schemeClr val="tx2">
                    <a:lumMod val="75000"/>
                  </a:schemeClr>
                </a:solidFill>
              </a:rPr>
              <a:t>: </a:t>
            </a:r>
            <a:r>
              <a:rPr lang="fr-FR" b="1" dirty="0" smtClean="0">
                <a:solidFill>
                  <a:schemeClr val="tx2">
                    <a:lumMod val="75000"/>
                  </a:schemeClr>
                </a:solidFill>
              </a:rPr>
              <a:t>none;</a:t>
            </a:r>
            <a:endParaRPr lang="fr-FR" b="1" dirty="0">
              <a:solidFill>
                <a:schemeClr val="tx2">
                  <a:lumMod val="75000"/>
                </a:schemeClr>
              </a:solidFill>
            </a:endParaRPr>
          </a:p>
          <a:p>
            <a:r>
              <a:rPr lang="fr-FR" dirty="0" smtClean="0"/>
              <a:t>équivalent à </a:t>
            </a:r>
            <a:r>
              <a:rPr lang="fr-FR" b="1" dirty="0" err="1">
                <a:solidFill>
                  <a:schemeClr val="tx2">
                    <a:lumMod val="75000"/>
                  </a:schemeClr>
                </a:solidFill>
              </a:rPr>
              <a:t>flex</a:t>
            </a:r>
            <a:r>
              <a:rPr lang="fr-FR" b="1" dirty="0">
                <a:solidFill>
                  <a:schemeClr val="tx2">
                    <a:lumMod val="75000"/>
                  </a:schemeClr>
                </a:solidFill>
              </a:rPr>
              <a:t> : 0 </a:t>
            </a:r>
            <a:r>
              <a:rPr lang="fr-FR" b="1" dirty="0" smtClean="0">
                <a:solidFill>
                  <a:schemeClr val="tx2">
                    <a:lumMod val="75000"/>
                  </a:schemeClr>
                </a:solidFill>
              </a:rPr>
              <a:t>0  </a:t>
            </a:r>
            <a:r>
              <a:rPr lang="fr-FR" b="1" dirty="0" err="1">
                <a:solidFill>
                  <a:schemeClr val="tx2">
                    <a:lumMod val="75000"/>
                  </a:schemeClr>
                </a:solidFill>
              </a:rPr>
              <a:t>mainsize</a:t>
            </a:r>
            <a:r>
              <a:rPr lang="fr-FR" b="1" dirty="0">
                <a:solidFill>
                  <a:schemeClr val="tx2">
                    <a:lumMod val="75000"/>
                  </a:schemeClr>
                </a:solidFill>
              </a:rPr>
              <a:t>;</a:t>
            </a:r>
          </a:p>
          <a:p>
            <a:r>
              <a:rPr lang="fr-FR" dirty="0" smtClean="0"/>
              <a:t>Presque équivalent à </a:t>
            </a:r>
            <a:r>
              <a:rPr lang="fr-FR" b="1" dirty="0" err="1">
                <a:solidFill>
                  <a:schemeClr val="accent2">
                    <a:lumMod val="75000"/>
                  </a:schemeClr>
                </a:solidFill>
              </a:rPr>
              <a:t>flex</a:t>
            </a:r>
            <a:r>
              <a:rPr lang="fr-FR" b="1" dirty="0">
                <a:solidFill>
                  <a:schemeClr val="tx2">
                    <a:lumMod val="75000"/>
                  </a:schemeClr>
                </a:solidFill>
              </a:rPr>
              <a:t>: </a:t>
            </a:r>
            <a:r>
              <a:rPr lang="fr-FR" b="1" dirty="0" smtClean="0">
                <a:solidFill>
                  <a:schemeClr val="tx2">
                    <a:lumMod val="75000"/>
                  </a:schemeClr>
                </a:solidFill>
              </a:rPr>
              <a:t>initial;.</a:t>
            </a:r>
          </a:p>
          <a:p>
            <a:r>
              <a:rPr lang="fr-FR" dirty="0" smtClean="0"/>
              <a:t>La taille des éléments est calculée en fonction de leur contenu sans passage à la ligne mais ne peuvent pas se contracter. </a:t>
            </a:r>
          </a:p>
          <a:p>
            <a:r>
              <a:rPr lang="fr-FR" b="1" dirty="0">
                <a:latin typeface="Courier New" panose="02070309020205020404" pitchFamily="49" charset="0"/>
                <a:cs typeface="Courier New" panose="02070309020205020404" pitchFamily="49" charset="0"/>
              </a:rPr>
              <a:t>li {</a:t>
            </a:r>
            <a:r>
              <a:rPr lang="fr-FR" b="1" dirty="0" err="1">
                <a:latin typeface="Courier New" panose="02070309020205020404" pitchFamily="49" charset="0"/>
                <a:cs typeface="Courier New" panose="02070309020205020404" pitchFamily="49" charset="0"/>
              </a:rPr>
              <a:t>color</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fff</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flex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none;}</a:t>
            </a:r>
            <a:endParaRPr lang="fr-FR" b="1" dirty="0">
              <a:latin typeface="Courier New" panose="02070309020205020404" pitchFamily="49" charset="0"/>
              <a:cs typeface="Courier New" panose="02070309020205020404" pitchFamily="49" charset="0"/>
            </a:endParaRPr>
          </a:p>
          <a:p>
            <a:endParaRPr lang="fr-FR" dirty="0" smtClean="0"/>
          </a:p>
          <a:p>
            <a:endParaRPr lang="fr-FR" dirty="0" smtClean="0"/>
          </a:p>
          <a:p>
            <a:endParaRPr lang="fr-FR" dirty="0" smtClean="0">
              <a:cs typeface="Courier New" panose="02070309020205020404" pitchFamily="49" charset="0"/>
            </a:endParaRPr>
          </a:p>
        </p:txBody>
      </p:sp>
      <p:pic>
        <p:nvPicPr>
          <p:cNvPr id="9" name="Image 8"/>
          <p:cNvPicPr>
            <a:picLocks noChangeAspect="1"/>
          </p:cNvPicPr>
          <p:nvPr/>
        </p:nvPicPr>
        <p:blipFill>
          <a:blip r:embed="rId2"/>
          <a:stretch>
            <a:fillRect/>
          </a:stretch>
        </p:blipFill>
        <p:spPr>
          <a:xfrm>
            <a:off x="1187624" y="3645024"/>
            <a:ext cx="6619875" cy="2266950"/>
          </a:xfrm>
          <a:prstGeom prst="rect">
            <a:avLst/>
          </a:prstGeom>
        </p:spPr>
      </p:pic>
    </p:spTree>
    <p:extLst>
      <p:ext uri="{BB962C8B-B14F-4D97-AF65-F5344CB8AC3E}">
        <p14:creationId xmlns:p14="http://schemas.microsoft.com/office/powerpoint/2010/main" val="3752097666"/>
      </p:ext>
    </p:extLst>
  </p:cSld>
  <p:clrMapOvr>
    <a:masterClrMapping/>
  </p:clrMapOvr>
  <p:transition spd="slow">
    <p:wipe dir="d"/>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r>
              <a:rPr lang="fr-FR" sz="4000" b="1" i="1" dirty="0"/>
              <a:t/>
            </a:r>
            <a:br>
              <a:rPr lang="fr-FR" sz="4000" b="1" i="1" dirty="0"/>
            </a:br>
            <a:r>
              <a:rPr lang="fr-FR" sz="3100" b="1" i="1" dirty="0" err="1" smtClean="0">
                <a:solidFill>
                  <a:schemeClr val="accent2">
                    <a:lumMod val="75000"/>
                  </a:schemeClr>
                </a:solidFill>
              </a:rPr>
              <a:t>margin</a:t>
            </a:r>
            <a:r>
              <a:rPr lang="fr-FR" sz="3100" b="1" i="1" dirty="0" smtClean="0">
                <a:solidFill>
                  <a:schemeClr val="accent2">
                    <a:lumMod val="75000"/>
                  </a:schemeClr>
                </a:solidFill>
              </a:rPr>
              <a:t> </a:t>
            </a:r>
            <a:r>
              <a:rPr lang="fr-FR" sz="3100" b="1" i="1" dirty="0" smtClean="0"/>
              <a:t>: auto</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2308324"/>
          </a:xfrm>
          <a:prstGeom prst="rect">
            <a:avLst/>
          </a:prstGeom>
          <a:noFill/>
        </p:spPr>
        <p:txBody>
          <a:bodyPr wrap="square" rtlCol="0">
            <a:spAutoFit/>
          </a:bodyPr>
          <a:lstStyle/>
          <a:p>
            <a:r>
              <a:rPr lang="fr-FR" b="1" dirty="0" err="1" smtClean="0">
                <a:solidFill>
                  <a:schemeClr val="accent2">
                    <a:lumMod val="75000"/>
                  </a:schemeClr>
                </a:solidFill>
              </a:rPr>
              <a:t>margin</a:t>
            </a:r>
            <a:r>
              <a:rPr lang="fr-FR" b="1" dirty="0" smtClean="0">
                <a:solidFill>
                  <a:schemeClr val="tx2">
                    <a:lumMod val="75000"/>
                  </a:schemeClr>
                </a:solidFill>
              </a:rPr>
              <a:t>: auto;</a:t>
            </a:r>
            <a:endParaRPr lang="fr-FR" b="1" dirty="0">
              <a:solidFill>
                <a:schemeClr val="tx2">
                  <a:lumMod val="75000"/>
                </a:schemeClr>
              </a:solidFill>
            </a:endParaRPr>
          </a:p>
          <a:p>
            <a:r>
              <a:rPr lang="fr-FR" dirty="0" smtClean="0"/>
              <a:t>La valeur auto affectée à la propriété </a:t>
            </a:r>
            <a:r>
              <a:rPr lang="fr-FR" dirty="0" err="1" smtClean="0"/>
              <a:t>margin</a:t>
            </a:r>
            <a:r>
              <a:rPr lang="fr-FR" dirty="0" smtClean="0"/>
              <a:t> d'un élément du conteneur lui permet de prendre la totalité de la place disponible pour la marge de cet élément.</a:t>
            </a:r>
          </a:p>
          <a:p>
            <a:endParaRPr lang="fr-FR" dirty="0"/>
          </a:p>
          <a:p>
            <a:r>
              <a:rPr lang="fr-FR" dirty="0" smtClean="0"/>
              <a:t> </a:t>
            </a:r>
            <a:r>
              <a:rPr lang="fr-FR" b="1" dirty="0" err="1">
                <a:latin typeface="Courier New" panose="02070309020205020404" pitchFamily="49" charset="0"/>
                <a:cs typeface="Courier New" panose="02070309020205020404" pitchFamily="49" charset="0"/>
              </a:rPr>
              <a:t>li:nth-child</a:t>
            </a:r>
            <a:r>
              <a:rPr lang="fr-FR" b="1" dirty="0">
                <a:latin typeface="Courier New" panose="02070309020205020404" pitchFamily="49" charset="0"/>
                <a:cs typeface="Courier New" panose="02070309020205020404" pitchFamily="49" charset="0"/>
              </a:rPr>
              <a:t>(5) {background: #3399FF;margin-left:auto;}</a:t>
            </a:r>
            <a:endParaRPr lang="fr-FR" dirty="0" smtClean="0"/>
          </a:p>
          <a:p>
            <a:endParaRPr lang="fr-FR" dirty="0" smtClean="0"/>
          </a:p>
          <a:p>
            <a:endParaRPr lang="fr-FR" dirty="0" smtClean="0">
              <a:cs typeface="Courier New" panose="02070309020205020404" pitchFamily="49" charset="0"/>
            </a:endParaRPr>
          </a:p>
        </p:txBody>
      </p:sp>
      <p:pic>
        <p:nvPicPr>
          <p:cNvPr id="7" name="Image 6"/>
          <p:cNvPicPr>
            <a:picLocks noChangeAspect="1"/>
          </p:cNvPicPr>
          <p:nvPr/>
        </p:nvPicPr>
        <p:blipFill>
          <a:blip r:embed="rId2"/>
          <a:stretch>
            <a:fillRect/>
          </a:stretch>
        </p:blipFill>
        <p:spPr>
          <a:xfrm>
            <a:off x="771525" y="5515739"/>
            <a:ext cx="8067675" cy="1133475"/>
          </a:xfrm>
          <a:prstGeom prst="rect">
            <a:avLst/>
          </a:prstGeom>
        </p:spPr>
      </p:pic>
      <p:pic>
        <p:nvPicPr>
          <p:cNvPr id="8" name="Image 7"/>
          <p:cNvPicPr>
            <a:picLocks noChangeAspect="1"/>
          </p:cNvPicPr>
          <p:nvPr/>
        </p:nvPicPr>
        <p:blipFill>
          <a:blip r:embed="rId3"/>
          <a:stretch>
            <a:fillRect/>
          </a:stretch>
        </p:blipFill>
        <p:spPr>
          <a:xfrm>
            <a:off x="826058" y="3595690"/>
            <a:ext cx="7896225" cy="1762125"/>
          </a:xfrm>
          <a:prstGeom prst="rect">
            <a:avLst/>
          </a:prstGeom>
        </p:spPr>
      </p:pic>
      <p:sp>
        <p:nvSpPr>
          <p:cNvPr id="4" name="ZoneTexte 3"/>
          <p:cNvSpPr txBox="1"/>
          <p:nvPr/>
        </p:nvSpPr>
        <p:spPr>
          <a:xfrm>
            <a:off x="2987824" y="5515739"/>
            <a:ext cx="3240360" cy="369332"/>
          </a:xfrm>
          <a:prstGeom prst="rect">
            <a:avLst/>
          </a:prstGeom>
          <a:noFill/>
        </p:spPr>
        <p:txBody>
          <a:bodyPr wrap="square" rtlCol="0">
            <a:spAutoFit/>
          </a:bodyPr>
          <a:lstStyle/>
          <a:p>
            <a:r>
              <a:rPr lang="fr-FR" dirty="0" smtClean="0"/>
              <a:t>sans </a:t>
            </a:r>
            <a:r>
              <a:rPr lang="fr-FR" dirty="0" err="1" smtClean="0"/>
              <a:t>margin-left</a:t>
            </a:r>
            <a:endParaRPr lang="fr-FR" dirty="0"/>
          </a:p>
        </p:txBody>
      </p:sp>
    </p:spTree>
    <p:extLst>
      <p:ext uri="{BB962C8B-B14F-4D97-AF65-F5344CB8AC3E}">
        <p14:creationId xmlns:p14="http://schemas.microsoft.com/office/powerpoint/2010/main" val="981566832"/>
      </p:ext>
    </p:extLst>
  </p:cSld>
  <p:clrMapOvr>
    <a:masterClrMapping/>
  </p:clrMapOvr>
  <p:transition spd="slow">
    <p:wipe di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3  exflex03</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135776"/>
            <a:ext cx="2016224" cy="5324535"/>
          </a:xfrm>
          <a:prstGeom prst="rect">
            <a:avLst/>
          </a:prstGeom>
          <a:noFill/>
        </p:spPr>
        <p:txBody>
          <a:bodyPr wrap="square" rtlCol="0">
            <a:spAutoFit/>
          </a:bodyPr>
          <a:lstStyle/>
          <a:p>
            <a:r>
              <a:rPr lang="fr-FR" b="1" dirty="0" smtClean="0"/>
              <a:t>Charger </a:t>
            </a:r>
          </a:p>
          <a:p>
            <a:r>
              <a:rPr lang="fr-FR" b="1" dirty="0" smtClean="0"/>
              <a:t>EXFLEX03.HTML</a:t>
            </a:r>
          </a:p>
          <a:p>
            <a:r>
              <a:rPr lang="fr-FR" sz="1400" dirty="0" smtClean="0"/>
              <a:t>Ecrire les CSS </a:t>
            </a:r>
          </a:p>
          <a:p>
            <a:r>
              <a:rPr lang="fr-FR" sz="1400" dirty="0" smtClean="0"/>
              <a:t>pour obtenir -------</a:t>
            </a:r>
            <a:r>
              <a:rPr lang="fr-FR" sz="1400" dirty="0" smtClean="0">
                <a:sym typeface="Wingdings" panose="05000000000000000000" pitchFamily="2" charset="2"/>
              </a:rPr>
              <a:t></a:t>
            </a:r>
            <a:endParaRPr lang="fr-FR" sz="1400" dirty="0" smtClean="0"/>
          </a:p>
          <a:p>
            <a:r>
              <a:rPr lang="fr-FR" sz="1200" b="1" dirty="0" smtClean="0"/>
              <a:t>Page :</a:t>
            </a:r>
          </a:p>
          <a:p>
            <a:r>
              <a:rPr lang="fr-FR" sz="1200" dirty="0" smtClean="0"/>
              <a:t>Largeur : </a:t>
            </a:r>
            <a:r>
              <a:rPr lang="fr-FR" sz="1200" dirty="0"/>
              <a:t>80%</a:t>
            </a:r>
          </a:p>
          <a:p>
            <a:r>
              <a:rPr lang="fr-FR" sz="1200" dirty="0" smtClean="0"/>
              <a:t>Hauteur : 600px</a:t>
            </a:r>
          </a:p>
          <a:p>
            <a:r>
              <a:rPr lang="fr-FR" sz="1200" b="1" dirty="0" smtClean="0"/>
              <a:t>menu :</a:t>
            </a:r>
          </a:p>
          <a:p>
            <a:r>
              <a:rPr lang="fr-FR" sz="1200" dirty="0" smtClean="0"/>
              <a:t>largeur mini 200px</a:t>
            </a:r>
          </a:p>
          <a:p>
            <a:r>
              <a:rPr lang="fr-FR" sz="1200" dirty="0" smtClean="0"/>
              <a:t>arrive en premier dans la page</a:t>
            </a:r>
          </a:p>
          <a:p>
            <a:r>
              <a:rPr lang="fr-FR" sz="1200" b="1" smtClean="0"/>
              <a:t>div contenant article </a:t>
            </a:r>
            <a:r>
              <a:rPr lang="fr-FR" sz="1200" b="1" dirty="0" smtClean="0"/>
              <a:t>:</a:t>
            </a:r>
          </a:p>
          <a:p>
            <a:r>
              <a:rPr lang="fr-FR" sz="1200" dirty="0" smtClean="0"/>
              <a:t>3 fois plus large que le menu</a:t>
            </a:r>
          </a:p>
          <a:p>
            <a:r>
              <a:rPr lang="fr-FR" sz="1200" dirty="0" smtClean="0"/>
              <a:t>largeur mini 12em</a:t>
            </a:r>
          </a:p>
          <a:p>
            <a:r>
              <a:rPr lang="fr-FR" sz="1200" dirty="0" smtClean="0"/>
              <a:t>arrive en troisième dans la page</a:t>
            </a:r>
          </a:p>
          <a:p>
            <a:r>
              <a:rPr lang="fr-FR" sz="1200" b="1" dirty="0" smtClean="0"/>
              <a:t>côté droit</a:t>
            </a:r>
          </a:p>
          <a:p>
            <a:r>
              <a:rPr lang="fr-FR" sz="1200" dirty="0" smtClean="0"/>
              <a:t>largeur mini 200px</a:t>
            </a:r>
            <a:endParaRPr lang="fr-FR" sz="1200" dirty="0"/>
          </a:p>
          <a:p>
            <a:r>
              <a:rPr lang="fr-FR" sz="1200" dirty="0" smtClean="0"/>
              <a:t>2 fois plus large que le menu</a:t>
            </a:r>
          </a:p>
          <a:p>
            <a:r>
              <a:rPr lang="fr-FR" sz="1200" dirty="0" smtClean="0"/>
              <a:t>arrive en deuxième dans la page</a:t>
            </a:r>
          </a:p>
          <a:p>
            <a:r>
              <a:rPr lang="fr-FR" sz="1200" b="1" dirty="0" smtClean="0"/>
              <a:t>Pied de page </a:t>
            </a:r>
          </a:p>
          <a:p>
            <a:r>
              <a:rPr lang="fr-FR" sz="1200" dirty="0" smtClean="0"/>
              <a:t>largeur 80%:</a:t>
            </a:r>
          </a:p>
          <a:p>
            <a:r>
              <a:rPr lang="fr-FR" sz="1200" dirty="0" smtClean="0"/>
              <a:t>hauteur 85px</a:t>
            </a:r>
          </a:p>
          <a:p>
            <a:endParaRPr lang="fr-FR" sz="1200" dirty="0"/>
          </a:p>
          <a:p>
            <a:r>
              <a:rPr lang="fr-FR" sz="1200" dirty="0" smtClean="0"/>
              <a:t>Utiliser :</a:t>
            </a:r>
          </a:p>
          <a:p>
            <a:r>
              <a:rPr lang="fr-FR" sz="1200" dirty="0" err="1" smtClean="0"/>
              <a:t>Flexbox</a:t>
            </a:r>
            <a:r>
              <a:rPr lang="fr-FR" sz="1200" dirty="0" smtClean="0"/>
              <a:t>, header ...</a:t>
            </a:r>
          </a:p>
        </p:txBody>
      </p:sp>
      <p:pic>
        <p:nvPicPr>
          <p:cNvPr id="4" name="Image 3"/>
          <p:cNvPicPr>
            <a:picLocks noChangeAspect="1"/>
          </p:cNvPicPr>
          <p:nvPr/>
        </p:nvPicPr>
        <p:blipFill>
          <a:blip r:embed="rId2"/>
          <a:stretch>
            <a:fillRect/>
          </a:stretch>
        </p:blipFill>
        <p:spPr>
          <a:xfrm>
            <a:off x="2555776" y="786592"/>
            <a:ext cx="6572675" cy="6073210"/>
          </a:xfrm>
          <a:prstGeom prst="rect">
            <a:avLst/>
          </a:prstGeom>
        </p:spPr>
      </p:pic>
    </p:spTree>
    <p:extLst>
      <p:ext uri="{BB962C8B-B14F-4D97-AF65-F5344CB8AC3E}">
        <p14:creationId xmlns:p14="http://schemas.microsoft.com/office/powerpoint/2010/main" val="3520007448"/>
      </p:ext>
    </p:extLst>
  </p:cSld>
  <p:clrMapOvr>
    <a:masterClrMapping/>
  </p:clrMapOvr>
  <p:transition spd="slow">
    <p:wipe dir="d"/>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err="1" smtClean="0"/>
              <a:t>FlexBox</a:t>
            </a:r>
            <a:r>
              <a:rPr lang="fr-FR" sz="4000" b="1" i="1" dirty="0" smtClean="0"/>
              <a:t> </a:t>
            </a:r>
            <a:r>
              <a:rPr lang="fr-FR" sz="4000" b="1" i="1" dirty="0"/>
              <a:t/>
            </a:r>
            <a:br>
              <a:rPr lang="fr-FR" sz="4000" b="1" i="1" dirty="0"/>
            </a:br>
            <a:r>
              <a:rPr lang="fr-FR" sz="3100" b="1" i="1" dirty="0" smtClean="0">
                <a:solidFill>
                  <a:schemeClr val="accent2">
                    <a:lumMod val="75000"/>
                  </a:schemeClr>
                </a:solidFill>
              </a:rPr>
              <a:t>Les préfixes pour les navigateurs</a:t>
            </a:r>
            <a:endParaRPr lang="fr-FR" sz="3100" b="1" dirty="0">
              <a:solidFill>
                <a:schemeClr val="tx2">
                  <a:lumMod val="75000"/>
                </a:schemeClr>
              </a:solidFill>
            </a:endParaRPr>
          </a:p>
        </p:txBody>
      </p:sp>
      <p:sp>
        <p:nvSpPr>
          <p:cNvPr id="5" name="ZoneTexte 4"/>
          <p:cNvSpPr txBox="1"/>
          <p:nvPr/>
        </p:nvSpPr>
        <p:spPr>
          <a:xfrm>
            <a:off x="971600" y="2509401"/>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762000" y="1412776"/>
            <a:ext cx="7755841" cy="3139321"/>
          </a:xfrm>
          <a:prstGeom prst="rect">
            <a:avLst/>
          </a:prstGeom>
          <a:noFill/>
        </p:spPr>
        <p:txBody>
          <a:bodyPr wrap="square" rtlCol="0">
            <a:spAutoFit/>
          </a:bodyPr>
          <a:lstStyle/>
          <a:p>
            <a:r>
              <a:rPr lang="fr-FR" dirty="0" smtClean="0"/>
              <a:t>Un site fournit la plupart des informations nécessaires </a:t>
            </a:r>
            <a:r>
              <a:rPr lang="fr-FR" b="1" dirty="0" smtClean="0">
                <a:solidFill>
                  <a:schemeClr val="accent2">
                    <a:lumMod val="75000"/>
                  </a:schemeClr>
                </a:solidFill>
              </a:rPr>
              <a:t>:</a:t>
            </a:r>
          </a:p>
          <a:p>
            <a:r>
              <a:rPr lang="fr-FR" sz="3600" b="1" dirty="0" smtClean="0">
                <a:solidFill>
                  <a:schemeClr val="accent2">
                    <a:lumMod val="75000"/>
                  </a:schemeClr>
                </a:solidFill>
                <a:hlinkClick r:id="rId2"/>
              </a:rPr>
              <a:t>http</a:t>
            </a:r>
            <a:r>
              <a:rPr lang="fr-FR" sz="3600" b="1" dirty="0">
                <a:solidFill>
                  <a:schemeClr val="accent2">
                    <a:lumMod val="75000"/>
                  </a:schemeClr>
                </a:solidFill>
                <a:hlinkClick r:id="rId2"/>
              </a:rPr>
              <a:t>://ptb2.me/flexbox</a:t>
            </a:r>
            <a:r>
              <a:rPr lang="fr-FR" sz="3600" b="1" dirty="0" smtClean="0">
                <a:solidFill>
                  <a:schemeClr val="accent2">
                    <a:lumMod val="75000"/>
                  </a:schemeClr>
                </a:solidFill>
                <a:hlinkClick r:id="rId2"/>
              </a:rPr>
              <a:t>/</a:t>
            </a:r>
            <a:endParaRPr lang="fr-FR" sz="3600" b="1" dirty="0" smtClean="0">
              <a:solidFill>
                <a:schemeClr val="accent2">
                  <a:lumMod val="75000"/>
                </a:schemeClr>
              </a:solidFill>
            </a:endParaRPr>
          </a:p>
          <a:p>
            <a:endParaRPr lang="fr-FR" dirty="0" smtClean="0">
              <a:cs typeface="Courier New" panose="02070309020205020404" pitchFamily="49" charset="0"/>
            </a:endParaRPr>
          </a:p>
          <a:p>
            <a:r>
              <a:rPr lang="fr-FR" dirty="0" smtClean="0">
                <a:cs typeface="Courier New" panose="02070309020205020404" pitchFamily="49" charset="0"/>
              </a:rPr>
              <a:t>Attention, il n'y a pas d'équivalence exacte en ajoutant simplement le préfixe devant la propriété CSS3. Du fait de l'évolution irrégulière de la boîte flexible, les propriétés des différents navigateurs se sont "accrochés" plus ou moins à la syntaxe alors en cours.</a:t>
            </a:r>
          </a:p>
          <a:p>
            <a:r>
              <a:rPr lang="fr-FR" dirty="0" smtClean="0">
                <a:cs typeface="Courier New" panose="02070309020205020404" pitchFamily="49" charset="0"/>
              </a:rPr>
              <a:t>En outre, les valeurs de ces propriétés sont souvent différentes </a:t>
            </a:r>
            <a:r>
              <a:rPr lang="fr-FR" smtClean="0">
                <a:cs typeface="Courier New" panose="02070309020205020404" pitchFamily="49" charset="0"/>
              </a:rPr>
              <a:t>de celles du W3C.</a:t>
            </a:r>
          </a:p>
          <a:p>
            <a:endParaRPr lang="fr-FR" dirty="0" smtClean="0">
              <a:cs typeface="Courier New" panose="02070309020205020404" pitchFamily="49" charset="0"/>
            </a:endParaRPr>
          </a:p>
          <a:p>
            <a:r>
              <a:rPr lang="fr-FR" dirty="0" smtClean="0">
                <a:cs typeface="Courier New" panose="02070309020205020404" pitchFamily="49" charset="0"/>
              </a:rPr>
              <a:t>Cela nous donne pas mal de travail au niveau des CSS.</a:t>
            </a:r>
          </a:p>
        </p:txBody>
      </p:sp>
    </p:spTree>
    <p:extLst>
      <p:ext uri="{BB962C8B-B14F-4D97-AF65-F5344CB8AC3E}">
        <p14:creationId xmlns:p14="http://schemas.microsoft.com/office/powerpoint/2010/main" val="48579406"/>
      </p:ext>
    </p:extLst>
  </p:cSld>
  <p:clrMapOvr>
    <a:masterClrMapping/>
  </p:clrMapOvr>
  <p:transition spd="slow">
    <p:wipe di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855112"/>
          </a:xfrm>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dirty="0" smtClean="0">
                <a:solidFill>
                  <a:schemeClr val="accent2">
                    <a:lumMod val="75000"/>
                  </a:schemeClr>
                </a:solidFill>
              </a:rPr>
              <a:t>border-radius</a:t>
            </a:r>
            <a:r>
              <a:rPr lang="fr-FR" sz="2000" dirty="0" smtClean="0"/>
              <a:t> définit  le rayon de l'arrondi de la bordure d'un élément. Deux rayons peuvent être définis : le rayon horizontal et le rayon vertical, séparé par un "/".</a:t>
            </a:r>
          </a:p>
          <a:p>
            <a:pPr marL="0" indent="0">
              <a:buNone/>
            </a:pPr>
            <a:r>
              <a:rPr lang="fr-FR" sz="2000" dirty="0" smtClean="0"/>
              <a:t>Si un seul paramètre est fourni, il s'applique aux rayons horizontal et vertical.</a:t>
            </a:r>
          </a:p>
          <a:p>
            <a:pPr marL="0" indent="0">
              <a:buNone/>
            </a:pPr>
            <a:endParaRPr lang="fr-FR" sz="2000" dirty="0" smtClean="0"/>
          </a:p>
          <a:p>
            <a:pPr marL="0" indent="0">
              <a:buNone/>
            </a:pPr>
            <a:r>
              <a:rPr lang="fr-FR" sz="2000" b="1" dirty="0" smtClean="0">
                <a:solidFill>
                  <a:schemeClr val="tx2">
                    <a:lumMod val="50000"/>
                  </a:schemeClr>
                </a:solidFill>
              </a:rPr>
              <a:t>taille </a:t>
            </a:r>
            <a:r>
              <a:rPr lang="fr-FR" sz="2000" dirty="0" smtClean="0"/>
              <a:t>: en valeur : 3px, 1,2 </a:t>
            </a:r>
            <a:r>
              <a:rPr lang="fr-FR" sz="2000" dirty="0" err="1" smtClean="0"/>
              <a:t>em</a:t>
            </a:r>
            <a:endParaRPr lang="fr-FR" sz="2000" dirty="0"/>
          </a:p>
          <a:p>
            <a:pPr marL="0" indent="0">
              <a:buNone/>
            </a:pPr>
            <a:r>
              <a:rPr lang="fr-FR" sz="2000" b="1" dirty="0" smtClean="0">
                <a:solidFill>
                  <a:schemeClr val="tx2">
                    <a:lumMod val="50000"/>
                  </a:schemeClr>
                </a:solidFill>
              </a:rPr>
              <a:t>%</a:t>
            </a:r>
            <a:r>
              <a:rPr lang="fr-FR" sz="2000" dirty="0" smtClean="0"/>
              <a:t> : en pourcentage : 10%</a:t>
            </a:r>
          </a:p>
          <a:p>
            <a:pPr marL="0" indent="0">
              <a:buNone/>
            </a:pPr>
            <a:endParaRPr lang="fr-FR" sz="2000" dirty="0" smtClean="0"/>
          </a:p>
          <a:p>
            <a:pPr marL="0" indent="0">
              <a:buNone/>
            </a:pPr>
            <a:r>
              <a:rPr lang="fr-FR" sz="2000" dirty="0" smtClean="0"/>
              <a:t>exemple : </a:t>
            </a:r>
          </a:p>
          <a:p>
            <a:pPr marL="0" indent="0">
              <a:buNone/>
            </a:pPr>
            <a:r>
              <a:rPr lang="fr-FR" sz="2000" b="1" dirty="0" smtClean="0">
                <a:solidFill>
                  <a:schemeClr val="accent2">
                    <a:lumMod val="75000"/>
                  </a:schemeClr>
                </a:solidFill>
              </a:rPr>
              <a:t>border-radius</a:t>
            </a:r>
            <a:r>
              <a:rPr lang="fr-FR" sz="2000" dirty="0" smtClean="0"/>
              <a:t>: </a:t>
            </a:r>
            <a:r>
              <a:rPr lang="fr-FR" sz="2000" b="1" dirty="0" smtClean="0">
                <a:solidFill>
                  <a:schemeClr val="tx2">
                    <a:lumMod val="75000"/>
                  </a:schemeClr>
                </a:solidFill>
              </a:rPr>
              <a:t>55pt/25pt;</a:t>
            </a:r>
            <a:endParaRPr lang="fr-FR" sz="2000" b="1" dirty="0">
              <a:solidFill>
                <a:schemeClr val="tx2">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356992"/>
            <a:ext cx="4159083"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1021732"/>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a:t>
            </a:r>
            <a:r>
              <a:rPr dirty="0" err="1" smtClean="0">
                <a:solidFill>
                  <a:schemeClr val="bg2">
                    <a:lumMod val="25000"/>
                  </a:schemeClr>
                </a:solidFill>
              </a:rPr>
              <a:t>family</a:t>
            </a:r>
            <a:r>
              <a:rPr dirty="0" smtClean="0">
                <a:solidFill>
                  <a:schemeClr val="bg2">
                    <a:lumMod val="25000"/>
                  </a:schemeClr>
                </a:solidFill>
              </a:rPr>
              <a:t>'</a:t>
            </a:r>
            <a:endParaRPr dirty="0"/>
          </a:p>
        </p:txBody>
      </p:sp>
      <p:sp>
        <p:nvSpPr>
          <p:cNvPr id="3" name="Espace réservé du contenu 2"/>
          <p:cNvSpPr>
            <a:spLocks noGrp="1"/>
          </p:cNvSpPr>
          <p:nvPr>
            <p:ph idx="1"/>
          </p:nvPr>
        </p:nvSpPr>
        <p:spPr>
          <a:xfrm>
            <a:off x="762000" y="1597025"/>
            <a:ext cx="8077200" cy="4297363"/>
          </a:xfrm>
        </p:spPr>
        <p:txBody>
          <a:bodyPr rtlCol="0"/>
          <a:lstStyle/>
          <a:p>
            <a:pPr marL="0" indent="0" fontAlgn="auto">
              <a:spcAft>
                <a:spcPts val="0"/>
              </a:spcAft>
              <a:buFont typeface="Arial" pitchFamily="34" charset="0"/>
              <a:buNone/>
              <a:defRPr/>
            </a:pPr>
            <a:r>
              <a:rPr sz="2000" dirty="0" smtClean="0"/>
              <a:t>définit la police ou la police générique à utiliser.</a:t>
            </a:r>
          </a:p>
          <a:p>
            <a:pPr marL="0" indent="0" fontAlgn="auto">
              <a:spcAft>
                <a:spcPts val="0"/>
              </a:spcAft>
              <a:buFont typeface="Arial" pitchFamily="34" charset="0"/>
              <a:buNone/>
              <a:defRPr/>
            </a:pPr>
            <a:r>
              <a:rPr sz="2000" dirty="0" smtClean="0"/>
              <a:t>exemple : </a:t>
            </a:r>
          </a:p>
          <a:p>
            <a:pPr marL="0" indent="0" fontAlgn="auto">
              <a:spcAft>
                <a:spcPts val="0"/>
              </a:spcAft>
              <a:buFont typeface="Arial" pitchFamily="34" charset="0"/>
              <a:buNone/>
              <a:defRPr/>
            </a:pPr>
            <a:r>
              <a:rPr sz="2000" dirty="0" smtClean="0"/>
              <a:t>&lt;p style</a:t>
            </a:r>
            <a:r>
              <a:rPr sz="2000" dirty="0"/>
              <a:t>="</a:t>
            </a:r>
            <a:r>
              <a:rPr sz="2000" dirty="0">
                <a:solidFill>
                  <a:srgbClr val="2403E7"/>
                </a:solidFill>
              </a:rPr>
              <a:t>font-</a:t>
            </a:r>
            <a:r>
              <a:rPr sz="2000" dirty="0" err="1">
                <a:solidFill>
                  <a:srgbClr val="2403E7"/>
                </a:solidFill>
              </a:rPr>
              <a:t>family</a:t>
            </a:r>
            <a:r>
              <a:rPr sz="2000" dirty="0">
                <a:solidFill>
                  <a:srgbClr val="2403E7"/>
                </a:solidFill>
              </a:rPr>
              <a:t>: </a:t>
            </a:r>
            <a:r>
              <a:rPr sz="2000" dirty="0" smtClean="0">
                <a:solidFill>
                  <a:srgbClr val="2403E7"/>
                </a:solidFill>
              </a:rPr>
              <a:t> Arial</a:t>
            </a:r>
            <a:r>
              <a:rPr sz="2000" dirty="0">
                <a:solidFill>
                  <a:srgbClr val="2403E7"/>
                </a:solidFill>
              </a:rPr>
              <a:t>, </a:t>
            </a:r>
            <a:r>
              <a:rPr sz="2000" dirty="0" err="1">
                <a:solidFill>
                  <a:srgbClr val="2403E7"/>
                </a:solidFill>
              </a:rPr>
              <a:t>Helvetica</a:t>
            </a:r>
            <a:r>
              <a:rPr sz="2000" dirty="0">
                <a:solidFill>
                  <a:srgbClr val="2403E7"/>
                </a:solidFill>
              </a:rPr>
              <a:t>, sans-</a:t>
            </a:r>
            <a:r>
              <a:rPr sz="2000" dirty="0" err="1">
                <a:solidFill>
                  <a:srgbClr val="2403E7"/>
                </a:solidFill>
              </a:rPr>
              <a:t>serif</a:t>
            </a:r>
            <a:r>
              <a:rPr sz="2000" dirty="0" smtClean="0">
                <a:solidFill>
                  <a:srgbClr val="2403E7"/>
                </a:solidFill>
              </a:rPr>
              <a:t>;</a:t>
            </a:r>
            <a:r>
              <a:rPr sz="2000" dirty="0" smtClean="0"/>
              <a:t>"&gt;Police&lt;/p&gt;</a:t>
            </a:r>
          </a:p>
          <a:p>
            <a:pPr marL="0" indent="0" fontAlgn="auto">
              <a:spcAft>
                <a:spcPts val="0"/>
              </a:spcAft>
              <a:buFont typeface="Arial" pitchFamily="34" charset="0"/>
              <a:buNone/>
              <a:defRPr/>
            </a:pPr>
            <a:r>
              <a:rPr sz="2000" dirty="0" smtClean="0"/>
              <a:t>Les polices génériques sont :</a:t>
            </a:r>
          </a:p>
          <a:p>
            <a:pPr fontAlgn="auto">
              <a:spcAft>
                <a:spcPts val="0"/>
              </a:spcAft>
              <a:buFont typeface="Arial" pitchFamily="34" charset="0"/>
              <a:buChar char="•"/>
              <a:defRPr/>
            </a:pPr>
            <a:r>
              <a:rPr sz="2000" dirty="0"/>
              <a:t>'</a:t>
            </a:r>
            <a:r>
              <a:rPr sz="2000" dirty="0" err="1"/>
              <a:t>serif</a:t>
            </a:r>
            <a:r>
              <a:rPr sz="2000" dirty="0"/>
              <a:t>' </a:t>
            </a:r>
            <a:r>
              <a:rPr sz="2000" dirty="0" smtClean="0"/>
              <a:t>(p.ex., </a:t>
            </a:r>
            <a:r>
              <a:rPr sz="2000" dirty="0"/>
              <a:t>Times)</a:t>
            </a:r>
          </a:p>
          <a:p>
            <a:pPr fontAlgn="auto">
              <a:spcAft>
                <a:spcPts val="0"/>
              </a:spcAft>
              <a:buFont typeface="Arial" pitchFamily="34" charset="0"/>
              <a:buChar char="•"/>
              <a:defRPr/>
            </a:pPr>
            <a:r>
              <a:rPr sz="2000" dirty="0"/>
              <a:t>'sans-</a:t>
            </a:r>
            <a:r>
              <a:rPr sz="2000" dirty="0" err="1"/>
              <a:t>serif</a:t>
            </a:r>
            <a:r>
              <a:rPr sz="2000" dirty="0"/>
              <a:t>' </a:t>
            </a:r>
            <a:r>
              <a:rPr sz="2000" dirty="0" smtClean="0"/>
              <a:t>(</a:t>
            </a:r>
            <a:r>
              <a:rPr sz="2000" dirty="0"/>
              <a:t>p.ex.</a:t>
            </a:r>
            <a:r>
              <a:rPr sz="2000" dirty="0" smtClean="0"/>
              <a:t>, </a:t>
            </a:r>
            <a:r>
              <a:rPr sz="2000" dirty="0" err="1"/>
              <a:t>Helvetica</a:t>
            </a:r>
            <a:r>
              <a:rPr sz="2000" dirty="0"/>
              <a:t>)</a:t>
            </a:r>
          </a:p>
          <a:p>
            <a:pPr fontAlgn="auto">
              <a:spcAft>
                <a:spcPts val="0"/>
              </a:spcAft>
              <a:buFont typeface="Arial" pitchFamily="34" charset="0"/>
              <a:buChar char="•"/>
              <a:defRPr/>
            </a:pPr>
            <a:r>
              <a:rPr sz="2000" dirty="0"/>
              <a:t>'cursive' </a:t>
            </a:r>
            <a:r>
              <a:rPr sz="2000" dirty="0" smtClean="0"/>
              <a:t>(</a:t>
            </a:r>
            <a:r>
              <a:rPr sz="2000" dirty="0"/>
              <a:t>p.ex.</a:t>
            </a:r>
            <a:r>
              <a:rPr sz="2000" dirty="0" smtClean="0"/>
              <a:t>, </a:t>
            </a:r>
            <a:r>
              <a:rPr sz="2000" dirty="0" err="1"/>
              <a:t>Zapf-Chancery</a:t>
            </a:r>
            <a:r>
              <a:rPr sz="2000" dirty="0"/>
              <a:t>)</a:t>
            </a:r>
          </a:p>
          <a:p>
            <a:pPr fontAlgn="auto">
              <a:spcAft>
                <a:spcPts val="0"/>
              </a:spcAft>
              <a:buFont typeface="Arial" pitchFamily="34" charset="0"/>
              <a:buChar char="•"/>
              <a:defRPr/>
            </a:pPr>
            <a:r>
              <a:rPr sz="2000" dirty="0"/>
              <a:t>'</a:t>
            </a:r>
            <a:r>
              <a:rPr sz="2000" dirty="0" err="1"/>
              <a:t>fantasy</a:t>
            </a:r>
            <a:r>
              <a:rPr sz="2000" dirty="0"/>
              <a:t>' </a:t>
            </a:r>
            <a:r>
              <a:rPr sz="2000" dirty="0" smtClean="0"/>
              <a:t>(</a:t>
            </a:r>
            <a:r>
              <a:rPr sz="2000" dirty="0"/>
              <a:t>p.ex.</a:t>
            </a:r>
            <a:r>
              <a:rPr sz="2000" dirty="0" smtClean="0"/>
              <a:t>, </a:t>
            </a:r>
            <a:r>
              <a:rPr sz="2000" dirty="0"/>
              <a:t>Western)</a:t>
            </a:r>
          </a:p>
          <a:p>
            <a:pPr fontAlgn="auto">
              <a:spcAft>
                <a:spcPts val="0"/>
              </a:spcAft>
              <a:buFont typeface="Arial" pitchFamily="34" charset="0"/>
              <a:buChar char="•"/>
              <a:defRPr/>
            </a:pPr>
            <a:r>
              <a:rPr sz="2000" dirty="0"/>
              <a:t>'monospace' </a:t>
            </a:r>
            <a:r>
              <a:rPr sz="2000" dirty="0" smtClean="0"/>
              <a:t>(</a:t>
            </a:r>
            <a:r>
              <a:rPr sz="2000" dirty="0"/>
              <a:t>p.ex.</a:t>
            </a:r>
            <a:r>
              <a:rPr sz="2000" dirty="0" smtClean="0"/>
              <a:t>, </a:t>
            </a:r>
            <a:r>
              <a:rPr sz="2000" dirty="0"/>
              <a:t>Courier)</a:t>
            </a:r>
          </a:p>
          <a:p>
            <a:pPr marL="0" indent="0" fontAlgn="auto">
              <a:spcAft>
                <a:spcPts val="0"/>
              </a:spcAft>
              <a:buFont typeface="Arial" pitchFamily="34" charset="0"/>
              <a:buNone/>
              <a:defRPr/>
            </a:pPr>
            <a:endParaRPr sz="2000" dirty="0"/>
          </a:p>
        </p:txBody>
      </p:sp>
    </p:spTree>
  </p:cSld>
  <p:clrMapOvr>
    <a:masterClrMapping/>
  </p:clrMapOvr>
  <p:transition spd="slow">
    <p:wipe dir="d"/>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 </a:t>
            </a:r>
          </a:p>
          <a:p>
            <a:pPr marL="0" indent="0">
              <a:buNone/>
            </a:pPr>
            <a:r>
              <a:rPr lang="fr-FR" sz="2000" dirty="0"/>
              <a:t>#forme {</a:t>
            </a:r>
          </a:p>
          <a:p>
            <a:pPr marL="0" indent="0">
              <a:buNone/>
            </a:pPr>
            <a:r>
              <a:rPr lang="fr-FR" sz="2000" dirty="0"/>
              <a:t>	</a:t>
            </a:r>
            <a:r>
              <a:rPr lang="fr-FR" sz="2000" dirty="0" err="1"/>
              <a:t>background-color:yellow</a:t>
            </a:r>
            <a:r>
              <a:rPr lang="fr-FR" sz="2000" dirty="0"/>
              <a:t>;</a:t>
            </a:r>
          </a:p>
          <a:p>
            <a:pPr marL="0" indent="0">
              <a:buNone/>
            </a:pPr>
            <a:r>
              <a:rPr lang="fr-FR" sz="2000" dirty="0"/>
              <a:t>	border: 5px </a:t>
            </a:r>
            <a:r>
              <a:rPr lang="fr-FR" sz="2000" dirty="0" err="1"/>
              <a:t>solid</a:t>
            </a:r>
            <a:r>
              <a:rPr lang="fr-FR" sz="2000" dirty="0"/>
              <a:t> black;</a:t>
            </a:r>
          </a:p>
          <a:p>
            <a:pPr marL="0" indent="0">
              <a:buNone/>
            </a:pPr>
            <a:r>
              <a:rPr lang="fr-FR" sz="2000" dirty="0"/>
              <a:t>	width:20%;</a:t>
            </a:r>
          </a:p>
          <a:p>
            <a:pPr marL="0" indent="0">
              <a:buNone/>
            </a:pPr>
            <a:r>
              <a:rPr lang="fr-FR" sz="2000" dirty="0"/>
              <a:t>	height:200px;</a:t>
            </a:r>
          </a:p>
          <a:p>
            <a:pPr marL="0" indent="0">
              <a:buNone/>
            </a:pPr>
            <a:r>
              <a:rPr lang="fr-FR" sz="2000" dirty="0"/>
              <a:t>	</a:t>
            </a:r>
            <a:r>
              <a:rPr lang="fr-FR" sz="2000" dirty="0" err="1"/>
              <a:t>margin</a:t>
            </a:r>
            <a:r>
              <a:rPr lang="fr-FR" sz="2000" dirty="0"/>
              <a:t>: 5%;</a:t>
            </a:r>
          </a:p>
          <a:p>
            <a:pPr marL="0" indent="0">
              <a:buNone/>
            </a:pPr>
            <a:r>
              <a:rPr lang="fr-FR" sz="2000" dirty="0"/>
              <a:t>	</a:t>
            </a:r>
            <a:r>
              <a:rPr lang="fr-FR" sz="2000" b="1" dirty="0">
                <a:solidFill>
                  <a:schemeClr val="accent2">
                    <a:lumMod val="75000"/>
                  </a:schemeClr>
                </a:solidFill>
              </a:rPr>
              <a:t>border-radius</a:t>
            </a:r>
            <a:r>
              <a:rPr lang="fr-FR" sz="2000" dirty="0"/>
              <a:t>:</a:t>
            </a:r>
            <a:r>
              <a:rPr lang="fr-FR" sz="2000" b="1" dirty="0">
                <a:solidFill>
                  <a:schemeClr val="tx2">
                    <a:lumMod val="75000"/>
                  </a:schemeClr>
                </a:solidFill>
              </a:rPr>
              <a:t>20px;</a:t>
            </a: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225926"/>
            <a:ext cx="350520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447611"/>
      </p:ext>
    </p:extLst>
  </p:cSld>
  <p:clrMapOvr>
    <a:masterClrMapping/>
  </p:clrMapOvr>
  <p:transition spd="slow">
    <p:wipe dir="d"/>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a:t>
            </a:r>
            <a:r>
              <a:rPr lang="fr-FR" sz="2000" dirty="0"/>
              <a:t>forme {</a:t>
            </a:r>
          </a:p>
          <a:p>
            <a:pPr marL="0" indent="0">
              <a:buNone/>
            </a:pPr>
            <a:r>
              <a:rPr lang="fr-FR" sz="2000" dirty="0"/>
              <a:t>	</a:t>
            </a:r>
            <a:r>
              <a:rPr lang="fr-FR" sz="2000" dirty="0" err="1"/>
              <a:t>background-color:yellow</a:t>
            </a:r>
            <a:r>
              <a:rPr lang="fr-FR" sz="2000" dirty="0"/>
              <a:t>;</a:t>
            </a:r>
          </a:p>
          <a:p>
            <a:pPr marL="0" indent="0">
              <a:buNone/>
            </a:pPr>
            <a:r>
              <a:rPr lang="fr-FR" sz="2000" dirty="0"/>
              <a:t>	border: 5px </a:t>
            </a:r>
            <a:r>
              <a:rPr lang="fr-FR" sz="2000" dirty="0" err="1"/>
              <a:t>solid</a:t>
            </a:r>
            <a:r>
              <a:rPr lang="fr-FR" sz="2000" dirty="0"/>
              <a:t> black;</a:t>
            </a:r>
          </a:p>
          <a:p>
            <a:pPr marL="0" indent="0">
              <a:buNone/>
            </a:pPr>
            <a:r>
              <a:rPr lang="fr-FR" sz="2000" dirty="0"/>
              <a:t>	width:20%;</a:t>
            </a:r>
          </a:p>
          <a:p>
            <a:pPr marL="0" indent="0">
              <a:buNone/>
            </a:pPr>
            <a:r>
              <a:rPr lang="fr-FR" sz="2000" dirty="0"/>
              <a:t>	height:200px;</a:t>
            </a:r>
          </a:p>
          <a:p>
            <a:pPr marL="0" indent="0">
              <a:buNone/>
            </a:pPr>
            <a:r>
              <a:rPr lang="fr-FR" sz="2000" dirty="0"/>
              <a:t>	</a:t>
            </a:r>
            <a:r>
              <a:rPr lang="fr-FR" sz="2000" dirty="0" err="1"/>
              <a:t>margin</a:t>
            </a:r>
            <a:r>
              <a:rPr lang="fr-FR" sz="2000" dirty="0"/>
              <a:t>: 5%;</a:t>
            </a:r>
          </a:p>
          <a:p>
            <a:pPr marL="0" indent="0">
              <a:buNone/>
            </a:pPr>
            <a:r>
              <a:rPr lang="fr-FR" sz="2000" dirty="0"/>
              <a:t>	</a:t>
            </a:r>
            <a:r>
              <a:rPr lang="fr-FR" sz="2000" b="1" dirty="0" smtClean="0">
                <a:solidFill>
                  <a:schemeClr val="accent2">
                    <a:lumMod val="75000"/>
                  </a:schemeClr>
                </a:solidFill>
              </a:rPr>
              <a:t>border-radius</a:t>
            </a:r>
            <a:r>
              <a:rPr lang="fr-FR" sz="2000" dirty="0" smtClean="0"/>
              <a:t>:25%/</a:t>
            </a:r>
            <a:r>
              <a:rPr lang="fr-FR" sz="2000" b="1" dirty="0" smtClean="0">
                <a:solidFill>
                  <a:schemeClr val="tx2">
                    <a:lumMod val="75000"/>
                  </a:schemeClr>
                </a:solidFill>
              </a:rPr>
              <a:t>15%;</a:t>
            </a:r>
            <a:endParaRPr lang="fr-FR" sz="2000" b="1" dirty="0">
              <a:solidFill>
                <a:schemeClr val="tx2">
                  <a:lumMod val="75000"/>
                </a:schemeClr>
              </a:solidFill>
            </a:endParaRP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88840"/>
            <a:ext cx="38290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222887"/>
      </p:ext>
    </p:extLst>
  </p:cSld>
  <p:clrMapOvr>
    <a:masterClrMapping/>
  </p:clrMapOvr>
  <p:transition spd="slow">
    <p:wipe di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a:t>
            </a:r>
            <a:r>
              <a:rPr lang="fr-FR" sz="2000" dirty="0"/>
              <a:t>forme {</a:t>
            </a:r>
          </a:p>
          <a:p>
            <a:pPr marL="0" indent="0">
              <a:buNone/>
            </a:pPr>
            <a:r>
              <a:rPr lang="fr-FR" sz="2000" dirty="0"/>
              <a:t>	</a:t>
            </a:r>
            <a:r>
              <a:rPr lang="fr-FR" sz="2000" dirty="0" err="1"/>
              <a:t>background-color:yellow</a:t>
            </a:r>
            <a:r>
              <a:rPr lang="fr-FR" sz="2000" dirty="0"/>
              <a:t>;</a:t>
            </a:r>
          </a:p>
          <a:p>
            <a:pPr marL="0" indent="0">
              <a:buNone/>
            </a:pPr>
            <a:r>
              <a:rPr lang="fr-FR" sz="2000" dirty="0"/>
              <a:t>	border: 5px </a:t>
            </a:r>
            <a:r>
              <a:rPr lang="fr-FR" sz="2000" dirty="0" err="1"/>
              <a:t>solid</a:t>
            </a:r>
            <a:r>
              <a:rPr lang="fr-FR" sz="2000" dirty="0"/>
              <a:t> black;</a:t>
            </a:r>
          </a:p>
          <a:p>
            <a:pPr marL="0" indent="0">
              <a:buNone/>
            </a:pPr>
            <a:r>
              <a:rPr lang="fr-FR" sz="2000" dirty="0"/>
              <a:t>	width:20%;</a:t>
            </a:r>
          </a:p>
          <a:p>
            <a:pPr marL="0" indent="0">
              <a:buNone/>
            </a:pPr>
            <a:r>
              <a:rPr lang="fr-FR" sz="2000" dirty="0"/>
              <a:t>	height:200px;</a:t>
            </a:r>
          </a:p>
          <a:p>
            <a:pPr marL="0" indent="0">
              <a:buNone/>
            </a:pPr>
            <a:r>
              <a:rPr lang="fr-FR" sz="2000" dirty="0"/>
              <a:t>	</a:t>
            </a:r>
            <a:r>
              <a:rPr lang="fr-FR" sz="2000" dirty="0" err="1"/>
              <a:t>margin</a:t>
            </a:r>
            <a:r>
              <a:rPr lang="fr-FR" sz="2000" dirty="0"/>
              <a:t>: 5%;</a:t>
            </a:r>
          </a:p>
          <a:p>
            <a:pPr marL="0" indent="0">
              <a:buNone/>
            </a:pPr>
            <a:r>
              <a:rPr lang="fr-FR" sz="2000" dirty="0"/>
              <a:t>	</a:t>
            </a:r>
            <a:r>
              <a:rPr lang="fr-FR" sz="2000" b="1" dirty="0" smtClean="0">
                <a:solidFill>
                  <a:schemeClr val="accent2">
                    <a:lumMod val="75000"/>
                  </a:schemeClr>
                </a:solidFill>
              </a:rPr>
              <a:t>border-radius</a:t>
            </a:r>
            <a:r>
              <a:rPr lang="fr-FR" sz="2000" dirty="0" smtClean="0"/>
              <a:t>:</a:t>
            </a:r>
            <a:r>
              <a:rPr lang="fr-FR" sz="2000" b="1" dirty="0">
                <a:solidFill>
                  <a:schemeClr val="tx2">
                    <a:lumMod val="75000"/>
                  </a:schemeClr>
                </a:solidFill>
              </a:rPr>
              <a:t>9</a:t>
            </a:r>
            <a:r>
              <a:rPr lang="fr-FR" sz="2000" b="1" dirty="0" smtClean="0">
                <a:solidFill>
                  <a:schemeClr val="tx2">
                    <a:lumMod val="75000"/>
                  </a:schemeClr>
                </a:solidFill>
              </a:rPr>
              <a:t>0px/30px;</a:t>
            </a:r>
            <a:endParaRPr lang="fr-FR" sz="2000" b="1" dirty="0">
              <a:solidFill>
                <a:schemeClr val="tx2">
                  <a:lumMod val="75000"/>
                </a:schemeClr>
              </a:solidFill>
            </a:endParaRP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420888"/>
            <a:ext cx="3743325"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682675"/>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lnSpcReduction="10000"/>
          </a:bodyPr>
          <a:lstStyle/>
          <a:p>
            <a:pPr marL="0" indent="0">
              <a:buNone/>
            </a:pPr>
            <a:r>
              <a:rPr lang="fr-FR" sz="2000" dirty="0" smtClean="0"/>
              <a:t>Comme pour border, vous pouvez définir le rayon de chaque coin :</a:t>
            </a:r>
          </a:p>
          <a:p>
            <a:pPr marL="0" indent="0">
              <a:buNone/>
            </a:pPr>
            <a:r>
              <a:rPr lang="fr-FR" sz="2000" dirty="0" smtClean="0"/>
              <a:t>supérieur gauche, supérieur droit, inférieur gauche, inférieur droit</a:t>
            </a:r>
          </a:p>
          <a:p>
            <a:pPr marL="0" indent="0">
              <a:buNone/>
            </a:pPr>
            <a:endParaRPr lang="fr-FR" sz="2000" dirty="0"/>
          </a:p>
          <a:p>
            <a:pPr marL="0" indent="0">
              <a:buNone/>
            </a:pPr>
            <a:r>
              <a:rPr lang="fr-FR" sz="2000" dirty="0" smtClean="0"/>
              <a:t>#forme </a:t>
            </a:r>
            <a:r>
              <a:rPr lang="fr-FR" sz="2000" dirty="0"/>
              <a:t>{</a:t>
            </a:r>
          </a:p>
          <a:p>
            <a:pPr marL="0" indent="0">
              <a:buNone/>
            </a:pPr>
            <a:r>
              <a:rPr lang="fr-FR" sz="2000" dirty="0" smtClean="0"/>
              <a:t>    </a:t>
            </a:r>
            <a:r>
              <a:rPr lang="fr-FR" sz="2000" dirty="0" err="1" smtClean="0"/>
              <a:t>background-color:yellow</a:t>
            </a:r>
            <a:r>
              <a:rPr lang="fr-FR" sz="2000" dirty="0"/>
              <a:t>;</a:t>
            </a:r>
          </a:p>
          <a:p>
            <a:pPr marL="0" indent="0">
              <a:buNone/>
            </a:pPr>
            <a:r>
              <a:rPr lang="fr-FR" sz="2000" dirty="0" smtClean="0"/>
              <a:t>    border</a:t>
            </a:r>
            <a:r>
              <a:rPr lang="fr-FR" sz="2000" dirty="0"/>
              <a:t>: 5px </a:t>
            </a:r>
            <a:r>
              <a:rPr lang="fr-FR" sz="2000" dirty="0" err="1"/>
              <a:t>solid</a:t>
            </a:r>
            <a:r>
              <a:rPr lang="fr-FR" sz="2000" dirty="0"/>
              <a:t> black;</a:t>
            </a:r>
          </a:p>
          <a:p>
            <a:pPr marL="0" indent="0">
              <a:buNone/>
            </a:pPr>
            <a:r>
              <a:rPr lang="fr-FR" sz="2000" dirty="0" smtClean="0"/>
              <a:t>    width:20</a:t>
            </a:r>
            <a:r>
              <a:rPr lang="fr-FR" sz="2000" dirty="0"/>
              <a:t>%;</a:t>
            </a:r>
          </a:p>
          <a:p>
            <a:pPr marL="0" indent="0">
              <a:buNone/>
            </a:pPr>
            <a:r>
              <a:rPr lang="fr-FR" sz="2000" dirty="0" smtClean="0"/>
              <a:t>    height:200px</a:t>
            </a:r>
            <a:r>
              <a:rPr lang="fr-FR" sz="2000" dirty="0"/>
              <a:t>;</a:t>
            </a:r>
          </a:p>
          <a:p>
            <a:pPr marL="0" indent="0">
              <a:buNone/>
            </a:pPr>
            <a:r>
              <a:rPr lang="fr-FR" sz="2000" dirty="0" smtClean="0"/>
              <a:t>    </a:t>
            </a:r>
            <a:r>
              <a:rPr lang="fr-FR" sz="2000" dirty="0" err="1" smtClean="0"/>
              <a:t>margin</a:t>
            </a:r>
            <a:r>
              <a:rPr lang="fr-FR" sz="2000" dirty="0"/>
              <a:t>: 5%;</a:t>
            </a:r>
          </a:p>
          <a:p>
            <a:pPr marL="0" indent="0">
              <a:buNone/>
            </a:pPr>
            <a:r>
              <a:rPr lang="fr-FR" sz="2000" dirty="0" smtClean="0"/>
              <a:t>    </a:t>
            </a:r>
            <a:r>
              <a:rPr lang="fr-FR" sz="2000" b="1" dirty="0" smtClean="0">
                <a:solidFill>
                  <a:schemeClr val="accent2">
                    <a:lumMod val="75000"/>
                  </a:schemeClr>
                </a:solidFill>
              </a:rPr>
              <a:t>border-radius</a:t>
            </a:r>
            <a:r>
              <a:rPr lang="fr-FR" sz="2000" dirty="0" smtClean="0"/>
              <a:t>: </a:t>
            </a:r>
            <a:r>
              <a:rPr lang="fr-FR" sz="2000" b="1" dirty="0" smtClean="0">
                <a:solidFill>
                  <a:schemeClr val="tx2">
                    <a:lumMod val="75000"/>
                  </a:schemeClr>
                </a:solidFill>
              </a:rPr>
              <a:t>10px 25 px 40px 30px;</a:t>
            </a:r>
            <a:endParaRPr lang="fr-FR" sz="2000" b="1" dirty="0">
              <a:solidFill>
                <a:schemeClr val="tx2">
                  <a:lumMod val="75000"/>
                </a:schemeClr>
              </a:solidFill>
            </a:endParaRP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137890"/>
            <a:ext cx="34956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281597"/>
      </p:ext>
    </p:extLst>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lnSpcReduction="10000"/>
          </a:bodyPr>
          <a:lstStyle/>
          <a:p>
            <a:pPr marL="0" indent="0">
              <a:buNone/>
            </a:pPr>
            <a:r>
              <a:rPr lang="fr-FR" sz="2000" dirty="0" smtClean="0"/>
              <a:t>Le plus compliqué :</a:t>
            </a:r>
          </a:p>
          <a:p>
            <a:pPr marL="0" indent="0">
              <a:buNone/>
            </a:pPr>
            <a:endParaRPr lang="fr-FR" sz="2000" dirty="0"/>
          </a:p>
          <a:p>
            <a:pPr marL="0" indent="0">
              <a:buNone/>
            </a:pPr>
            <a:r>
              <a:rPr lang="fr-FR" sz="2000" dirty="0" smtClean="0"/>
              <a:t>#forme </a:t>
            </a:r>
            <a:r>
              <a:rPr lang="fr-FR" sz="2000" dirty="0"/>
              <a:t>{</a:t>
            </a:r>
          </a:p>
          <a:p>
            <a:pPr marL="0" indent="0">
              <a:buNone/>
            </a:pPr>
            <a:r>
              <a:rPr lang="fr-FR" sz="2000" dirty="0" smtClean="0"/>
              <a:t>    </a:t>
            </a:r>
            <a:r>
              <a:rPr lang="fr-FR" sz="2000" dirty="0" err="1" smtClean="0"/>
              <a:t>background-color:yellow</a:t>
            </a:r>
            <a:r>
              <a:rPr lang="fr-FR" sz="2000" dirty="0"/>
              <a:t>;</a:t>
            </a:r>
          </a:p>
          <a:p>
            <a:pPr marL="0" indent="0">
              <a:buNone/>
            </a:pPr>
            <a:r>
              <a:rPr lang="fr-FR" sz="2000" dirty="0" smtClean="0"/>
              <a:t>    border</a:t>
            </a:r>
            <a:r>
              <a:rPr lang="fr-FR" sz="2000" dirty="0"/>
              <a:t>: 5px </a:t>
            </a:r>
            <a:r>
              <a:rPr lang="fr-FR" sz="2000" dirty="0" err="1"/>
              <a:t>solid</a:t>
            </a:r>
            <a:r>
              <a:rPr lang="fr-FR" sz="2000" dirty="0"/>
              <a:t> black;</a:t>
            </a:r>
          </a:p>
          <a:p>
            <a:pPr marL="0" indent="0">
              <a:buNone/>
            </a:pPr>
            <a:r>
              <a:rPr lang="fr-FR" sz="2000" dirty="0" smtClean="0"/>
              <a:t>    width:20</a:t>
            </a:r>
            <a:r>
              <a:rPr lang="fr-FR" sz="2000" dirty="0"/>
              <a:t>%;</a:t>
            </a:r>
          </a:p>
          <a:p>
            <a:pPr marL="0" indent="0">
              <a:buNone/>
            </a:pPr>
            <a:r>
              <a:rPr lang="fr-FR" sz="2000" dirty="0" smtClean="0"/>
              <a:t>    height:200px</a:t>
            </a:r>
            <a:r>
              <a:rPr lang="fr-FR" sz="2000" dirty="0"/>
              <a:t>;</a:t>
            </a:r>
          </a:p>
          <a:p>
            <a:pPr marL="0" indent="0">
              <a:buNone/>
            </a:pPr>
            <a:r>
              <a:rPr lang="fr-FR" sz="2000" dirty="0" smtClean="0"/>
              <a:t>    </a:t>
            </a:r>
            <a:r>
              <a:rPr lang="fr-FR" sz="2000" dirty="0" err="1" smtClean="0"/>
              <a:t>margin</a:t>
            </a:r>
            <a:r>
              <a:rPr lang="fr-FR" sz="2000" dirty="0"/>
              <a:t>: 5%;</a:t>
            </a:r>
          </a:p>
          <a:p>
            <a:pPr marL="0" indent="0">
              <a:buNone/>
            </a:pPr>
            <a:r>
              <a:rPr lang="fr-FR" sz="2000" dirty="0" smtClean="0"/>
              <a:t>    </a:t>
            </a:r>
            <a:r>
              <a:rPr lang="fr-FR" sz="2000" b="1" dirty="0" smtClean="0">
                <a:solidFill>
                  <a:schemeClr val="accent2">
                    <a:lumMod val="75000"/>
                  </a:schemeClr>
                </a:solidFill>
              </a:rPr>
              <a:t>border-radius</a:t>
            </a:r>
            <a:r>
              <a:rPr lang="fr-FR" sz="2000" dirty="0"/>
              <a:t>: </a:t>
            </a:r>
            <a:r>
              <a:rPr lang="fr-FR" sz="2000" b="1" dirty="0">
                <a:solidFill>
                  <a:schemeClr val="tx2">
                    <a:lumMod val="75000"/>
                  </a:schemeClr>
                </a:solidFill>
              </a:rPr>
              <a:t>10px 30px 25px 70px / 40px 5px 30px 90px;</a:t>
            </a: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68760"/>
            <a:ext cx="37909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632307"/>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1" i="1" dirty="0" smtClean="0">
                <a:solidFill>
                  <a:schemeClr val="accent2">
                    <a:lumMod val="75000"/>
                  </a:schemeClr>
                </a:solidFill>
              </a:rPr>
              <a:t>border-radius </a:t>
            </a:r>
            <a:r>
              <a:rPr lang="fr-FR" sz="3200" b="1" i="1" dirty="0" smtClean="0">
                <a:solidFill>
                  <a:schemeClr val="tx2">
                    <a:lumMod val="50000"/>
                  </a:schemeClr>
                </a:solidFill>
              </a:rPr>
              <a:t>taille|% [/taille|%]</a:t>
            </a:r>
            <a:endParaRPr lang="fr-FR" sz="3200" b="1" dirty="0">
              <a:solidFill>
                <a:schemeClr val="tx2">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Pour aller jusqu'à  :</a:t>
            </a:r>
          </a:p>
          <a:p>
            <a:pPr marL="0" indent="0">
              <a:buNone/>
            </a:pPr>
            <a:endParaRPr lang="fr-FR" sz="2000" dirty="0"/>
          </a:p>
          <a:p>
            <a:pPr marL="0" indent="0">
              <a:buNone/>
            </a:pPr>
            <a:r>
              <a:rPr lang="fr-FR" sz="2000" dirty="0" smtClean="0"/>
              <a:t>#forme </a:t>
            </a:r>
            <a:r>
              <a:rPr lang="fr-FR" sz="2000" dirty="0"/>
              <a:t>{</a:t>
            </a:r>
          </a:p>
          <a:p>
            <a:pPr marL="0" indent="0">
              <a:buNone/>
            </a:pPr>
            <a:r>
              <a:rPr lang="fr-FR" sz="2000" dirty="0" smtClean="0"/>
              <a:t>    </a:t>
            </a:r>
            <a:r>
              <a:rPr lang="fr-FR" sz="2000" dirty="0" err="1" smtClean="0"/>
              <a:t>background-color:yellow</a:t>
            </a:r>
            <a:r>
              <a:rPr lang="fr-FR" sz="2000" dirty="0"/>
              <a:t>;</a:t>
            </a:r>
          </a:p>
          <a:p>
            <a:pPr marL="0" indent="0">
              <a:buNone/>
            </a:pPr>
            <a:r>
              <a:rPr lang="fr-FR" sz="2000" dirty="0" smtClean="0"/>
              <a:t>    border</a:t>
            </a:r>
            <a:r>
              <a:rPr lang="fr-FR" sz="2000" dirty="0"/>
              <a:t>: 5px </a:t>
            </a:r>
            <a:r>
              <a:rPr lang="fr-FR" sz="2000" dirty="0" err="1"/>
              <a:t>solid</a:t>
            </a:r>
            <a:r>
              <a:rPr lang="fr-FR" sz="2000" dirty="0"/>
              <a:t> black;</a:t>
            </a:r>
          </a:p>
          <a:p>
            <a:pPr marL="0" indent="0">
              <a:buNone/>
            </a:pPr>
            <a:r>
              <a:rPr lang="fr-FR" sz="2000" dirty="0" smtClean="0"/>
              <a:t>    width:20</a:t>
            </a:r>
            <a:r>
              <a:rPr lang="fr-FR" sz="2000" dirty="0"/>
              <a:t>%;</a:t>
            </a:r>
          </a:p>
          <a:p>
            <a:pPr marL="0" indent="0">
              <a:buNone/>
            </a:pPr>
            <a:r>
              <a:rPr lang="fr-FR" sz="2000" dirty="0" smtClean="0"/>
              <a:t>    height:200px</a:t>
            </a:r>
            <a:r>
              <a:rPr lang="fr-FR" sz="2000" dirty="0"/>
              <a:t>;</a:t>
            </a:r>
          </a:p>
          <a:p>
            <a:pPr marL="0" indent="0">
              <a:buNone/>
            </a:pPr>
            <a:r>
              <a:rPr lang="fr-FR" sz="2000" dirty="0" smtClean="0"/>
              <a:t>    </a:t>
            </a:r>
            <a:r>
              <a:rPr lang="fr-FR" sz="2000" dirty="0" err="1" smtClean="0"/>
              <a:t>margin</a:t>
            </a:r>
            <a:r>
              <a:rPr lang="fr-FR" sz="2000" dirty="0"/>
              <a:t>: 5%;</a:t>
            </a:r>
          </a:p>
          <a:p>
            <a:pPr marL="0" indent="0">
              <a:buNone/>
            </a:pPr>
            <a:r>
              <a:rPr lang="fr-FR" sz="2000" dirty="0" smtClean="0"/>
              <a:t>    </a:t>
            </a:r>
            <a:r>
              <a:rPr lang="fr-FR" sz="2000" b="1" dirty="0" smtClean="0">
                <a:solidFill>
                  <a:schemeClr val="accent2">
                    <a:lumMod val="75000"/>
                  </a:schemeClr>
                </a:solidFill>
              </a:rPr>
              <a:t>border-radius</a:t>
            </a:r>
            <a:r>
              <a:rPr lang="fr-FR" sz="2000" dirty="0"/>
              <a:t>: </a:t>
            </a:r>
            <a:r>
              <a:rPr lang="fr-FR" sz="2000" b="1" dirty="0">
                <a:solidFill>
                  <a:schemeClr val="tx2">
                    <a:lumMod val="75000"/>
                  </a:schemeClr>
                </a:solidFill>
              </a:rPr>
              <a:t>2.5em 12em 2.5em 12em</a:t>
            </a:r>
            <a:r>
              <a:rPr lang="fr-FR" sz="2000" b="1" dirty="0" smtClean="0">
                <a:solidFill>
                  <a:schemeClr val="tx2">
                    <a:lumMod val="75000"/>
                  </a:schemeClr>
                </a:solidFill>
              </a:rPr>
              <a:t>;</a:t>
            </a:r>
          </a:p>
          <a:p>
            <a:pPr marL="0" indent="0">
              <a:buNone/>
            </a:pPr>
            <a:r>
              <a:rPr lang="fr-FR" sz="2000" dirty="0" smtClean="0"/>
              <a:t> </a:t>
            </a: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id="forme"&gt;&amp;</a:t>
            </a:r>
            <a:r>
              <a:rPr lang="fr-FR" sz="2000" dirty="0" err="1"/>
              <a:t>nbsp</a:t>
            </a:r>
            <a:r>
              <a:rPr lang="fr-FR" sz="2000" dirty="0"/>
              <a:t>;&lt;/div&gt;</a:t>
            </a:r>
          </a:p>
          <a:p>
            <a:pPr marL="0" indent="0">
              <a:buNone/>
            </a:pPr>
            <a:r>
              <a:rPr lang="fr-FR" sz="2000" dirty="0"/>
              <a:t>&lt;/body&gt;</a:t>
            </a:r>
            <a:endParaRPr lang="fr-FR" sz="20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1" y="1628800"/>
            <a:ext cx="37623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1695679"/>
      </p:ext>
    </p:extLst>
  </p:cSld>
  <p:clrMapOvr>
    <a:masterClrMapping/>
  </p:clrMapOvr>
  <p:transition spd="slow">
    <p:wipe dir="d"/>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i="1" dirty="0" smtClean="0"/>
              <a:t>exercice n°90</a:t>
            </a:r>
            <a:endParaRPr lang="fr-FR" b="1" dirty="0">
              <a:solidFill>
                <a:schemeClr val="accent2">
                  <a:lumMod val="75000"/>
                </a:schemeClr>
              </a:solidFill>
            </a:endParaRPr>
          </a:p>
        </p:txBody>
      </p:sp>
      <p:sp>
        <p:nvSpPr>
          <p:cNvPr id="3" name="ZoneTexte 2"/>
          <p:cNvSpPr txBox="1"/>
          <p:nvPr/>
        </p:nvSpPr>
        <p:spPr>
          <a:xfrm>
            <a:off x="1187624" y="1772816"/>
            <a:ext cx="5904656" cy="1015663"/>
          </a:xfrm>
          <a:prstGeom prst="rect">
            <a:avLst/>
          </a:prstGeom>
          <a:noFill/>
        </p:spPr>
        <p:txBody>
          <a:bodyPr wrap="square" rtlCol="0">
            <a:spAutoFit/>
          </a:bodyPr>
          <a:lstStyle/>
          <a:p>
            <a:r>
              <a:rPr lang="fr-FR" sz="2000" dirty="0">
                <a:latin typeface="+mn-lt"/>
                <a:cs typeface="+mn-cs"/>
              </a:rPr>
              <a:t>A partir de EX90.HTML,</a:t>
            </a:r>
          </a:p>
          <a:p>
            <a:endParaRPr lang="fr-FR" sz="2000" dirty="0">
              <a:latin typeface="+mn-lt"/>
              <a:cs typeface="+mn-cs"/>
            </a:endParaRPr>
          </a:p>
          <a:p>
            <a:r>
              <a:rPr lang="fr-FR" sz="2000" dirty="0">
                <a:latin typeface="+mn-lt"/>
                <a:cs typeface="+mn-cs"/>
              </a:rPr>
              <a:t>Dessinez un rond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429000"/>
            <a:ext cx="2409825"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7650925"/>
      </p:ext>
    </p:extLst>
  </p:cSld>
  <p:clrMapOvr>
    <a:masterClrMapping/>
  </p:clrMapOvr>
  <p:transition spd="slow">
    <p:wipe dir="d"/>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box-</a:t>
            </a:r>
            <a:r>
              <a:rPr lang="fr-FR" sz="3200" b="1" i="1" dirty="0" err="1" smtClean="0">
                <a:solidFill>
                  <a:schemeClr val="accent2">
                    <a:lumMod val="75000"/>
                  </a:schemeClr>
                </a:solidFill>
              </a:rPr>
              <a:t>shadow</a:t>
            </a:r>
            <a:r>
              <a:rPr lang="fr-FR" sz="3200" b="1" i="1" dirty="0" smtClean="0">
                <a:solidFill>
                  <a:schemeClr val="accent2">
                    <a:lumMod val="75000"/>
                  </a:schemeClr>
                </a:solidFill>
              </a:rPr>
              <a:t> </a:t>
            </a:r>
            <a:r>
              <a:rPr lang="fr-FR" sz="3200" b="1" i="1" dirty="0" err="1" smtClean="0">
                <a:solidFill>
                  <a:schemeClr val="tx2">
                    <a:lumMod val="50000"/>
                  </a:schemeClr>
                </a:solidFill>
              </a:rPr>
              <a:t>hor</a:t>
            </a:r>
            <a:r>
              <a:rPr lang="fr-FR" sz="3200" b="1" i="1" dirty="0" smtClean="0">
                <a:solidFill>
                  <a:schemeClr val="tx2">
                    <a:lumMod val="50000"/>
                  </a:schemeClr>
                </a:solidFill>
              </a:rPr>
              <a:t> ver [,</a:t>
            </a:r>
            <a:r>
              <a:rPr lang="fr-FR" sz="3200" b="1" i="1" dirty="0" err="1" smtClean="0">
                <a:solidFill>
                  <a:schemeClr val="tx2">
                    <a:lumMod val="50000"/>
                  </a:schemeClr>
                </a:solidFill>
              </a:rPr>
              <a:t>blur</a:t>
            </a:r>
            <a:r>
              <a:rPr lang="fr-FR" sz="3200" b="1" i="1" dirty="0" smtClean="0">
                <a:solidFill>
                  <a:schemeClr val="tx2">
                    <a:lumMod val="50000"/>
                  </a:schemeClr>
                </a:solidFill>
              </a:rPr>
              <a:t> [,</a:t>
            </a:r>
            <a:r>
              <a:rPr lang="fr-FR" sz="3200" b="1" i="1" dirty="0" err="1" smtClean="0">
                <a:solidFill>
                  <a:schemeClr val="tx2">
                    <a:lumMod val="50000"/>
                  </a:schemeClr>
                </a:solidFill>
              </a:rPr>
              <a:t>ext</a:t>
            </a:r>
            <a:r>
              <a:rPr lang="fr-FR" sz="3200" b="1" i="1" dirty="0" smtClean="0">
                <a:solidFill>
                  <a:schemeClr val="tx2">
                    <a:lumMod val="50000"/>
                  </a:schemeClr>
                </a:solidFill>
              </a:rPr>
              <a:t>]] [couleur] [</a:t>
            </a:r>
            <a:r>
              <a:rPr lang="fr-FR" sz="3200" b="1" i="1" dirty="0" err="1" smtClean="0">
                <a:solidFill>
                  <a:schemeClr val="tx2">
                    <a:lumMod val="50000"/>
                  </a:schemeClr>
                </a:solidFill>
              </a:rPr>
              <a:t>inset</a:t>
            </a:r>
            <a:r>
              <a:rPr lang="fr-FR" sz="3200" b="1" i="1" dirty="0" smtClean="0">
                <a:solidFill>
                  <a:schemeClr val="tx2">
                    <a:lumMod val="50000"/>
                  </a:schemeClr>
                </a:solidFill>
              </a:rPr>
              <a:t>] </a:t>
            </a:r>
            <a:r>
              <a:rPr lang="fr-FR" sz="3200" b="1" i="1" dirty="0">
                <a:solidFill>
                  <a:schemeClr val="accent3">
                    <a:lumMod val="50000"/>
                  </a:schemeClr>
                </a:solidFill>
              </a:rPr>
              <a:t>[, </a:t>
            </a:r>
            <a:r>
              <a:rPr lang="fr-FR" sz="3200" b="1" i="1" dirty="0" err="1">
                <a:solidFill>
                  <a:schemeClr val="accent3">
                    <a:lumMod val="50000"/>
                  </a:schemeClr>
                </a:solidFill>
              </a:rPr>
              <a:t>hor</a:t>
            </a:r>
            <a:r>
              <a:rPr lang="fr-FR" sz="3200" b="1" i="1" dirty="0">
                <a:solidFill>
                  <a:schemeClr val="accent3">
                    <a:lumMod val="50000"/>
                  </a:schemeClr>
                </a:solidFill>
              </a:rPr>
              <a:t> ver [,</a:t>
            </a:r>
            <a:r>
              <a:rPr lang="fr-FR" sz="3200" b="1" i="1" dirty="0" err="1">
                <a:solidFill>
                  <a:schemeClr val="accent3">
                    <a:lumMod val="50000"/>
                  </a:schemeClr>
                </a:solidFill>
              </a:rPr>
              <a:t>blur</a:t>
            </a:r>
            <a:r>
              <a:rPr lang="fr-FR" sz="3200" b="1" i="1" dirty="0">
                <a:solidFill>
                  <a:schemeClr val="accent3">
                    <a:lumMod val="50000"/>
                  </a:schemeClr>
                </a:solidFill>
              </a:rPr>
              <a:t> [,</a:t>
            </a:r>
            <a:r>
              <a:rPr lang="fr-FR" sz="3200" b="1" i="1" dirty="0" err="1">
                <a:solidFill>
                  <a:schemeClr val="accent3">
                    <a:lumMod val="50000"/>
                  </a:schemeClr>
                </a:solidFill>
              </a:rPr>
              <a:t>ext</a:t>
            </a:r>
            <a:r>
              <a:rPr lang="fr-FR" sz="3200" b="1" i="1" dirty="0">
                <a:solidFill>
                  <a:schemeClr val="accent3">
                    <a:lumMod val="50000"/>
                  </a:schemeClr>
                </a:solidFill>
              </a:rPr>
              <a:t>]] [couleur] [</a:t>
            </a:r>
            <a:r>
              <a:rPr lang="fr-FR" sz="3200" b="1" i="1" dirty="0" err="1">
                <a:solidFill>
                  <a:schemeClr val="accent3">
                    <a:lumMod val="50000"/>
                  </a:schemeClr>
                </a:solidFill>
              </a:rPr>
              <a:t>inset</a:t>
            </a:r>
            <a:r>
              <a:rPr lang="fr-FR" sz="3200" b="1" i="1" dirty="0" smtClean="0">
                <a:solidFill>
                  <a:schemeClr val="accent3">
                    <a:lumMod val="50000"/>
                  </a:schemeClr>
                </a:solidFill>
              </a:rPr>
              <a:t>]]</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dirty="0" smtClean="0">
                <a:solidFill>
                  <a:schemeClr val="accent2">
                    <a:lumMod val="75000"/>
                  </a:schemeClr>
                </a:solidFill>
              </a:rPr>
              <a:t>box-</a:t>
            </a:r>
            <a:r>
              <a:rPr lang="fr-FR" sz="2000" b="1" dirty="0" err="1" smtClean="0">
                <a:solidFill>
                  <a:schemeClr val="accent2">
                    <a:lumMod val="75000"/>
                  </a:schemeClr>
                </a:solidFill>
              </a:rPr>
              <a:t>shadow</a:t>
            </a:r>
            <a:r>
              <a:rPr lang="fr-FR" sz="2000" b="1" dirty="0" smtClean="0">
                <a:solidFill>
                  <a:schemeClr val="accent2">
                    <a:lumMod val="75000"/>
                  </a:schemeClr>
                </a:solidFill>
              </a:rPr>
              <a:t> </a:t>
            </a:r>
            <a:r>
              <a:rPr lang="fr-FR" sz="2000" dirty="0" smtClean="0"/>
              <a:t>définit  l'ombre portée d'un élément. Deux ombres peuvent être définies.</a:t>
            </a:r>
          </a:p>
          <a:p>
            <a:pPr marL="0" indent="0">
              <a:buNone/>
            </a:pPr>
            <a:r>
              <a:rPr lang="fr-FR" sz="2000" dirty="0" smtClean="0"/>
              <a:t>Au minimum 2 paramètres, les 2 premiers et la couleur est optionnelle (noir par défaut).</a:t>
            </a:r>
          </a:p>
          <a:p>
            <a:pPr marL="0" indent="0">
              <a:buNone/>
            </a:pPr>
            <a:r>
              <a:rPr lang="fr-FR" sz="2000" b="1" dirty="0" err="1" smtClean="0">
                <a:solidFill>
                  <a:schemeClr val="tx2">
                    <a:lumMod val="75000"/>
                  </a:schemeClr>
                </a:solidFill>
              </a:rPr>
              <a:t>hor</a:t>
            </a:r>
            <a:r>
              <a:rPr lang="fr-FR" sz="2000" b="1" dirty="0" smtClean="0">
                <a:solidFill>
                  <a:schemeClr val="tx2">
                    <a:lumMod val="75000"/>
                  </a:schemeClr>
                </a:solidFill>
              </a:rPr>
              <a:t> :</a:t>
            </a:r>
            <a:r>
              <a:rPr lang="fr-FR" sz="2000" dirty="0" smtClean="0"/>
              <a:t> largeur horizontale de l'ombre. Une valeur positive place l'ombre à droite, une valeur négative la place à gauche.</a:t>
            </a:r>
          </a:p>
          <a:p>
            <a:pPr marL="0" indent="0">
              <a:buNone/>
            </a:pPr>
            <a:r>
              <a:rPr lang="fr-FR" sz="2000" b="1" dirty="0" smtClean="0">
                <a:solidFill>
                  <a:schemeClr val="tx2">
                    <a:lumMod val="75000"/>
                  </a:schemeClr>
                </a:solidFill>
              </a:rPr>
              <a:t>ver </a:t>
            </a:r>
            <a:r>
              <a:rPr lang="fr-FR" sz="2000" b="1" dirty="0">
                <a:solidFill>
                  <a:schemeClr val="tx2">
                    <a:lumMod val="75000"/>
                  </a:schemeClr>
                </a:solidFill>
              </a:rPr>
              <a:t>:</a:t>
            </a:r>
            <a:r>
              <a:rPr lang="fr-FR" sz="2000" dirty="0"/>
              <a:t> largeur </a:t>
            </a:r>
            <a:r>
              <a:rPr lang="fr-FR" sz="2000" dirty="0" smtClean="0"/>
              <a:t>verticale </a:t>
            </a:r>
            <a:r>
              <a:rPr lang="fr-FR" sz="2000" dirty="0"/>
              <a:t>de l'ombre. Une valeur positive place l'ombre </a:t>
            </a:r>
            <a:r>
              <a:rPr lang="fr-FR" sz="2000" dirty="0" smtClean="0"/>
              <a:t>en dessous, </a:t>
            </a:r>
            <a:r>
              <a:rPr lang="fr-FR" sz="2000" dirty="0"/>
              <a:t>une valeur négative la place </a:t>
            </a:r>
            <a:r>
              <a:rPr lang="fr-FR" sz="2000" dirty="0" smtClean="0"/>
              <a:t>au dessus.</a:t>
            </a:r>
          </a:p>
          <a:p>
            <a:pPr marL="0" indent="0">
              <a:buNone/>
            </a:pPr>
            <a:r>
              <a:rPr lang="fr-FR" sz="2000" b="1" dirty="0" err="1">
                <a:solidFill>
                  <a:schemeClr val="tx2">
                    <a:lumMod val="75000"/>
                  </a:schemeClr>
                </a:solidFill>
              </a:rPr>
              <a:t>blur</a:t>
            </a:r>
            <a:r>
              <a:rPr lang="fr-FR" sz="2000" b="1" dirty="0">
                <a:solidFill>
                  <a:schemeClr val="tx2">
                    <a:lumMod val="75000"/>
                  </a:schemeClr>
                </a:solidFill>
              </a:rPr>
              <a:t> </a:t>
            </a:r>
            <a:r>
              <a:rPr lang="fr-FR" sz="2000" dirty="0" smtClean="0"/>
              <a:t>: flou de l'ombre tout autour de l'élément :</a:t>
            </a:r>
            <a:endParaRPr lang="fr-FR" sz="2000" dirty="0"/>
          </a:p>
          <a:p>
            <a:pPr marL="0" indent="0">
              <a:buNone/>
            </a:pPr>
            <a:r>
              <a:rPr lang="fr-FR" sz="2000" b="1" dirty="0" err="1">
                <a:solidFill>
                  <a:schemeClr val="tx2">
                    <a:lumMod val="75000"/>
                  </a:schemeClr>
                </a:solidFill>
              </a:rPr>
              <a:t>ext</a:t>
            </a:r>
            <a:r>
              <a:rPr lang="fr-FR" sz="2000" dirty="0" smtClean="0"/>
              <a:t> : largeur de l'ombre portée tout autour de l'élément</a:t>
            </a:r>
            <a:endParaRPr lang="fr-FR" sz="2000" dirty="0"/>
          </a:p>
          <a:p>
            <a:pPr marL="0" indent="0">
              <a:buNone/>
            </a:pPr>
            <a:r>
              <a:rPr lang="fr-FR" sz="2000" b="1" dirty="0" err="1">
                <a:solidFill>
                  <a:schemeClr val="tx2">
                    <a:lumMod val="75000"/>
                  </a:schemeClr>
                </a:solidFill>
              </a:rPr>
              <a:t>inset</a:t>
            </a:r>
            <a:r>
              <a:rPr lang="fr-FR" sz="2000" b="1" dirty="0">
                <a:solidFill>
                  <a:schemeClr val="tx2">
                    <a:lumMod val="75000"/>
                  </a:schemeClr>
                </a:solidFill>
              </a:rPr>
              <a:t> :</a:t>
            </a:r>
            <a:r>
              <a:rPr lang="fr-FR" sz="2000" dirty="0" smtClean="0"/>
              <a:t> indique que l'ombre est à l'intérieur de l'élément</a:t>
            </a:r>
          </a:p>
        </p:txBody>
      </p:sp>
    </p:spTree>
    <p:extLst>
      <p:ext uri="{BB962C8B-B14F-4D97-AF65-F5344CB8AC3E}">
        <p14:creationId xmlns:p14="http://schemas.microsoft.com/office/powerpoint/2010/main" val="2345541604"/>
      </p:ext>
    </p:extLst>
  </p:cSld>
  <p:clrMapOvr>
    <a:masterClrMapping/>
  </p:clrMapOvr>
  <p:transition spd="slow">
    <p:wipe dir="d"/>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box-</a:t>
            </a:r>
            <a:r>
              <a:rPr lang="fr-FR" sz="3200" b="1" i="1" dirty="0" err="1" smtClean="0">
                <a:solidFill>
                  <a:schemeClr val="accent2">
                    <a:lumMod val="75000"/>
                  </a:schemeClr>
                </a:solidFill>
              </a:rPr>
              <a:t>shadow</a:t>
            </a:r>
            <a:r>
              <a:rPr lang="fr-FR" sz="3200" b="1" i="1" dirty="0" smtClean="0">
                <a:solidFill>
                  <a:schemeClr val="accent2">
                    <a:lumMod val="75000"/>
                  </a:schemeClr>
                </a:solidFill>
              </a:rPr>
              <a:t> </a:t>
            </a:r>
            <a:r>
              <a:rPr lang="fr-FR" sz="3200" b="1" i="1" dirty="0" err="1" smtClean="0">
                <a:solidFill>
                  <a:schemeClr val="tx2">
                    <a:lumMod val="50000"/>
                  </a:schemeClr>
                </a:solidFill>
              </a:rPr>
              <a:t>hor</a:t>
            </a:r>
            <a:r>
              <a:rPr lang="fr-FR" sz="3200" b="1" i="1" dirty="0" smtClean="0">
                <a:solidFill>
                  <a:schemeClr val="tx2">
                    <a:lumMod val="50000"/>
                  </a:schemeClr>
                </a:solidFill>
              </a:rPr>
              <a:t> ver [,</a:t>
            </a:r>
            <a:r>
              <a:rPr lang="fr-FR" sz="3200" b="1" i="1" dirty="0" err="1" smtClean="0">
                <a:solidFill>
                  <a:schemeClr val="tx2">
                    <a:lumMod val="50000"/>
                  </a:schemeClr>
                </a:solidFill>
              </a:rPr>
              <a:t>blur</a:t>
            </a:r>
            <a:r>
              <a:rPr lang="fr-FR" sz="3200" b="1" i="1" dirty="0" smtClean="0">
                <a:solidFill>
                  <a:schemeClr val="tx2">
                    <a:lumMod val="50000"/>
                  </a:schemeClr>
                </a:solidFill>
              </a:rPr>
              <a:t> [,</a:t>
            </a:r>
            <a:r>
              <a:rPr lang="fr-FR" sz="3200" b="1" i="1" dirty="0" err="1" smtClean="0">
                <a:solidFill>
                  <a:schemeClr val="tx2">
                    <a:lumMod val="50000"/>
                  </a:schemeClr>
                </a:solidFill>
              </a:rPr>
              <a:t>ext</a:t>
            </a:r>
            <a:r>
              <a:rPr lang="fr-FR" sz="3200" b="1" i="1" dirty="0" smtClean="0">
                <a:solidFill>
                  <a:schemeClr val="tx2">
                    <a:lumMod val="50000"/>
                  </a:schemeClr>
                </a:solidFill>
              </a:rPr>
              <a:t>]] [couleur] [</a:t>
            </a:r>
            <a:r>
              <a:rPr lang="fr-FR" sz="3200" b="1" i="1" dirty="0" err="1" smtClean="0">
                <a:solidFill>
                  <a:schemeClr val="tx2">
                    <a:lumMod val="50000"/>
                  </a:schemeClr>
                </a:solidFill>
              </a:rPr>
              <a:t>inset</a:t>
            </a:r>
            <a:r>
              <a:rPr lang="fr-FR" sz="3200" b="1" i="1" dirty="0" smtClean="0">
                <a:solidFill>
                  <a:schemeClr val="tx2">
                    <a:lumMod val="50000"/>
                  </a:schemeClr>
                </a:solidFill>
              </a:rPr>
              <a:t>] </a:t>
            </a:r>
            <a:r>
              <a:rPr lang="fr-FR" sz="3200" b="1" i="1" dirty="0">
                <a:solidFill>
                  <a:schemeClr val="accent3">
                    <a:lumMod val="50000"/>
                  </a:schemeClr>
                </a:solidFill>
              </a:rPr>
              <a:t>[, </a:t>
            </a:r>
            <a:r>
              <a:rPr lang="fr-FR" sz="3200" b="1" i="1" dirty="0" err="1">
                <a:solidFill>
                  <a:schemeClr val="accent3">
                    <a:lumMod val="50000"/>
                  </a:schemeClr>
                </a:solidFill>
              </a:rPr>
              <a:t>hor</a:t>
            </a:r>
            <a:r>
              <a:rPr lang="fr-FR" sz="3200" b="1" i="1" dirty="0">
                <a:solidFill>
                  <a:schemeClr val="accent3">
                    <a:lumMod val="50000"/>
                  </a:schemeClr>
                </a:solidFill>
              </a:rPr>
              <a:t> ver [,</a:t>
            </a:r>
            <a:r>
              <a:rPr lang="fr-FR" sz="3200" b="1" i="1" dirty="0" err="1">
                <a:solidFill>
                  <a:schemeClr val="accent3">
                    <a:lumMod val="50000"/>
                  </a:schemeClr>
                </a:solidFill>
              </a:rPr>
              <a:t>blur</a:t>
            </a:r>
            <a:r>
              <a:rPr lang="fr-FR" sz="3200" b="1" i="1" dirty="0">
                <a:solidFill>
                  <a:schemeClr val="accent3">
                    <a:lumMod val="50000"/>
                  </a:schemeClr>
                </a:solidFill>
              </a:rPr>
              <a:t> [,</a:t>
            </a:r>
            <a:r>
              <a:rPr lang="fr-FR" sz="3200" b="1" i="1" dirty="0" err="1">
                <a:solidFill>
                  <a:schemeClr val="accent3">
                    <a:lumMod val="50000"/>
                  </a:schemeClr>
                </a:solidFill>
              </a:rPr>
              <a:t>ext</a:t>
            </a:r>
            <a:r>
              <a:rPr lang="fr-FR" sz="3200" b="1" i="1" dirty="0">
                <a:solidFill>
                  <a:schemeClr val="accent3">
                    <a:lumMod val="50000"/>
                  </a:schemeClr>
                </a:solidFill>
              </a:rPr>
              <a:t>]] [couleur] [</a:t>
            </a:r>
            <a:r>
              <a:rPr lang="fr-FR" sz="3200" b="1" i="1" dirty="0" err="1">
                <a:solidFill>
                  <a:schemeClr val="accent3">
                    <a:lumMod val="50000"/>
                  </a:schemeClr>
                </a:solidFill>
              </a:rPr>
              <a:t>inset</a:t>
            </a:r>
            <a:r>
              <a:rPr lang="fr-FR" sz="3200" b="1" i="1" dirty="0" smtClean="0">
                <a:solidFill>
                  <a:schemeClr val="accent3">
                    <a:lumMod val="50000"/>
                  </a:schemeClr>
                </a:solidFill>
              </a:rPr>
              <a:t>]]</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fontScale="92500" lnSpcReduction="20000"/>
          </a:bodyPr>
          <a:lstStyle/>
          <a:p>
            <a:pPr marL="0" indent="0">
              <a:buNone/>
            </a:pPr>
            <a:r>
              <a:rPr lang="fr-FR" sz="2000" dirty="0" smtClean="0"/>
              <a:t>exemple :</a:t>
            </a:r>
          </a:p>
          <a:p>
            <a:pPr marL="0" indent="0">
              <a:buNone/>
            </a:pPr>
            <a:r>
              <a:rPr lang="fr-FR" sz="2000" dirty="0"/>
              <a:t>&lt;style type="</a:t>
            </a:r>
            <a:r>
              <a:rPr lang="fr-FR" sz="2000" dirty="0" err="1"/>
              <a:t>text</a:t>
            </a:r>
            <a:r>
              <a:rPr lang="fr-FR" sz="2000" dirty="0"/>
              <a:t>/</a:t>
            </a:r>
            <a:r>
              <a:rPr lang="fr-FR" sz="2000" dirty="0" err="1"/>
              <a:t>css</a:t>
            </a:r>
            <a:r>
              <a:rPr lang="fr-FR" sz="2000" dirty="0"/>
              <a:t>"&gt;</a:t>
            </a:r>
          </a:p>
          <a:p>
            <a:pPr marL="0" indent="0">
              <a:buNone/>
            </a:pPr>
            <a:r>
              <a:rPr lang="fr-FR" sz="2000" dirty="0"/>
              <a:t>.forme {</a:t>
            </a:r>
          </a:p>
          <a:p>
            <a:pPr marL="0" indent="0">
              <a:buNone/>
            </a:pPr>
            <a:r>
              <a:rPr lang="fr-FR" sz="2000" dirty="0" smtClean="0"/>
              <a:t>    </a:t>
            </a:r>
            <a:r>
              <a:rPr lang="fr-FR" sz="2000" dirty="0" err="1" smtClean="0"/>
              <a:t>background-color:yellow</a:t>
            </a:r>
            <a:r>
              <a:rPr lang="fr-FR" sz="2000" dirty="0"/>
              <a:t>;</a:t>
            </a:r>
          </a:p>
          <a:p>
            <a:pPr marL="0" indent="0">
              <a:buNone/>
            </a:pPr>
            <a:r>
              <a:rPr lang="fr-FR" sz="2000" dirty="0" smtClean="0"/>
              <a:t>    border</a:t>
            </a:r>
            <a:r>
              <a:rPr lang="fr-FR" sz="2000" dirty="0"/>
              <a:t>: 5px </a:t>
            </a:r>
            <a:r>
              <a:rPr lang="fr-FR" sz="2000" dirty="0" err="1"/>
              <a:t>solid</a:t>
            </a:r>
            <a:r>
              <a:rPr lang="fr-FR" sz="2000" dirty="0"/>
              <a:t> black;</a:t>
            </a:r>
          </a:p>
          <a:p>
            <a:pPr marL="0" indent="0">
              <a:buNone/>
            </a:pPr>
            <a:r>
              <a:rPr lang="fr-FR" sz="2000" dirty="0" smtClean="0"/>
              <a:t>    width:20</a:t>
            </a:r>
            <a:r>
              <a:rPr lang="fr-FR" sz="2000" dirty="0"/>
              <a:t>%;</a:t>
            </a:r>
          </a:p>
          <a:p>
            <a:pPr marL="0" indent="0">
              <a:buNone/>
            </a:pPr>
            <a:r>
              <a:rPr lang="fr-FR" sz="2000" dirty="0" smtClean="0"/>
              <a:t>    height:200px</a:t>
            </a:r>
            <a:r>
              <a:rPr lang="fr-FR" sz="2000" dirty="0"/>
              <a:t>;</a:t>
            </a:r>
          </a:p>
          <a:p>
            <a:pPr marL="0" indent="0">
              <a:buNone/>
            </a:pPr>
            <a:r>
              <a:rPr lang="fr-FR" sz="2000" dirty="0" smtClean="0"/>
              <a:t>    </a:t>
            </a:r>
            <a:r>
              <a:rPr lang="fr-FR" sz="2000" dirty="0" err="1" smtClean="0"/>
              <a:t>margin</a:t>
            </a:r>
            <a:r>
              <a:rPr lang="fr-FR" sz="2000" dirty="0"/>
              <a:t>: 6%;</a:t>
            </a:r>
          </a:p>
          <a:p>
            <a:pPr marL="0" indent="0">
              <a:buNone/>
            </a:pPr>
            <a:r>
              <a:rPr lang="fr-FR" sz="2000" dirty="0" smtClean="0"/>
              <a:t>    </a:t>
            </a:r>
            <a:r>
              <a:rPr lang="fr-FR" sz="2000" b="1" dirty="0" smtClean="0">
                <a:solidFill>
                  <a:schemeClr val="accent2">
                    <a:lumMod val="50000"/>
                  </a:schemeClr>
                </a:solidFill>
              </a:rPr>
              <a:t>box-</a:t>
            </a:r>
            <a:r>
              <a:rPr lang="fr-FR" sz="2000" b="1" dirty="0" err="1" smtClean="0">
                <a:solidFill>
                  <a:schemeClr val="accent2">
                    <a:lumMod val="50000"/>
                  </a:schemeClr>
                </a:solidFill>
              </a:rPr>
              <a:t>shadow</a:t>
            </a:r>
            <a:r>
              <a:rPr lang="fr-FR" sz="2000" dirty="0"/>
              <a:t>: </a:t>
            </a:r>
            <a:r>
              <a:rPr lang="fr-FR" sz="2000" b="1" dirty="0">
                <a:solidFill>
                  <a:schemeClr val="tx2">
                    <a:lumMod val="75000"/>
                  </a:schemeClr>
                </a:solidFill>
              </a:rPr>
              <a:t>64px </a:t>
            </a:r>
            <a:r>
              <a:rPr lang="fr-FR" sz="2000" b="1" dirty="0" err="1">
                <a:solidFill>
                  <a:schemeClr val="tx2">
                    <a:lumMod val="75000"/>
                  </a:schemeClr>
                </a:solidFill>
              </a:rPr>
              <a:t>64px</a:t>
            </a:r>
            <a:r>
              <a:rPr lang="fr-FR" sz="2000" b="1" dirty="0">
                <a:solidFill>
                  <a:schemeClr val="tx2">
                    <a:lumMod val="75000"/>
                  </a:schemeClr>
                </a:solidFill>
              </a:rPr>
              <a:t> 12px 30px </a:t>
            </a:r>
            <a:r>
              <a:rPr lang="fr-FR" sz="2000" b="1" dirty="0" err="1">
                <a:solidFill>
                  <a:schemeClr val="tx2">
                    <a:lumMod val="75000"/>
                  </a:schemeClr>
                </a:solidFill>
              </a:rPr>
              <a:t>grey</a:t>
            </a:r>
            <a:r>
              <a:rPr lang="fr-FR" sz="2000" b="1" dirty="0">
                <a:solidFill>
                  <a:schemeClr val="tx2">
                    <a:lumMod val="75000"/>
                  </a:schemeClr>
                </a:solidFill>
              </a:rPr>
              <a:t>,</a:t>
            </a:r>
          </a:p>
          <a:p>
            <a:pPr marL="0" indent="0">
              <a:buNone/>
            </a:pPr>
            <a:r>
              <a:rPr lang="fr-FR" sz="2000" b="1" dirty="0">
                <a:solidFill>
                  <a:schemeClr val="tx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12px </a:t>
            </a:r>
            <a:r>
              <a:rPr lang="fr-FR" sz="2000" b="1" dirty="0" err="1">
                <a:solidFill>
                  <a:schemeClr val="tx2">
                    <a:lumMod val="75000"/>
                  </a:schemeClr>
                </a:solidFill>
              </a:rPr>
              <a:t>12px</a:t>
            </a:r>
            <a:r>
              <a:rPr lang="fr-FR" sz="2000" b="1" dirty="0">
                <a:solidFill>
                  <a:schemeClr val="tx2">
                    <a:lumMod val="75000"/>
                  </a:schemeClr>
                </a:solidFill>
              </a:rPr>
              <a:t> 0px 8px </a:t>
            </a:r>
            <a:r>
              <a:rPr lang="fr-FR" sz="2000" b="1" dirty="0" err="1">
                <a:solidFill>
                  <a:schemeClr val="tx2">
                    <a:lumMod val="75000"/>
                  </a:schemeClr>
                </a:solidFill>
              </a:rPr>
              <a:t>grey</a:t>
            </a:r>
            <a:r>
              <a:rPr lang="fr-FR" sz="2000" b="1" dirty="0">
                <a:solidFill>
                  <a:schemeClr val="tx2">
                    <a:lumMod val="75000"/>
                  </a:schemeClr>
                </a:solidFill>
              </a:rPr>
              <a:t> </a:t>
            </a:r>
            <a:r>
              <a:rPr lang="fr-FR" sz="2000" b="1" dirty="0" err="1">
                <a:solidFill>
                  <a:schemeClr val="tx2">
                    <a:lumMod val="75000"/>
                  </a:schemeClr>
                </a:solidFill>
              </a:rPr>
              <a:t>inset</a:t>
            </a:r>
            <a:r>
              <a:rPr lang="fr-FR" sz="2000" b="1" dirty="0">
                <a:solidFill>
                  <a:schemeClr val="tx2">
                    <a:lumMod val="75000"/>
                  </a:schemeClr>
                </a:solidFill>
              </a:rPr>
              <a:t>;</a:t>
            </a:r>
          </a:p>
          <a:p>
            <a:pPr marL="0" indent="0">
              <a:buNone/>
            </a:pPr>
            <a:r>
              <a:rPr lang="fr-FR" sz="2000" dirty="0"/>
              <a:t>}</a:t>
            </a:r>
          </a:p>
          <a:p>
            <a:pPr marL="0" indent="0">
              <a:buNone/>
            </a:pPr>
            <a:r>
              <a:rPr lang="fr-FR" sz="2000" dirty="0"/>
              <a:t>.arrondi {border-radius: 20px;}</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class="forme"&gt;&amp;</a:t>
            </a:r>
            <a:r>
              <a:rPr lang="fr-FR" sz="2000" dirty="0" err="1"/>
              <a:t>nbsp</a:t>
            </a:r>
            <a:r>
              <a:rPr lang="fr-FR" sz="2000" dirty="0"/>
              <a:t>;&lt;/div&gt;</a:t>
            </a:r>
          </a:p>
          <a:p>
            <a:pPr marL="0" indent="0">
              <a:buNone/>
            </a:pPr>
            <a:r>
              <a:rPr lang="fr-FR" sz="2000" dirty="0"/>
              <a:t>&lt;div class="forme arrondi"&gt;&amp;</a:t>
            </a:r>
            <a:r>
              <a:rPr lang="fr-FR" sz="2000" dirty="0" err="1"/>
              <a:t>nbsp</a:t>
            </a:r>
            <a:r>
              <a:rPr lang="fr-FR" sz="2000" dirty="0"/>
              <a:t>;&lt;/div&gt;</a:t>
            </a:r>
            <a:endParaRPr lang="fr-FR" sz="2000"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702" y="1556792"/>
            <a:ext cx="3667298" cy="501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3527667"/>
      </p:ext>
    </p:extLst>
  </p:cSld>
  <p:clrMapOvr>
    <a:masterClrMapping/>
  </p:clrMapOvr>
  <p:transition spd="slow">
    <p:wipe dir="d"/>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Une couleur peut être écrite des façons suivantes :</a:t>
            </a:r>
          </a:p>
          <a:p>
            <a:pPr marL="0" indent="0">
              <a:buNone/>
            </a:pPr>
            <a:r>
              <a:rPr lang="fr-FR" sz="2000" b="1" u="sng" dirty="0" smtClean="0"/>
              <a:t>1 / code hexadécimal à 6 chiffres.</a:t>
            </a:r>
          </a:p>
          <a:p>
            <a:pPr marL="0" indent="0">
              <a:buNone/>
            </a:pPr>
            <a:r>
              <a:rPr lang="fr-FR" sz="2000" dirty="0" smtClean="0"/>
              <a:t>#XXYYZZ</a:t>
            </a:r>
          </a:p>
          <a:p>
            <a:pPr marL="0" indent="0">
              <a:buNone/>
            </a:pPr>
            <a:r>
              <a:rPr lang="fr-FR" sz="2000" dirty="0" smtClean="0"/>
              <a:t>XX représente la couleur rouge,</a:t>
            </a:r>
          </a:p>
          <a:p>
            <a:pPr marL="0" indent="0">
              <a:buNone/>
            </a:pPr>
            <a:r>
              <a:rPr lang="fr-FR" sz="2000" dirty="0" smtClean="0"/>
              <a:t>YY représente la couleur verte,</a:t>
            </a:r>
          </a:p>
          <a:p>
            <a:pPr marL="0" indent="0">
              <a:buNone/>
            </a:pPr>
            <a:r>
              <a:rPr lang="fr-FR" sz="2000" dirty="0" smtClean="0"/>
              <a:t>ZZ représente la couleur bleue.</a:t>
            </a:r>
          </a:p>
          <a:p>
            <a:pPr marL="0" indent="0">
              <a:buNone/>
            </a:pPr>
            <a:r>
              <a:rPr lang="fr-FR" sz="2000" dirty="0" smtClean="0"/>
              <a:t>XX, YY et ZZ sont des nombres hexadécimaux compris entre 0 et 255 (00 à FF)</a:t>
            </a:r>
          </a:p>
          <a:p>
            <a:pPr marL="0" indent="0">
              <a:buNone/>
            </a:pPr>
            <a:r>
              <a:rPr lang="fr-FR" sz="2000" dirty="0" smtClean="0"/>
              <a:t>Plus le nombre est grand, plus la présence de la couleur est importante :</a:t>
            </a:r>
          </a:p>
          <a:p>
            <a:pPr marL="0" indent="0">
              <a:buNone/>
            </a:pPr>
            <a:r>
              <a:rPr lang="fr-FR" sz="2000" dirty="0" smtClean="0"/>
              <a:t>rouge vif : 	#FF0000</a:t>
            </a:r>
          </a:p>
          <a:p>
            <a:pPr marL="0" indent="0">
              <a:buNone/>
            </a:pPr>
            <a:r>
              <a:rPr lang="fr-FR" sz="2000" dirty="0" smtClean="0"/>
              <a:t>blanc : 		#FFFFFF</a:t>
            </a:r>
          </a:p>
          <a:p>
            <a:pPr marL="0" indent="0">
              <a:buNone/>
            </a:pPr>
            <a:r>
              <a:rPr lang="fr-FR" sz="2000" dirty="0" smtClean="0"/>
              <a:t>noir :		#000000 ou simplement 0</a:t>
            </a:r>
          </a:p>
        </p:txBody>
      </p:sp>
    </p:spTree>
    <p:extLst>
      <p:ext uri="{BB962C8B-B14F-4D97-AF65-F5344CB8AC3E}">
        <p14:creationId xmlns:p14="http://schemas.microsoft.com/office/powerpoint/2010/main" val="3813182415"/>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762000" y="269875"/>
            <a:ext cx="8077200" cy="1143000"/>
          </a:xfrm>
        </p:spPr>
        <p:txBody>
          <a:bodyPr/>
          <a:lstStyle/>
          <a:p>
            <a:r>
              <a:rPr dirty="0" smtClean="0"/>
              <a:t>Introduction au CSS3</a:t>
            </a:r>
          </a:p>
        </p:txBody>
      </p:sp>
      <p:sp>
        <p:nvSpPr>
          <p:cNvPr id="34819" name="Espace réservé du contenu 2"/>
          <p:cNvSpPr>
            <a:spLocks noGrp="1"/>
          </p:cNvSpPr>
          <p:nvPr>
            <p:ph idx="1"/>
          </p:nvPr>
        </p:nvSpPr>
        <p:spPr>
          <a:xfrm>
            <a:off x="762000" y="1597025"/>
            <a:ext cx="8077200" cy="4297363"/>
          </a:xfrm>
        </p:spPr>
        <p:txBody>
          <a:bodyPr/>
          <a:lstStyle/>
          <a:p>
            <a:pPr marL="0" indent="0">
              <a:buFont typeface="Arial" charset="0"/>
              <a:buNone/>
            </a:pPr>
            <a:r>
              <a:rPr sz="2000" dirty="0" smtClean="0"/>
              <a:t>Nous avons utilisé précédemment des attributs pour modifier l'alignement du texte a l'intérieur des balises &lt;p&gt; ou &lt;h4&gt;. Cette solution (les attributs) est de moins en moins utilisée et dans le HTML 5 de nombreux attributs deviendront obsolètes donc à proscrire.</a:t>
            </a:r>
          </a:p>
          <a:p>
            <a:pPr marL="0" indent="0">
              <a:buFont typeface="Arial" charset="0"/>
              <a:buNone/>
            </a:pPr>
            <a:endParaRPr sz="2000" dirty="0" smtClean="0"/>
          </a:p>
          <a:p>
            <a:pPr marL="0" indent="0">
              <a:buFont typeface="Arial" charset="0"/>
              <a:buNone/>
            </a:pPr>
            <a:r>
              <a:rPr sz="2000" dirty="0" smtClean="0"/>
              <a:t>C'est à l'aide de feuilles de styles que la description des éléments d'une page Web devra être réalisée. CSS signifie </a:t>
            </a:r>
            <a:r>
              <a:rPr sz="2000" i="1" dirty="0" err="1" smtClean="0"/>
              <a:t>Cascading</a:t>
            </a:r>
            <a:r>
              <a:rPr sz="2000" i="1" dirty="0" smtClean="0"/>
              <a:t> Style </a:t>
            </a:r>
            <a:r>
              <a:rPr sz="2000" i="1" dirty="0" err="1" smtClean="0"/>
              <a:t>Sheets</a:t>
            </a:r>
            <a:r>
              <a:rPr sz="2000" i="1" dirty="0" smtClean="0"/>
              <a:t>, </a:t>
            </a:r>
            <a:r>
              <a:rPr sz="2000" dirty="0" smtClean="0"/>
              <a:t>c'est à dire 'feuilles de style en cascade'.  C'est en 2000 que les CSS deviennent couramment utilisés et pris en charge par les navigateurs.</a:t>
            </a:r>
          </a:p>
          <a:p>
            <a:pPr marL="0" indent="0">
              <a:buFont typeface="Arial" charset="0"/>
              <a:buNone/>
            </a:pPr>
            <a:r>
              <a:rPr lang="fr-FR" sz="2000" dirty="0" smtClean="0"/>
              <a:t>Le CSS3 est aujourd'hui utilisé par tous les navigateurs.</a:t>
            </a:r>
            <a:endParaRPr sz="2000" dirty="0" smtClean="0"/>
          </a:p>
          <a:p>
            <a:pPr marL="0" indent="0">
              <a:buFont typeface="Arial" charset="0"/>
              <a:buNone/>
            </a:pPr>
            <a:endParaRPr sz="2000" dirty="0" smtClean="0"/>
          </a:p>
        </p:txBody>
      </p:sp>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'font-style'</a:t>
            </a:r>
            <a:endParaRPr dirty="0"/>
          </a:p>
        </p:txBody>
      </p:sp>
      <p:sp>
        <p:nvSpPr>
          <p:cNvPr id="44035" name="Espace réservé du contenu 2"/>
          <p:cNvSpPr>
            <a:spLocks noGrp="1"/>
          </p:cNvSpPr>
          <p:nvPr>
            <p:ph idx="1"/>
          </p:nvPr>
        </p:nvSpPr>
        <p:spPr>
          <a:xfrm>
            <a:off x="762000" y="1597025"/>
            <a:ext cx="8077200" cy="4297363"/>
          </a:xfrm>
        </p:spPr>
        <p:txBody>
          <a:bodyPr/>
          <a:lstStyle/>
          <a:p>
            <a:pPr marL="0" indent="0">
              <a:buFont typeface="Arial" charset="0"/>
              <a:buNone/>
            </a:pPr>
            <a:r>
              <a:rPr sz="2000" dirty="0" smtClean="0"/>
              <a:t>choisit entre le style normal, </a:t>
            </a:r>
            <a:r>
              <a:rPr sz="2000" i="1" dirty="0" smtClean="0"/>
              <a:t>italique </a:t>
            </a:r>
            <a:r>
              <a:rPr sz="2000" dirty="0" smtClean="0"/>
              <a:t>ou</a:t>
            </a:r>
            <a:r>
              <a:rPr sz="2000" i="1" dirty="0" smtClean="0"/>
              <a:t> oblique.</a:t>
            </a:r>
          </a:p>
          <a:p>
            <a:pPr marL="0" indent="0">
              <a:buFont typeface="Arial" charset="0"/>
              <a:buNone/>
            </a:pPr>
            <a:r>
              <a:rPr sz="2000" dirty="0" smtClean="0"/>
              <a:t>Valeurs :</a:t>
            </a:r>
          </a:p>
          <a:p>
            <a:pPr marL="0" indent="0">
              <a:buFont typeface="Arial" charset="0"/>
              <a:buNone/>
            </a:pPr>
            <a:r>
              <a:rPr sz="2000" dirty="0" smtClean="0"/>
              <a:t>normal : normal,</a:t>
            </a:r>
          </a:p>
          <a:p>
            <a:pPr marL="0" indent="0">
              <a:buFont typeface="Arial" charset="0"/>
              <a:buNone/>
            </a:pPr>
            <a:r>
              <a:rPr sz="2000" dirty="0" err="1" smtClean="0"/>
              <a:t>italic</a:t>
            </a:r>
            <a:r>
              <a:rPr sz="2000" dirty="0" smtClean="0"/>
              <a:t> :	</a:t>
            </a:r>
            <a:r>
              <a:rPr sz="2000" i="1" dirty="0" err="1" smtClean="0"/>
              <a:t>italic</a:t>
            </a:r>
            <a:r>
              <a:rPr sz="2000" i="1" dirty="0" smtClean="0"/>
              <a:t>,</a:t>
            </a:r>
          </a:p>
          <a:p>
            <a:pPr marL="0" indent="0">
              <a:buFont typeface="Arial" charset="0"/>
              <a:buNone/>
            </a:pPr>
            <a:r>
              <a:rPr sz="2000" dirty="0" smtClean="0"/>
              <a:t>oblique</a:t>
            </a:r>
            <a:r>
              <a:rPr sz="2000" i="1" dirty="0" smtClean="0"/>
              <a:t> : oblique,</a:t>
            </a:r>
          </a:p>
          <a:p>
            <a:pPr marL="0" indent="0">
              <a:buFont typeface="Arial" charset="0"/>
              <a:buNone/>
            </a:pPr>
            <a:r>
              <a:rPr sz="2000" dirty="0" err="1" smtClean="0"/>
              <a:t>inherit</a:t>
            </a:r>
            <a:r>
              <a:rPr sz="2000" dirty="0" smtClean="0"/>
              <a:t> </a:t>
            </a:r>
            <a:r>
              <a:rPr sz="2000" i="1" dirty="0" smtClean="0"/>
              <a:t>: </a:t>
            </a:r>
            <a:r>
              <a:rPr sz="2000" dirty="0" smtClean="0"/>
              <a:t>hérité.</a:t>
            </a:r>
          </a:p>
          <a:p>
            <a:pPr marL="0" indent="0">
              <a:buFont typeface="Arial" charset="0"/>
              <a:buNone/>
            </a:pPr>
            <a:r>
              <a:rPr lang="fr-FR" sz="2000" dirty="0" smtClean="0"/>
              <a:t>initial : valeur définie par défaut</a:t>
            </a:r>
            <a:endParaRPr sz="2000" dirty="0" smtClean="0"/>
          </a:p>
          <a:p>
            <a:pPr marL="0" indent="0">
              <a:buFont typeface="Arial" charset="0"/>
              <a:buNone/>
            </a:pPr>
            <a:r>
              <a:rPr sz="2000" dirty="0" smtClean="0"/>
              <a:t>exemple : </a:t>
            </a:r>
          </a:p>
          <a:p>
            <a:pPr marL="0" indent="0">
              <a:buFont typeface="Arial" charset="0"/>
              <a:buNone/>
            </a:pPr>
            <a:r>
              <a:rPr sz="2000" dirty="0" smtClean="0"/>
              <a:t>&lt;p style="</a:t>
            </a:r>
            <a:r>
              <a:rPr sz="2000" dirty="0" err="1" smtClean="0">
                <a:solidFill>
                  <a:srgbClr val="2403E7"/>
                </a:solidFill>
              </a:rPr>
              <a:t>font-style:italic</a:t>
            </a:r>
            <a:r>
              <a:rPr sz="2000" dirty="0" smtClean="0">
                <a:solidFill>
                  <a:srgbClr val="2403E7"/>
                </a:solidFill>
              </a:rPr>
              <a:t>;</a:t>
            </a:r>
            <a:r>
              <a:rPr sz="2000" dirty="0" smtClean="0"/>
              <a:t>"&gt;J'écris en italique&lt;/p&gt;</a:t>
            </a:r>
          </a:p>
          <a:p>
            <a:pPr marL="0" indent="0">
              <a:buFont typeface="Arial" charset="0"/>
              <a:buNone/>
            </a:pPr>
            <a:endParaRPr sz="2000" dirty="0" smtClean="0"/>
          </a:p>
          <a:p>
            <a:pPr marL="0" indent="0">
              <a:buFont typeface="Arial" charset="0"/>
              <a:buNone/>
            </a:pPr>
            <a:r>
              <a:rPr sz="2000" i="1" dirty="0" smtClean="0"/>
              <a:t>J'écris en italique</a:t>
            </a:r>
          </a:p>
        </p:txBody>
      </p:sp>
    </p:spTree>
  </p:cSld>
  <p:clrMapOvr>
    <a:masterClrMapping/>
  </p:clrMapOvr>
  <p:transition spd="slow">
    <p:wipe dir="d"/>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2 / code hexadécimal à 3 chiffres.</a:t>
            </a:r>
          </a:p>
          <a:p>
            <a:pPr marL="0" indent="0">
              <a:buNone/>
            </a:pPr>
            <a:r>
              <a:rPr lang="fr-FR" sz="2000" dirty="0" smtClean="0"/>
              <a:t>#XYZ</a:t>
            </a:r>
          </a:p>
          <a:p>
            <a:pPr marL="0" indent="0">
              <a:buNone/>
            </a:pPr>
            <a:r>
              <a:rPr lang="fr-FR" sz="2000" dirty="0" smtClean="0"/>
              <a:t>X représente la couleur rouge,</a:t>
            </a:r>
          </a:p>
          <a:p>
            <a:pPr marL="0" indent="0">
              <a:buNone/>
            </a:pPr>
            <a:r>
              <a:rPr lang="fr-FR" sz="2000" dirty="0" smtClean="0"/>
              <a:t>Y représente la couleur verte,</a:t>
            </a:r>
          </a:p>
          <a:p>
            <a:pPr marL="0" indent="0">
              <a:buNone/>
            </a:pPr>
            <a:r>
              <a:rPr lang="fr-FR" sz="2000" dirty="0" smtClean="0"/>
              <a:t>Z représente la couleur bleue.</a:t>
            </a:r>
          </a:p>
          <a:p>
            <a:pPr marL="0" indent="0">
              <a:buNone/>
            </a:pPr>
            <a:r>
              <a:rPr lang="fr-FR" sz="2000" dirty="0" smtClean="0"/>
              <a:t>X, Y et Z sont des nombres hexadécimaux compris entre 0 et 15 (0 à F)</a:t>
            </a:r>
          </a:p>
          <a:p>
            <a:pPr marL="0" indent="0">
              <a:buNone/>
            </a:pPr>
            <a:r>
              <a:rPr lang="fr-FR" sz="2000" dirty="0" smtClean="0"/>
              <a:t>Les couleurs sont équivalentes à celles définies par #XXYYZZ</a:t>
            </a:r>
          </a:p>
          <a:p>
            <a:pPr marL="0" indent="0">
              <a:buNone/>
            </a:pPr>
            <a:r>
              <a:rPr lang="fr-FR" sz="2000" dirty="0" smtClean="0"/>
              <a:t>Plus le nombre est grand, plus la présence de la couleur est importante :</a:t>
            </a:r>
          </a:p>
          <a:p>
            <a:pPr marL="0" indent="0">
              <a:buNone/>
            </a:pPr>
            <a:r>
              <a:rPr lang="fr-FR" sz="2000" dirty="0" smtClean="0"/>
              <a:t>rouge vif : 	#F00</a:t>
            </a:r>
          </a:p>
          <a:p>
            <a:pPr marL="0" indent="0">
              <a:buNone/>
            </a:pPr>
            <a:r>
              <a:rPr lang="fr-FR" sz="2000" dirty="0" smtClean="0"/>
              <a:t>blanc : 		#FFF</a:t>
            </a:r>
          </a:p>
          <a:p>
            <a:pPr marL="0" indent="0">
              <a:buNone/>
            </a:pPr>
            <a:r>
              <a:rPr lang="fr-FR" sz="2000" dirty="0" smtClean="0"/>
              <a:t>noir :		#000 ou simplement 0</a:t>
            </a:r>
          </a:p>
        </p:txBody>
      </p:sp>
    </p:spTree>
    <p:extLst>
      <p:ext uri="{BB962C8B-B14F-4D97-AF65-F5344CB8AC3E}">
        <p14:creationId xmlns:p14="http://schemas.microsoft.com/office/powerpoint/2010/main" val="1550281229"/>
      </p:ext>
    </p:extLst>
  </p:cSld>
  <p:clrMapOvr>
    <a:masterClrMapping/>
  </p:clrMapOvr>
  <p:transition spd="slow">
    <p:wipe dir="d"/>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3 / les noms de couleurs prédéfinis.</a:t>
            </a:r>
          </a:p>
          <a:p>
            <a:pPr marL="0" indent="0">
              <a:buNone/>
            </a:pPr>
            <a:endParaRPr lang="fr-FR" sz="2000"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965" y="1844824"/>
            <a:ext cx="3676650"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6464342"/>
      </p:ext>
    </p:extLst>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3 / Nouveaux noms </a:t>
            </a:r>
            <a:r>
              <a:rPr lang="fr-FR" sz="2000" b="1" u="sng" dirty="0"/>
              <a:t>en CSS3 (</a:t>
            </a:r>
            <a:r>
              <a:rPr lang="fr-FR" sz="2000" b="1" u="sng" dirty="0">
                <a:hlinkClick r:id="rId2"/>
              </a:rPr>
              <a:t>http://www.w3.org/TR/css3-color</a:t>
            </a:r>
            <a:r>
              <a:rPr lang="fr-FR" sz="2000" b="1" u="sng" dirty="0" smtClean="0">
                <a:hlinkClick r:id="rId2"/>
              </a:rPr>
              <a:t>/</a:t>
            </a:r>
            <a:r>
              <a:rPr lang="fr-FR" sz="2000" b="1" u="sng" dirty="0" smtClean="0"/>
              <a:t>)</a:t>
            </a:r>
          </a:p>
          <a:p>
            <a:pPr marL="0" indent="0">
              <a:buNone/>
            </a:pPr>
            <a:r>
              <a:rPr lang="fr-FR" sz="2000" dirty="0" smtClean="0"/>
              <a:t>		</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28800"/>
            <a:ext cx="3409553" cy="504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628800"/>
            <a:ext cx="3562510" cy="5005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4355976" y="3429000"/>
            <a:ext cx="720080" cy="646331"/>
          </a:xfrm>
          <a:prstGeom prst="rect">
            <a:avLst/>
          </a:prstGeom>
          <a:noFill/>
        </p:spPr>
        <p:txBody>
          <a:bodyPr wrap="square" rtlCol="0">
            <a:spAutoFit/>
          </a:bodyPr>
          <a:lstStyle/>
          <a:p>
            <a:r>
              <a:rPr lang="fr-FR" sz="3600" dirty="0" smtClean="0"/>
              <a:t>....</a:t>
            </a:r>
            <a:endParaRPr lang="fr-FR" sz="3600" dirty="0"/>
          </a:p>
        </p:txBody>
      </p:sp>
    </p:spTree>
    <p:extLst>
      <p:ext uri="{BB962C8B-B14F-4D97-AF65-F5344CB8AC3E}">
        <p14:creationId xmlns:p14="http://schemas.microsoft.com/office/powerpoint/2010/main" val="2298106631"/>
      </p:ext>
    </p:extLst>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4 / la fonction </a:t>
            </a:r>
            <a:r>
              <a:rPr lang="fr-FR" sz="2000" b="1" u="sng" dirty="0" err="1" smtClean="0">
                <a:solidFill>
                  <a:schemeClr val="accent2">
                    <a:lumMod val="50000"/>
                  </a:schemeClr>
                </a:solidFill>
              </a:rPr>
              <a:t>rgb</a:t>
            </a:r>
            <a:r>
              <a:rPr lang="fr-FR" sz="2000" b="1" u="sng" dirty="0" smtClean="0">
                <a:solidFill>
                  <a:schemeClr val="tx2">
                    <a:lumMod val="75000"/>
                  </a:schemeClr>
                </a:solidFill>
              </a:rPr>
              <a:t>(rouge, vert, bleu)</a:t>
            </a:r>
          </a:p>
          <a:p>
            <a:pPr marL="0" indent="0">
              <a:buNone/>
            </a:pPr>
            <a:r>
              <a:rPr lang="fr-FR" sz="2000" b="1" dirty="0" smtClean="0">
                <a:solidFill>
                  <a:schemeClr val="tx2">
                    <a:lumMod val="75000"/>
                  </a:schemeClr>
                </a:solidFill>
              </a:rPr>
              <a:t>rouge </a:t>
            </a:r>
            <a:r>
              <a:rPr lang="fr-FR" sz="2000" dirty="0" smtClean="0"/>
              <a:t>représente la couleur rouge,</a:t>
            </a:r>
          </a:p>
          <a:p>
            <a:pPr marL="0" indent="0">
              <a:buNone/>
            </a:pPr>
            <a:r>
              <a:rPr lang="fr-FR" sz="2000" b="1" dirty="0">
                <a:solidFill>
                  <a:schemeClr val="tx2">
                    <a:lumMod val="75000"/>
                  </a:schemeClr>
                </a:solidFill>
              </a:rPr>
              <a:t>vert </a:t>
            </a:r>
            <a:r>
              <a:rPr lang="fr-FR" sz="2000" dirty="0" smtClean="0"/>
              <a:t>représente la couleur verte,</a:t>
            </a:r>
          </a:p>
          <a:p>
            <a:pPr marL="0" indent="0">
              <a:buNone/>
            </a:pPr>
            <a:r>
              <a:rPr lang="fr-FR" sz="2000" b="1" dirty="0">
                <a:solidFill>
                  <a:schemeClr val="tx2">
                    <a:lumMod val="75000"/>
                  </a:schemeClr>
                </a:solidFill>
              </a:rPr>
              <a:t>bleu </a:t>
            </a:r>
            <a:r>
              <a:rPr lang="fr-FR" sz="2000" dirty="0" smtClean="0"/>
              <a:t>représente la couleur bleue.</a:t>
            </a:r>
          </a:p>
          <a:p>
            <a:pPr marL="0" indent="0">
              <a:buNone/>
            </a:pPr>
            <a:r>
              <a:rPr lang="fr-FR" sz="2000" dirty="0" smtClean="0"/>
              <a:t>rouge vert bleu sont des nombres décimaux compris entre 0 et 255 ou des pourcentages compris entre 0% et 100 %</a:t>
            </a:r>
          </a:p>
          <a:p>
            <a:pPr marL="0" indent="0">
              <a:buNone/>
            </a:pPr>
            <a:r>
              <a:rPr lang="fr-FR" sz="2000" dirty="0" smtClean="0"/>
              <a:t>Plus le nombre est grand, plus la présence de la couleur est importante :</a:t>
            </a:r>
          </a:p>
          <a:p>
            <a:pPr marL="0" indent="0">
              <a:buNone/>
            </a:pPr>
            <a:r>
              <a:rPr lang="fr-FR" sz="2000" dirty="0" smtClean="0"/>
              <a:t>rouge vif : 	</a:t>
            </a:r>
            <a:r>
              <a:rPr lang="fr-FR" sz="2000" dirty="0" err="1" smtClean="0"/>
              <a:t>rgb</a:t>
            </a:r>
            <a:r>
              <a:rPr lang="fr-FR" sz="2000" dirty="0" smtClean="0"/>
              <a:t>(255,0,0)		</a:t>
            </a:r>
            <a:r>
              <a:rPr lang="fr-FR" sz="2000" dirty="0" err="1" smtClean="0"/>
              <a:t>rgb</a:t>
            </a:r>
            <a:r>
              <a:rPr lang="fr-FR" sz="2000" dirty="0" smtClean="0"/>
              <a:t>(100%,0%,0%)</a:t>
            </a:r>
          </a:p>
          <a:p>
            <a:pPr marL="0" indent="0">
              <a:buNone/>
            </a:pPr>
            <a:r>
              <a:rPr lang="fr-FR" sz="2000" dirty="0" smtClean="0"/>
              <a:t>blanc : 		</a:t>
            </a:r>
            <a:r>
              <a:rPr lang="fr-FR" sz="2000" dirty="0" err="1" smtClean="0"/>
              <a:t>rgb</a:t>
            </a:r>
            <a:r>
              <a:rPr lang="fr-FR" sz="2000" dirty="0" smtClean="0"/>
              <a:t>(255,255,255)		</a:t>
            </a:r>
            <a:r>
              <a:rPr lang="fr-FR" sz="2000" dirty="0" err="1" smtClean="0"/>
              <a:t>rgb</a:t>
            </a:r>
            <a:r>
              <a:rPr lang="fr-FR" sz="2000" dirty="0" smtClean="0"/>
              <a:t>(100%,100%,100%)</a:t>
            </a:r>
          </a:p>
          <a:p>
            <a:pPr marL="0" indent="0">
              <a:buNone/>
            </a:pPr>
            <a:r>
              <a:rPr lang="fr-FR" sz="2000" dirty="0" smtClean="0"/>
              <a:t>noir : 		</a:t>
            </a:r>
            <a:r>
              <a:rPr lang="fr-FR" sz="2000" dirty="0" err="1" smtClean="0"/>
              <a:t>rgb</a:t>
            </a:r>
            <a:r>
              <a:rPr lang="fr-FR" sz="2000" dirty="0" smtClean="0"/>
              <a:t>(0,0,0)		</a:t>
            </a:r>
            <a:r>
              <a:rPr lang="fr-FR" sz="2000" dirty="0" err="1" smtClean="0"/>
              <a:t>rgb</a:t>
            </a:r>
            <a:r>
              <a:rPr lang="fr-FR" sz="2000" dirty="0" smtClean="0"/>
              <a:t>(0%,0%,0%)</a:t>
            </a:r>
          </a:p>
        </p:txBody>
      </p:sp>
    </p:spTree>
    <p:extLst>
      <p:ext uri="{BB962C8B-B14F-4D97-AF65-F5344CB8AC3E}">
        <p14:creationId xmlns:p14="http://schemas.microsoft.com/office/powerpoint/2010/main" val="1524466675"/>
      </p:ext>
    </p:extLst>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5 / la fonction </a:t>
            </a:r>
            <a:r>
              <a:rPr lang="fr-FR" sz="2000" b="1" u="sng" dirty="0" err="1" smtClean="0">
                <a:solidFill>
                  <a:schemeClr val="accent2">
                    <a:lumMod val="50000"/>
                  </a:schemeClr>
                </a:solidFill>
              </a:rPr>
              <a:t>rgba</a:t>
            </a:r>
            <a:r>
              <a:rPr lang="fr-FR" sz="2000" b="1" u="sng" dirty="0" smtClean="0">
                <a:solidFill>
                  <a:schemeClr val="tx2">
                    <a:lumMod val="75000"/>
                  </a:schemeClr>
                </a:solidFill>
              </a:rPr>
              <a:t>(rouge, vert, bleu, alpha)</a:t>
            </a:r>
          </a:p>
          <a:p>
            <a:pPr marL="0" indent="0">
              <a:buNone/>
            </a:pPr>
            <a:r>
              <a:rPr lang="fr-FR" sz="2000" b="1" dirty="0">
                <a:solidFill>
                  <a:schemeClr val="tx2">
                    <a:lumMod val="75000"/>
                  </a:schemeClr>
                </a:solidFill>
              </a:rPr>
              <a:t>rouge</a:t>
            </a:r>
            <a:r>
              <a:rPr lang="fr-FR" sz="2000" dirty="0" smtClean="0"/>
              <a:t> représente la couleur rouge,</a:t>
            </a:r>
          </a:p>
          <a:p>
            <a:pPr marL="0" indent="0">
              <a:buNone/>
            </a:pPr>
            <a:r>
              <a:rPr lang="fr-FR" sz="2000" b="1" dirty="0">
                <a:solidFill>
                  <a:schemeClr val="tx2">
                    <a:lumMod val="75000"/>
                  </a:schemeClr>
                </a:solidFill>
              </a:rPr>
              <a:t>vert </a:t>
            </a:r>
            <a:r>
              <a:rPr lang="fr-FR" sz="2000" dirty="0" smtClean="0"/>
              <a:t>représente la couleur verte,</a:t>
            </a:r>
          </a:p>
          <a:p>
            <a:pPr marL="0" indent="0">
              <a:buNone/>
            </a:pPr>
            <a:r>
              <a:rPr lang="fr-FR" sz="2000" b="1" dirty="0">
                <a:solidFill>
                  <a:schemeClr val="tx2">
                    <a:lumMod val="75000"/>
                  </a:schemeClr>
                </a:solidFill>
              </a:rPr>
              <a:t>bleu </a:t>
            </a:r>
            <a:r>
              <a:rPr lang="fr-FR" sz="2000" dirty="0" smtClean="0"/>
              <a:t>représente la couleur bleue,</a:t>
            </a:r>
          </a:p>
          <a:p>
            <a:pPr marL="0" indent="0">
              <a:buNone/>
            </a:pPr>
            <a:r>
              <a:rPr lang="fr-FR" sz="2000" b="1" dirty="0">
                <a:solidFill>
                  <a:schemeClr val="tx2">
                    <a:lumMod val="75000"/>
                  </a:schemeClr>
                </a:solidFill>
              </a:rPr>
              <a:t>alpha</a:t>
            </a:r>
            <a:r>
              <a:rPr lang="fr-FR" sz="2000" dirty="0" smtClean="0"/>
              <a:t> définit l'opacité de la couleur.</a:t>
            </a:r>
          </a:p>
          <a:p>
            <a:pPr marL="0" indent="0">
              <a:buNone/>
            </a:pPr>
            <a:r>
              <a:rPr lang="fr-FR" sz="2000" dirty="0" smtClean="0"/>
              <a:t>rouge vert bleu sont des nombres décimaux compris entre 0 et 255 ou des pourcentages compris entre 0% et 100 %,</a:t>
            </a:r>
          </a:p>
          <a:p>
            <a:pPr marL="0" indent="0">
              <a:buNone/>
            </a:pPr>
            <a:r>
              <a:rPr lang="fr-FR" sz="2000" dirty="0" smtClean="0"/>
              <a:t>alpha est un nombre compris entre 0 et 1 : 1 = opaque, 0 = totalement transparent.</a:t>
            </a:r>
          </a:p>
        </p:txBody>
      </p:sp>
    </p:spTree>
    <p:extLst>
      <p:ext uri="{BB962C8B-B14F-4D97-AF65-F5344CB8AC3E}">
        <p14:creationId xmlns:p14="http://schemas.microsoft.com/office/powerpoint/2010/main" val="2265511890"/>
      </p:ext>
    </p:extLst>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fontScale="77500" lnSpcReduction="20000"/>
          </a:bodyPr>
          <a:lstStyle/>
          <a:p>
            <a:pPr marL="0" indent="0">
              <a:buNone/>
            </a:pPr>
            <a:r>
              <a:rPr lang="fr-FR" sz="2000" dirty="0" smtClean="0"/>
              <a:t>Exemples :</a:t>
            </a:r>
          </a:p>
          <a:p>
            <a:pPr marL="0" indent="0">
              <a:buNone/>
            </a:pPr>
            <a:r>
              <a:rPr lang="fr-FR" sz="2000" dirty="0"/>
              <a:t>&lt;style type="</a:t>
            </a:r>
            <a:r>
              <a:rPr lang="fr-FR" sz="2000" dirty="0" err="1"/>
              <a:t>text</a:t>
            </a:r>
            <a:r>
              <a:rPr lang="fr-FR" sz="2000" dirty="0"/>
              <a:t>/</a:t>
            </a:r>
            <a:r>
              <a:rPr lang="fr-FR" sz="2000" dirty="0" err="1"/>
              <a:t>css</a:t>
            </a:r>
            <a:r>
              <a:rPr lang="fr-FR" sz="2000" dirty="0"/>
              <a:t>"&gt;</a:t>
            </a:r>
          </a:p>
          <a:p>
            <a:pPr marL="0" indent="0">
              <a:buNone/>
            </a:pPr>
            <a:r>
              <a:rPr lang="fr-FR" sz="2000" dirty="0"/>
              <a:t>.forme {</a:t>
            </a:r>
          </a:p>
          <a:p>
            <a:pPr marL="0" indent="0">
              <a:buNone/>
            </a:pPr>
            <a:r>
              <a:rPr lang="fr-FR" sz="2000" dirty="0"/>
              <a:t>	</a:t>
            </a:r>
            <a:r>
              <a:rPr lang="fr-FR" sz="2000" dirty="0" err="1"/>
              <a:t>background-color:rgba</a:t>
            </a:r>
            <a:r>
              <a:rPr lang="fr-FR" sz="2000" dirty="0"/>
              <a:t>(10,200,130,0.6);</a:t>
            </a:r>
          </a:p>
          <a:p>
            <a:pPr marL="0" indent="0">
              <a:buNone/>
            </a:pPr>
            <a:r>
              <a:rPr lang="fr-FR" sz="2000" dirty="0"/>
              <a:t>	border: 5px </a:t>
            </a:r>
            <a:r>
              <a:rPr lang="fr-FR" sz="2000" dirty="0" err="1"/>
              <a:t>solid</a:t>
            </a:r>
            <a:r>
              <a:rPr lang="fr-FR" sz="2000" dirty="0"/>
              <a:t> black;</a:t>
            </a:r>
          </a:p>
          <a:p>
            <a:pPr marL="0" indent="0">
              <a:buNone/>
            </a:pPr>
            <a:r>
              <a:rPr lang="fr-FR" sz="2000" dirty="0"/>
              <a:t>	width:20%;</a:t>
            </a:r>
          </a:p>
          <a:p>
            <a:pPr marL="0" indent="0">
              <a:buNone/>
            </a:pPr>
            <a:r>
              <a:rPr lang="fr-FR" sz="2000" dirty="0"/>
              <a:t>	height:200px;</a:t>
            </a:r>
          </a:p>
          <a:p>
            <a:pPr marL="0" indent="0">
              <a:buNone/>
            </a:pPr>
            <a:r>
              <a:rPr lang="fr-FR" sz="2000" dirty="0"/>
              <a:t>	</a:t>
            </a:r>
            <a:r>
              <a:rPr lang="fr-FR" sz="2000" dirty="0" err="1"/>
              <a:t>position:absolute</a:t>
            </a:r>
            <a:r>
              <a:rPr lang="fr-FR" sz="2000" dirty="0"/>
              <a:t>;</a:t>
            </a:r>
          </a:p>
          <a:p>
            <a:pPr marL="0" indent="0">
              <a:buNone/>
            </a:pPr>
            <a:r>
              <a:rPr lang="fr-FR" sz="2000" dirty="0"/>
              <a:t>	top:10px;</a:t>
            </a:r>
          </a:p>
          <a:p>
            <a:pPr marL="0" indent="0">
              <a:buNone/>
            </a:pPr>
            <a:r>
              <a:rPr lang="fr-FR" sz="2000" dirty="0"/>
              <a:t>	left:100px;</a:t>
            </a:r>
          </a:p>
          <a:p>
            <a:pPr marL="0" indent="0">
              <a:buNone/>
            </a:pPr>
            <a:r>
              <a:rPr lang="fr-FR" sz="2000" dirty="0"/>
              <a:t>	z-index:2;</a:t>
            </a:r>
          </a:p>
          <a:p>
            <a:pPr marL="0" indent="0">
              <a:buNone/>
            </a:pPr>
            <a:r>
              <a:rPr lang="fr-FR" sz="2000" dirty="0"/>
              <a:t>}</a:t>
            </a:r>
          </a:p>
          <a:p>
            <a:pPr marL="0" indent="0">
              <a:buNone/>
            </a:pPr>
            <a:r>
              <a:rPr lang="fr-FR" sz="2000" dirty="0"/>
              <a:t>.arrondi {border-radius: 20px;}</a:t>
            </a:r>
          </a:p>
          <a:p>
            <a:pPr marL="0" indent="0">
              <a:buNone/>
            </a:pPr>
            <a:r>
              <a:rPr lang="fr-FR" sz="2000" dirty="0"/>
              <a:t>#h3 {z-index:1;position relative;}</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&lt;h3&gt;Comment écrire le code d'une couleur&lt;/h3&gt;</a:t>
            </a:r>
          </a:p>
          <a:p>
            <a:pPr marL="0" indent="0">
              <a:buNone/>
            </a:pPr>
            <a:r>
              <a:rPr lang="fr-FR" sz="2000" dirty="0"/>
              <a:t>&lt;div class="forme"&gt;&lt;/div&gt;</a:t>
            </a:r>
          </a:p>
          <a:p>
            <a:pPr marL="0" indent="0">
              <a:buNone/>
            </a:pPr>
            <a:endParaRPr lang="fr-FR" sz="2000" dirty="0"/>
          </a:p>
          <a:p>
            <a:pPr marL="0" indent="0">
              <a:buNone/>
            </a:pPr>
            <a:r>
              <a:rPr lang="fr-FR" sz="2000" dirty="0"/>
              <a:t>&lt;/body&gt;</a:t>
            </a:r>
            <a:endParaRPr lang="fr-FR" sz="2000"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727" y="2409769"/>
            <a:ext cx="44672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8532593"/>
      </p:ext>
    </p:extLst>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5 / la fonction </a:t>
            </a:r>
            <a:r>
              <a:rPr lang="fr-FR" sz="2000" b="1" u="sng" dirty="0" err="1" smtClean="0">
                <a:solidFill>
                  <a:schemeClr val="accent2">
                    <a:lumMod val="50000"/>
                  </a:schemeClr>
                </a:solidFill>
              </a:rPr>
              <a:t>hsl</a:t>
            </a:r>
            <a:r>
              <a:rPr lang="fr-FR" sz="2000" b="1" u="sng" dirty="0" smtClean="0">
                <a:solidFill>
                  <a:schemeClr val="tx2">
                    <a:lumMod val="75000"/>
                  </a:schemeClr>
                </a:solidFill>
              </a:rPr>
              <a:t>(teinte, saturation, luminance)</a:t>
            </a:r>
          </a:p>
          <a:p>
            <a:pPr marL="0" indent="0">
              <a:buNone/>
            </a:pPr>
            <a:r>
              <a:rPr lang="fr-FR" sz="2000" dirty="0"/>
              <a:t>Les fonctions </a:t>
            </a:r>
            <a:r>
              <a:rPr lang="fr-FR" sz="2000" b="1" dirty="0" err="1">
                <a:solidFill>
                  <a:schemeClr val="accent2">
                    <a:lumMod val="75000"/>
                  </a:schemeClr>
                </a:solidFill>
              </a:rPr>
              <a:t>hsl</a:t>
            </a:r>
            <a:r>
              <a:rPr lang="fr-FR" sz="2000" b="1" dirty="0">
                <a:solidFill>
                  <a:schemeClr val="accent2">
                    <a:lumMod val="75000"/>
                  </a:schemeClr>
                </a:solidFill>
              </a:rPr>
              <a:t>()</a:t>
            </a:r>
            <a:r>
              <a:rPr lang="fr-FR" sz="2000" dirty="0"/>
              <a:t> </a:t>
            </a:r>
            <a:r>
              <a:rPr lang="fr-FR" sz="2000" dirty="0" smtClean="0"/>
              <a:t>reposent </a:t>
            </a:r>
            <a:r>
              <a:rPr lang="fr-FR" sz="2000" dirty="0"/>
              <a:t>sur un mode de représentation des couleurs différent, basé sur une Teinte (H), la Saturation (S) et la </a:t>
            </a:r>
            <a:r>
              <a:rPr lang="fr-FR" sz="2000" dirty="0" smtClean="0"/>
              <a:t>Luminance </a:t>
            </a:r>
            <a:r>
              <a:rPr lang="fr-FR" sz="2000" dirty="0"/>
              <a:t>(L</a:t>
            </a:r>
            <a:r>
              <a:rPr lang="fr-FR" sz="2000" dirty="0" smtClean="0"/>
              <a:t>) :</a:t>
            </a:r>
            <a:endParaRPr lang="fr-FR" sz="2000" b="1" dirty="0" smtClean="0">
              <a:solidFill>
                <a:schemeClr val="tx2">
                  <a:lumMod val="75000"/>
                </a:schemeClr>
              </a:solidFill>
            </a:endParaRPr>
          </a:p>
          <a:p>
            <a:pPr marL="0" indent="0">
              <a:buNone/>
            </a:pPr>
            <a:r>
              <a:rPr lang="fr-FR" sz="2000" b="1" dirty="0" smtClean="0">
                <a:solidFill>
                  <a:schemeClr val="tx2">
                    <a:lumMod val="75000"/>
                  </a:schemeClr>
                </a:solidFill>
              </a:rPr>
              <a:t>teinte :</a:t>
            </a:r>
            <a:r>
              <a:rPr lang="fr-FR" sz="2000" dirty="0"/>
              <a:t> </a:t>
            </a:r>
            <a:r>
              <a:rPr lang="fr-FR" sz="2000" dirty="0" smtClean="0"/>
              <a:t>entre 0 et 360 indique la valeur </a:t>
            </a:r>
            <a:r>
              <a:rPr lang="fr-FR" sz="2000" dirty="0"/>
              <a:t>de couleur sur un cercle chromatique de 0° (Rouge) à 360° (Rouge). A 60°: Jaune, à 120°: Vert, à 180°: Cyan, à 240°: Bleu, à 300°: </a:t>
            </a:r>
            <a:r>
              <a:rPr lang="fr-FR" sz="2000" dirty="0" smtClean="0"/>
              <a:t>Magenta,</a:t>
            </a:r>
          </a:p>
          <a:p>
            <a:pPr marL="0" indent="0">
              <a:buNone/>
            </a:pPr>
            <a:r>
              <a:rPr lang="fr-FR" sz="2000" b="1" dirty="0" smtClean="0">
                <a:solidFill>
                  <a:schemeClr val="tx2">
                    <a:lumMod val="75000"/>
                  </a:schemeClr>
                </a:solidFill>
              </a:rPr>
              <a:t>saturation :</a:t>
            </a:r>
            <a:r>
              <a:rPr lang="fr-FR" sz="2000" dirty="0"/>
              <a:t> de 0% à 100 </a:t>
            </a:r>
            <a:r>
              <a:rPr lang="fr-FR" sz="2000" dirty="0" smtClean="0"/>
              <a:t>%,</a:t>
            </a:r>
          </a:p>
          <a:p>
            <a:pPr marL="0" indent="0">
              <a:buNone/>
            </a:pPr>
            <a:r>
              <a:rPr lang="fr-FR" sz="2000" b="1" dirty="0" smtClean="0">
                <a:solidFill>
                  <a:schemeClr val="tx2">
                    <a:lumMod val="75000"/>
                  </a:schemeClr>
                </a:solidFill>
              </a:rPr>
              <a:t>luminance : </a:t>
            </a:r>
            <a:r>
              <a:rPr lang="fr-FR" sz="2000" dirty="0" smtClean="0"/>
              <a:t>de 0% (noir) à 100% (blanc),</a:t>
            </a:r>
          </a:p>
          <a:p>
            <a:pPr marL="0" indent="0">
              <a:buNone/>
            </a:pPr>
            <a:r>
              <a:rPr lang="fr-FR" sz="2000" dirty="0" smtClean="0"/>
              <a:t>exemple : </a:t>
            </a:r>
          </a:p>
          <a:p>
            <a:pPr marL="0" indent="0">
              <a:buNone/>
            </a:pPr>
            <a:r>
              <a:rPr lang="fr-FR" sz="2000" b="1" dirty="0" smtClean="0">
                <a:solidFill>
                  <a:schemeClr val="tx2">
                    <a:lumMod val="75000"/>
                  </a:schemeClr>
                </a:solidFill>
              </a:rPr>
              <a:t>background-</a:t>
            </a:r>
            <a:r>
              <a:rPr lang="fr-FR" sz="2000" b="1" dirty="0" err="1" smtClean="0">
                <a:solidFill>
                  <a:schemeClr val="tx2">
                    <a:lumMod val="75000"/>
                  </a:schemeClr>
                </a:solidFill>
              </a:rPr>
              <a:t>color</a:t>
            </a:r>
            <a:r>
              <a:rPr lang="fr-FR" sz="2000" b="1" dirty="0" smtClean="0"/>
              <a:t>:</a:t>
            </a:r>
            <a:r>
              <a:rPr lang="fr-FR" sz="2000" b="1" dirty="0" smtClean="0">
                <a:solidFill>
                  <a:schemeClr val="accent2">
                    <a:lumMod val="75000"/>
                  </a:schemeClr>
                </a:solidFill>
              </a:rPr>
              <a:t> </a:t>
            </a:r>
            <a:r>
              <a:rPr lang="fr-FR" sz="2000" b="1" dirty="0" err="1" smtClean="0">
                <a:solidFill>
                  <a:schemeClr val="accent2">
                    <a:lumMod val="75000"/>
                  </a:schemeClr>
                </a:solidFill>
              </a:rPr>
              <a:t>hsl</a:t>
            </a:r>
            <a:r>
              <a:rPr lang="fr-FR" sz="2000" b="1" dirty="0" smtClean="0">
                <a:solidFill>
                  <a:schemeClr val="tx2">
                    <a:lumMod val="75000"/>
                  </a:schemeClr>
                </a:solidFill>
              </a:rPr>
              <a:t>(0,100%,25%)</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4659574"/>
            <a:ext cx="36861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135203"/>
      </p:ext>
    </p:extLst>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783104"/>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24744"/>
            <a:ext cx="8274496" cy="5472609"/>
          </a:xfrm>
        </p:spPr>
        <p:txBody>
          <a:bodyPr numCol="1">
            <a:normAutofit/>
          </a:bodyPr>
          <a:lstStyle/>
          <a:p>
            <a:pPr marL="0" indent="0">
              <a:buNone/>
            </a:pPr>
            <a:r>
              <a:rPr lang="fr-FR" sz="2000" dirty="0" smtClean="0"/>
              <a:t>Exemples :</a:t>
            </a:r>
            <a:endParaRPr lang="fr-FR" sz="2000" b="1" dirty="0" smtClean="0">
              <a:solidFill>
                <a:schemeClr val="tx2">
                  <a:lumMod val="75000"/>
                </a:schemeClr>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38241"/>
            <a:ext cx="8162925"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184700"/>
      </p:ext>
    </p:extLst>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Comment écrire le code d'une couleur</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u="sng" dirty="0" smtClean="0"/>
              <a:t>6 / la fonction </a:t>
            </a:r>
            <a:r>
              <a:rPr lang="fr-FR" sz="2000" b="1" u="sng" dirty="0" err="1" smtClean="0">
                <a:solidFill>
                  <a:schemeClr val="accent2">
                    <a:lumMod val="50000"/>
                  </a:schemeClr>
                </a:solidFill>
              </a:rPr>
              <a:t>hsla</a:t>
            </a:r>
            <a:r>
              <a:rPr lang="fr-FR" sz="2000" b="1" u="sng" dirty="0" smtClean="0">
                <a:solidFill>
                  <a:schemeClr val="tx2">
                    <a:lumMod val="75000"/>
                  </a:schemeClr>
                </a:solidFill>
              </a:rPr>
              <a:t>(teinte, saturation, luminance, alpha)</a:t>
            </a:r>
          </a:p>
          <a:p>
            <a:pPr marL="0" indent="0">
              <a:buNone/>
            </a:pPr>
            <a:r>
              <a:rPr lang="fr-FR" sz="2000" dirty="0"/>
              <a:t>Les fonctions </a:t>
            </a:r>
            <a:r>
              <a:rPr lang="fr-FR" sz="2000" b="1" dirty="0" err="1" smtClean="0">
                <a:solidFill>
                  <a:schemeClr val="accent2">
                    <a:lumMod val="75000"/>
                  </a:schemeClr>
                </a:solidFill>
              </a:rPr>
              <a:t>hsla</a:t>
            </a:r>
            <a:r>
              <a:rPr lang="fr-FR" sz="2000" b="1" dirty="0" smtClean="0">
                <a:solidFill>
                  <a:schemeClr val="accent2">
                    <a:lumMod val="75000"/>
                  </a:schemeClr>
                </a:solidFill>
              </a:rPr>
              <a:t>()</a:t>
            </a:r>
            <a:r>
              <a:rPr lang="fr-FR" sz="2000" dirty="0" smtClean="0"/>
              <a:t> fonctionne comme la fonction </a:t>
            </a:r>
            <a:r>
              <a:rPr lang="fr-FR" sz="2000" dirty="0" err="1" smtClean="0"/>
              <a:t>hsl</a:t>
            </a:r>
            <a:r>
              <a:rPr lang="fr-FR" sz="2000" dirty="0" smtClean="0"/>
              <a:t>() avec en plus la gestion de l'opacité (alpha).</a:t>
            </a:r>
          </a:p>
          <a:p>
            <a:pPr marL="0" indent="0">
              <a:buNone/>
            </a:pPr>
            <a:r>
              <a:rPr lang="fr-FR" sz="2000" dirty="0" smtClean="0"/>
              <a:t> </a:t>
            </a:r>
            <a:r>
              <a:rPr lang="fr-FR" sz="2000" b="1" dirty="0" smtClean="0">
                <a:solidFill>
                  <a:schemeClr val="tx2">
                    <a:lumMod val="75000"/>
                  </a:schemeClr>
                </a:solidFill>
              </a:rPr>
              <a:t>teinte :</a:t>
            </a:r>
            <a:r>
              <a:rPr lang="fr-FR" sz="2000" dirty="0"/>
              <a:t> </a:t>
            </a:r>
            <a:r>
              <a:rPr lang="fr-FR" sz="2000" dirty="0" smtClean="0"/>
              <a:t>entre 0 et 360 indique la valeur </a:t>
            </a:r>
            <a:r>
              <a:rPr lang="fr-FR" sz="2000" dirty="0"/>
              <a:t>de couleur sur un cercle chromatique de 0° (Rouge) à 360° (Rouge). A 60°: Jaune, à 120°: Vert, à 180°: Cyan, à 240°: Bleu, à 300°: </a:t>
            </a:r>
            <a:r>
              <a:rPr lang="fr-FR" sz="2000" dirty="0" smtClean="0"/>
              <a:t>Magenta,</a:t>
            </a:r>
          </a:p>
          <a:p>
            <a:pPr marL="0" indent="0">
              <a:buNone/>
            </a:pPr>
            <a:r>
              <a:rPr lang="fr-FR" sz="2000" b="1" dirty="0" smtClean="0">
                <a:solidFill>
                  <a:schemeClr val="tx2">
                    <a:lumMod val="75000"/>
                  </a:schemeClr>
                </a:solidFill>
              </a:rPr>
              <a:t>saturation :</a:t>
            </a:r>
            <a:r>
              <a:rPr lang="fr-FR" sz="2000" dirty="0"/>
              <a:t> de 0% à 100 </a:t>
            </a:r>
            <a:r>
              <a:rPr lang="fr-FR" sz="2000" dirty="0" smtClean="0"/>
              <a:t>%,</a:t>
            </a:r>
          </a:p>
          <a:p>
            <a:pPr marL="0" indent="0">
              <a:buNone/>
            </a:pPr>
            <a:r>
              <a:rPr lang="fr-FR" sz="2000" b="1" dirty="0" smtClean="0">
                <a:solidFill>
                  <a:schemeClr val="tx2">
                    <a:lumMod val="75000"/>
                  </a:schemeClr>
                </a:solidFill>
              </a:rPr>
              <a:t>luminance : </a:t>
            </a:r>
            <a:r>
              <a:rPr lang="fr-FR" sz="2000" dirty="0" smtClean="0"/>
              <a:t>de 0% (noir) à 100% (blanc),</a:t>
            </a:r>
          </a:p>
          <a:p>
            <a:pPr marL="0" indent="0">
              <a:buNone/>
            </a:pPr>
            <a:r>
              <a:rPr lang="fr-FR" sz="2000" b="1" dirty="0">
                <a:solidFill>
                  <a:schemeClr val="tx2">
                    <a:lumMod val="75000"/>
                  </a:schemeClr>
                </a:solidFill>
              </a:rPr>
              <a:t>alpha </a:t>
            </a:r>
            <a:r>
              <a:rPr lang="fr-FR" sz="2000" dirty="0"/>
              <a:t>est un nombre compris entre 0 et 1 : 1 = opaque, 0 = totalement transparent.</a:t>
            </a:r>
          </a:p>
          <a:p>
            <a:pPr marL="0" indent="0">
              <a:buNone/>
            </a:pPr>
            <a:endParaRPr lang="fr-FR" sz="2000" dirty="0" smtClean="0"/>
          </a:p>
          <a:p>
            <a:pPr marL="0" indent="0">
              <a:buNone/>
            </a:pPr>
            <a:r>
              <a:rPr lang="fr-FR" sz="2000" dirty="0" smtClean="0"/>
              <a:t>exemple : </a:t>
            </a:r>
          </a:p>
          <a:p>
            <a:pPr marL="0" indent="0">
              <a:buNone/>
            </a:pPr>
            <a:r>
              <a:rPr lang="fr-FR" sz="2000" b="1" dirty="0" smtClean="0">
                <a:solidFill>
                  <a:schemeClr val="tx2">
                    <a:lumMod val="75000"/>
                  </a:schemeClr>
                </a:solidFill>
              </a:rPr>
              <a:t>background-</a:t>
            </a:r>
            <a:r>
              <a:rPr lang="fr-FR" sz="2000" b="1" dirty="0" err="1" smtClean="0">
                <a:solidFill>
                  <a:schemeClr val="tx2">
                    <a:lumMod val="75000"/>
                  </a:schemeClr>
                </a:solidFill>
              </a:rPr>
              <a:t>color</a:t>
            </a:r>
            <a:r>
              <a:rPr lang="fr-FR" sz="2000" b="1" dirty="0" smtClean="0"/>
              <a:t>:</a:t>
            </a:r>
            <a:r>
              <a:rPr lang="fr-FR" sz="2000" b="1" dirty="0" smtClean="0">
                <a:solidFill>
                  <a:schemeClr val="accent2">
                    <a:lumMod val="75000"/>
                  </a:schemeClr>
                </a:solidFill>
              </a:rPr>
              <a:t> </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err="1" smtClean="0">
                <a:solidFill>
                  <a:schemeClr val="accent2">
                    <a:lumMod val="75000"/>
                  </a:schemeClr>
                </a:solidFill>
              </a:rPr>
              <a:t>hsla</a:t>
            </a:r>
            <a:r>
              <a:rPr lang="fr-FR" sz="2000" b="1" dirty="0" smtClean="0">
                <a:solidFill>
                  <a:schemeClr val="tx2">
                    <a:lumMod val="75000"/>
                  </a:schemeClr>
                </a:solidFill>
              </a:rPr>
              <a:t>(0,100%,25%,0.4)</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984" y="4657929"/>
            <a:ext cx="437197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950776"/>
      </p:ext>
    </p:extLst>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b="1" i="1" dirty="0" smtClean="0"/>
              <a:t>exercice 91</a:t>
            </a:r>
            <a:endParaRPr lang="fr-FR" b="1" dirty="0">
              <a:solidFill>
                <a:schemeClr val="accent2">
                  <a:lumMod val="75000"/>
                </a:schemeClr>
              </a:solidFill>
            </a:endParaRPr>
          </a:p>
        </p:txBody>
      </p:sp>
      <p:sp>
        <p:nvSpPr>
          <p:cNvPr id="3" name="ZoneTexte 2"/>
          <p:cNvSpPr txBox="1"/>
          <p:nvPr/>
        </p:nvSpPr>
        <p:spPr>
          <a:xfrm>
            <a:off x="1043608" y="1268760"/>
            <a:ext cx="7344816" cy="5078313"/>
          </a:xfrm>
          <a:prstGeom prst="rect">
            <a:avLst/>
          </a:prstGeom>
          <a:noFill/>
        </p:spPr>
        <p:txBody>
          <a:bodyPr wrap="square" rtlCol="0">
            <a:spAutoFit/>
          </a:bodyPr>
          <a:lstStyle/>
          <a:p>
            <a:pPr algn="ctr"/>
            <a:r>
              <a:rPr lang="pt-BR" b="1" dirty="0">
                <a:solidFill>
                  <a:schemeClr val="tx2">
                    <a:lumMod val="75000"/>
                  </a:schemeClr>
                </a:solidFill>
                <a:latin typeface="Courier New" panose="02070309020205020404" pitchFamily="49" charset="0"/>
                <a:cs typeface="Courier New" panose="02070309020205020404" pitchFamily="49" charset="0"/>
              </a:rPr>
              <a:t>background-color:rgba(10,200,130,0.6</a:t>
            </a:r>
            <a:r>
              <a:rPr lang="pt-BR" b="1" dirty="0" smtClean="0">
                <a:solidFill>
                  <a:schemeClr val="tx2">
                    <a:lumMod val="75000"/>
                  </a:schemeClr>
                </a:solidFill>
                <a:latin typeface="Courier New" panose="02070309020205020404" pitchFamily="49" charset="0"/>
                <a:cs typeface="Courier New" panose="02070309020205020404" pitchFamily="49" charset="0"/>
              </a:rPr>
              <a:t>);</a:t>
            </a:r>
          </a:p>
          <a:p>
            <a:endParaRPr lang="pt-BR" dirty="0"/>
          </a:p>
          <a:p>
            <a:r>
              <a:rPr lang="pt-BR" dirty="0" smtClean="0"/>
              <a:t>Rendre de plus en plus opaque le fond d'une &lt;div&gt; en cliquant dessus.</a:t>
            </a:r>
          </a:p>
          <a:p>
            <a:r>
              <a:rPr lang="pt-BR" dirty="0" smtClean="0"/>
              <a:t>1 / Télécharger EX91.HTML</a:t>
            </a:r>
          </a:p>
          <a:p>
            <a:r>
              <a:rPr lang="pt-BR" dirty="0" smtClean="0"/>
              <a:t>2 / Entre les balises &lt;script&gt; et &lt;/script&gt;, écrire les instructions javascript pour effectuer les opérations suivantes :</a:t>
            </a:r>
          </a:p>
          <a:p>
            <a:r>
              <a:rPr lang="pt-BR" dirty="0" smtClean="0"/>
              <a:t>     a / créer la fonction qui réagira sur l'évènement click de la &lt;div&gt; appelé "forme",</a:t>
            </a:r>
          </a:p>
          <a:p>
            <a:r>
              <a:rPr lang="pt-BR" dirty="0"/>
              <a:t> </a:t>
            </a:r>
            <a:r>
              <a:rPr lang="pt-BR" dirty="0" smtClean="0"/>
              <a:t>    b / aller chercher sur l'objet "forme" la partie du CSS qui définit sa couleur de fond et la stocker dans une variable,</a:t>
            </a:r>
          </a:p>
          <a:p>
            <a:r>
              <a:rPr lang="pt-BR" dirty="0"/>
              <a:t> </a:t>
            </a:r>
            <a:r>
              <a:rPr lang="pt-BR" dirty="0" smtClean="0"/>
              <a:t>    c / retrouver dans cette variable la valeur du paramètres 'alpha' donnant l'opacité (c'est le dernier paramètre)</a:t>
            </a:r>
          </a:p>
          <a:p>
            <a:r>
              <a:rPr lang="pt-BR" dirty="0"/>
              <a:t> </a:t>
            </a:r>
            <a:r>
              <a:rPr lang="pt-BR" dirty="0" smtClean="0"/>
              <a:t>    d / stocker le contenu de la couleur du fond situé avant le paramètre alpha dans une variable,</a:t>
            </a:r>
          </a:p>
          <a:p>
            <a:r>
              <a:rPr lang="pt-BR" dirty="0" smtClean="0"/>
              <a:t>3 / augmenter de 10 % la valeur du paramètre 'alpha', mais si cette valeur est supérieure à 1, la ramener à 0,1.</a:t>
            </a:r>
          </a:p>
          <a:p>
            <a:r>
              <a:rPr lang="pt-BR" dirty="0" smtClean="0"/>
              <a:t>4 / créer la commande CSS à partir des informations que vous avez stockées,</a:t>
            </a:r>
          </a:p>
          <a:p>
            <a:r>
              <a:rPr lang="pt-BR" dirty="0" smtClean="0"/>
              <a:t>5 / donner à la &lt;div&gt; la nouvelle couleur de fond.</a:t>
            </a:r>
            <a:endParaRPr lang="pt-BR" dirty="0"/>
          </a:p>
        </p:txBody>
      </p:sp>
    </p:spTree>
    <p:extLst>
      <p:ext uri="{BB962C8B-B14F-4D97-AF65-F5344CB8AC3E}">
        <p14:creationId xmlns:p14="http://schemas.microsoft.com/office/powerpoint/2010/main" val="3135513137"/>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a:t>
            </a:r>
            <a:r>
              <a:rPr dirty="0" err="1" smtClean="0">
                <a:solidFill>
                  <a:schemeClr val="bg2">
                    <a:lumMod val="25000"/>
                  </a:schemeClr>
                </a:solidFill>
              </a:rPr>
              <a:t>weight</a:t>
            </a:r>
            <a:r>
              <a:rPr dirty="0" smtClean="0">
                <a:solidFill>
                  <a:schemeClr val="bg2">
                    <a:lumMod val="25000"/>
                  </a:schemeClr>
                </a:solidFill>
              </a:rPr>
              <a:t>'</a:t>
            </a:r>
            <a:endParaRPr dirty="0"/>
          </a:p>
        </p:txBody>
      </p:sp>
      <p:sp>
        <p:nvSpPr>
          <p:cNvPr id="45059" name="Espace réservé du contenu 2"/>
          <p:cNvSpPr>
            <a:spLocks noGrp="1"/>
          </p:cNvSpPr>
          <p:nvPr>
            <p:ph idx="1"/>
          </p:nvPr>
        </p:nvSpPr>
        <p:spPr>
          <a:xfrm>
            <a:off x="762000" y="1597025"/>
            <a:ext cx="8077200" cy="4297363"/>
          </a:xfrm>
        </p:spPr>
        <p:txBody>
          <a:bodyPr/>
          <a:lstStyle/>
          <a:p>
            <a:pPr marL="0" indent="0">
              <a:buFont typeface="Arial" charset="0"/>
              <a:buNone/>
            </a:pPr>
            <a:r>
              <a:rPr sz="2000" smtClean="0"/>
              <a:t>sélectionne le poids de la police.</a:t>
            </a:r>
          </a:p>
          <a:p>
            <a:pPr marL="0" indent="0">
              <a:buFont typeface="Arial" charset="0"/>
              <a:buNone/>
            </a:pPr>
            <a:r>
              <a:rPr sz="2000" smtClean="0"/>
              <a:t>Valeurs :</a:t>
            </a:r>
          </a:p>
          <a:p>
            <a:pPr marL="0" indent="0">
              <a:buFont typeface="Arial" charset="0"/>
              <a:buNone/>
            </a:pPr>
            <a:r>
              <a:rPr sz="2000" smtClean="0"/>
              <a:t>normal :	normal,</a:t>
            </a:r>
          </a:p>
          <a:p>
            <a:pPr marL="0" indent="0">
              <a:buFont typeface="Arial" charset="0"/>
              <a:buNone/>
            </a:pPr>
            <a:r>
              <a:rPr sz="2000" smtClean="0"/>
              <a:t>bold : 	</a:t>
            </a:r>
            <a:r>
              <a:rPr sz="2000" b="1" smtClean="0"/>
              <a:t>gras,</a:t>
            </a:r>
          </a:p>
          <a:p>
            <a:pPr marL="0" indent="0">
              <a:buFont typeface="Arial" charset="0"/>
              <a:buNone/>
            </a:pPr>
            <a:r>
              <a:rPr sz="2000" smtClean="0"/>
              <a:t>bolder : 	</a:t>
            </a:r>
            <a:r>
              <a:rPr sz="2000" b="1" smtClean="0"/>
              <a:t>plus gras que l'élément parent</a:t>
            </a:r>
            <a:r>
              <a:rPr sz="2000" smtClean="0"/>
              <a:t>,</a:t>
            </a:r>
          </a:p>
          <a:p>
            <a:pPr marL="0" indent="0">
              <a:buFont typeface="Arial" charset="0"/>
              <a:buNone/>
            </a:pPr>
            <a:r>
              <a:rPr sz="2000" smtClean="0"/>
              <a:t>lighter : 	moins gras que l'élément parent,</a:t>
            </a:r>
          </a:p>
          <a:p>
            <a:pPr marL="0" indent="0">
              <a:buFont typeface="Arial" charset="0"/>
              <a:buNone/>
            </a:pPr>
            <a:r>
              <a:rPr sz="2000" smtClean="0"/>
              <a:t>100, 200, 300, 400, 500, 600, 700, 800, 900</a:t>
            </a:r>
          </a:p>
          <a:p>
            <a:pPr marL="0" indent="0">
              <a:buFont typeface="Arial" charset="0"/>
              <a:buNone/>
            </a:pPr>
            <a:r>
              <a:rPr sz="2000" smtClean="0"/>
              <a:t>inherit : hérité.</a:t>
            </a:r>
          </a:p>
          <a:p>
            <a:pPr marL="0" indent="0">
              <a:buFont typeface="Arial" charset="0"/>
              <a:buNone/>
            </a:pPr>
            <a:r>
              <a:rPr sz="2000" smtClean="0"/>
              <a:t>Exemple :</a:t>
            </a:r>
          </a:p>
          <a:p>
            <a:pPr marL="0" indent="0">
              <a:buFont typeface="Arial" charset="0"/>
              <a:buNone/>
            </a:pPr>
            <a:r>
              <a:rPr sz="2000" smtClean="0"/>
              <a:t>&lt;h2 style="</a:t>
            </a:r>
            <a:r>
              <a:rPr sz="2000" smtClean="0">
                <a:solidFill>
                  <a:srgbClr val="2403E7"/>
                </a:solidFill>
              </a:rPr>
              <a:t>font-weight:bold;</a:t>
            </a:r>
            <a:r>
              <a:rPr sz="2000" smtClean="0"/>
              <a:t>"&gt;Suite des opérations&lt;/h2&gt;</a:t>
            </a:r>
          </a:p>
        </p:txBody>
      </p:sp>
    </p:spTree>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i="1" dirty="0" smtClean="0"/>
              <a:t>exercice 91 corrigé</a:t>
            </a:r>
            <a:endParaRPr lang="fr-FR" b="1" dirty="0">
              <a:solidFill>
                <a:schemeClr val="accent2">
                  <a:lumMod val="75000"/>
                </a:schemeClr>
              </a:solidFill>
            </a:endParaRPr>
          </a:p>
        </p:txBody>
      </p:sp>
      <p:sp>
        <p:nvSpPr>
          <p:cNvPr id="3" name="ZoneTexte 2"/>
          <p:cNvSpPr txBox="1"/>
          <p:nvPr/>
        </p:nvSpPr>
        <p:spPr>
          <a:xfrm>
            <a:off x="683568" y="1340768"/>
            <a:ext cx="8280920" cy="4524315"/>
          </a:xfrm>
          <a:prstGeom prst="rect">
            <a:avLst/>
          </a:prstGeom>
          <a:noFill/>
        </p:spPr>
        <p:txBody>
          <a:bodyPr wrap="square" rtlCol="0">
            <a:spAutoFit/>
          </a:bodyPr>
          <a:lstStyle/>
          <a:p>
            <a:r>
              <a:rPr lang="pt-BR" b="1" dirty="0">
                <a:solidFill>
                  <a:schemeClr val="tx2">
                    <a:lumMod val="75000"/>
                  </a:schemeClr>
                </a:solidFill>
                <a:latin typeface="Courier New" panose="02070309020205020404" pitchFamily="49" charset="0"/>
                <a:cs typeface="Courier New" panose="02070309020205020404" pitchFamily="49" charset="0"/>
              </a:rPr>
              <a:t>&lt;script&gt;</a:t>
            </a:r>
          </a:p>
          <a:p>
            <a:r>
              <a:rPr lang="pt-BR" b="1" dirty="0">
                <a:latin typeface="Courier New" panose="02070309020205020404" pitchFamily="49" charset="0"/>
                <a:cs typeface="Courier New" panose="02070309020205020404" pitchFamily="49" charset="0"/>
              </a:rPr>
              <a:t>$('#forme').click(function() {</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couleur= $('#forme').css('background-color</a:t>
            </a:r>
            <a:r>
              <a:rPr lang="pt-BR" b="1" dirty="0" smtClean="0">
                <a:latin typeface="Courier New" panose="02070309020205020404" pitchFamily="49" charset="0"/>
                <a:cs typeface="Courier New" panose="02070309020205020404" pitchFamily="49" charset="0"/>
              </a:rPr>
              <a:t>');</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virgule1=couleur.indexOf(',');</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virgule2=couleur.indexOf(',',virgule1+1);</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virgule3=couleur.indexOf(',',virgule2+1);</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parent2=couleur.indexOf(')');</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alpha = </a:t>
            </a:r>
            <a:r>
              <a:rPr lang="pt-BR" b="1" dirty="0" smtClean="0">
                <a:latin typeface="Courier New" panose="02070309020205020404" pitchFamily="49" charset="0"/>
                <a:cs typeface="Courier New" panose="02070309020205020404" pitchFamily="49" charset="0"/>
              </a:rPr>
              <a:t>couleur.substr(virgule3+1,parent2-virgule3-		  1</a:t>
            </a:r>
            <a:r>
              <a:rPr lang="pt-BR" b="1" dirty="0">
                <a:latin typeface="Courier New" panose="02070309020205020404" pitchFamily="49" charset="0"/>
                <a:cs typeface="Courier New" panose="02070309020205020404" pitchFamily="49" charset="0"/>
              </a:rPr>
              <a:t>);</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reste=couleur.substr(0,virgule3);</a:t>
            </a:r>
          </a:p>
          <a:p>
            <a:r>
              <a:rPr lang="pt-BR" b="1" dirty="0" smtClean="0">
                <a:latin typeface="Courier New" panose="02070309020205020404" pitchFamily="49" charset="0"/>
                <a:cs typeface="Courier New" panose="02070309020205020404" pitchFamily="49" charset="0"/>
              </a:rPr>
              <a:t>   alpha=alpha*1.1</a:t>
            </a:r>
            <a:r>
              <a:rPr lang="pt-BR" b="1" dirty="0">
                <a:latin typeface="Courier New" panose="02070309020205020404" pitchFamily="49" charset="0"/>
                <a:cs typeface="Courier New" panose="02070309020205020404" pitchFamily="49" charset="0"/>
              </a:rPr>
              <a:t>;</a:t>
            </a:r>
          </a:p>
          <a:p>
            <a:r>
              <a:rPr lang="pt-BR" b="1" dirty="0" smtClean="0">
                <a:latin typeface="Courier New" panose="02070309020205020404" pitchFamily="49" charset="0"/>
                <a:cs typeface="Courier New" panose="02070309020205020404" pitchFamily="49" charset="0"/>
              </a:rPr>
              <a:t>   if </a:t>
            </a:r>
            <a:r>
              <a:rPr lang="pt-BR" b="1" dirty="0">
                <a:latin typeface="Courier New" panose="02070309020205020404" pitchFamily="49" charset="0"/>
                <a:cs typeface="Courier New" panose="02070309020205020404" pitchFamily="49" charset="0"/>
              </a:rPr>
              <a:t>(alpha&gt;1) {alpha=0.1;}</a:t>
            </a:r>
          </a:p>
          <a:p>
            <a:r>
              <a:rPr lang="pt-BR" b="1" dirty="0" smtClean="0">
                <a:latin typeface="Courier New" panose="02070309020205020404" pitchFamily="49" charset="0"/>
                <a:cs typeface="Courier New" panose="02070309020205020404" pitchFamily="49" charset="0"/>
              </a:rPr>
              <a:t>   var </a:t>
            </a:r>
            <a:r>
              <a:rPr lang="pt-BR" b="1" dirty="0">
                <a:latin typeface="Courier New" panose="02070309020205020404" pitchFamily="49" charset="0"/>
                <a:cs typeface="Courier New" panose="02070309020205020404" pitchFamily="49" charset="0"/>
              </a:rPr>
              <a:t>couleur2=reste+","+alpha+")";</a:t>
            </a:r>
          </a:p>
          <a:p>
            <a:r>
              <a:rPr lang="pt-BR" b="1" dirty="0" smtClean="0">
                <a:latin typeface="Courier New" panose="02070309020205020404" pitchFamily="49" charset="0"/>
                <a:cs typeface="Courier New" panose="02070309020205020404" pitchFamily="49" charset="0"/>
              </a:rPr>
              <a:t>   $('#</a:t>
            </a:r>
            <a:r>
              <a:rPr lang="pt-BR" b="1" dirty="0">
                <a:latin typeface="Courier New" panose="02070309020205020404" pitchFamily="49" charset="0"/>
                <a:cs typeface="Courier New" panose="02070309020205020404" pitchFamily="49" charset="0"/>
              </a:rPr>
              <a:t>forme').css('background-color',couleur2);</a:t>
            </a:r>
          </a:p>
          <a:p>
            <a:r>
              <a:rPr lang="pt-BR" b="1" dirty="0">
                <a:latin typeface="Courier New" panose="02070309020205020404" pitchFamily="49" charset="0"/>
                <a:cs typeface="Courier New" panose="02070309020205020404" pitchFamily="49" charset="0"/>
              </a:rPr>
              <a:t>});</a:t>
            </a:r>
          </a:p>
          <a:p>
            <a:r>
              <a:rPr lang="pt-BR" b="1" dirty="0">
                <a:solidFill>
                  <a:schemeClr val="tx2">
                    <a:lumMod val="75000"/>
                  </a:schemeClr>
                </a:solidFill>
                <a:latin typeface="Courier New" panose="02070309020205020404" pitchFamily="49" charset="0"/>
                <a:cs typeface="Courier New" panose="02070309020205020404" pitchFamily="49" charset="0"/>
              </a:rPr>
              <a:t>&lt;/script&gt;</a:t>
            </a:r>
          </a:p>
        </p:txBody>
      </p:sp>
    </p:spTree>
    <p:extLst>
      <p:ext uri="{BB962C8B-B14F-4D97-AF65-F5344CB8AC3E}">
        <p14:creationId xmlns:p14="http://schemas.microsoft.com/office/powerpoint/2010/main" val="1289046429"/>
      </p:ext>
    </p:extLst>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Les dégradés en CSS</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Pour réaliser des arrière-plans, il existe de nouvelles propriétés vous permettant d'utiliser des teintes dégradés .</a:t>
            </a:r>
          </a:p>
          <a:p>
            <a:pPr marL="0" indent="0">
              <a:buNone/>
            </a:pPr>
            <a:r>
              <a:rPr lang="fr-FR" sz="2000" dirty="0" smtClean="0"/>
              <a:t>Il existe deux types de dégradés en CSS :</a:t>
            </a:r>
          </a:p>
          <a:p>
            <a:r>
              <a:rPr lang="fr-FR" sz="2000" b="1" dirty="0" err="1" smtClean="0">
                <a:solidFill>
                  <a:schemeClr val="accent2">
                    <a:lumMod val="75000"/>
                  </a:schemeClr>
                </a:solidFill>
              </a:rPr>
              <a:t>linear</a:t>
            </a:r>
            <a:r>
              <a:rPr lang="fr-FR" sz="2000" b="1" dirty="0" smtClean="0">
                <a:solidFill>
                  <a:schemeClr val="accent2">
                    <a:lumMod val="75000"/>
                  </a:schemeClr>
                </a:solidFill>
              </a:rPr>
              <a:t>-gradient  </a:t>
            </a:r>
            <a:r>
              <a:rPr lang="fr-FR" sz="2000" dirty="0" smtClean="0"/>
              <a:t>: pour réaliser des dégradés linéaires (vers le bas, vers le haut, </a:t>
            </a:r>
            <a:r>
              <a:rPr lang="fr-FR" sz="2000" dirty="0"/>
              <a:t>vers </a:t>
            </a:r>
            <a:r>
              <a:rPr lang="fr-FR" sz="2000" dirty="0" smtClean="0"/>
              <a:t>la droite, </a:t>
            </a:r>
            <a:r>
              <a:rPr lang="fr-FR" sz="2000" dirty="0"/>
              <a:t>vers </a:t>
            </a:r>
            <a:r>
              <a:rPr lang="fr-FR" sz="2000" dirty="0" smtClean="0"/>
              <a:t>la gauche et en diagonale)</a:t>
            </a:r>
          </a:p>
          <a:p>
            <a:pPr marL="0" indent="0">
              <a:buNone/>
            </a:pPr>
            <a:endParaRPr lang="fr-FR" sz="2000" dirty="0" smtClean="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smtClean="0"/>
          </a:p>
          <a:p>
            <a:r>
              <a:rPr lang="fr-FR" sz="2000" b="1" dirty="0" smtClean="0">
                <a:solidFill>
                  <a:schemeClr val="accent2">
                    <a:lumMod val="75000"/>
                  </a:schemeClr>
                </a:solidFill>
              </a:rPr>
              <a:t>radial-gradient  </a:t>
            </a:r>
            <a:r>
              <a:rPr lang="fr-FR" sz="2000" dirty="0" smtClean="0"/>
              <a:t>: pour les dégradés radiaux (à partir du centre)</a:t>
            </a:r>
          </a:p>
          <a:p>
            <a:endParaRPr lang="fr-FR" sz="2000" dirty="0"/>
          </a:p>
          <a:p>
            <a:endParaRPr lang="fr-FR" sz="2000" dirty="0" smtClean="0"/>
          </a:p>
          <a:p>
            <a:endParaRPr lang="fr-FR" sz="2000" dirty="0"/>
          </a:p>
          <a:p>
            <a:pPr marL="0" indent="0">
              <a:buNone/>
            </a:pPr>
            <a:endParaRPr lang="fr-FR" sz="2000" dirty="0" smtClean="0"/>
          </a:p>
          <a:p>
            <a:pPr marL="0" indent="0">
              <a:buNone/>
            </a:pPr>
            <a:endParaRPr lang="fr-FR" sz="2000" dirty="0" smtClean="0"/>
          </a:p>
          <a:p>
            <a:pPr marL="0" indent="0">
              <a:buNone/>
            </a:pPr>
            <a:endParaRPr lang="fr-FR" sz="2000"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924944"/>
            <a:ext cx="195262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805" y="5085184"/>
            <a:ext cx="1990725"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465241"/>
      </p:ext>
    </p:extLst>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116632"/>
            <a:ext cx="8274496" cy="1440160"/>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arrêt1</a:t>
            </a:r>
            <a:r>
              <a:rPr lang="fr-FR" sz="3200" b="1" i="1" dirty="0">
                <a:solidFill>
                  <a:schemeClr val="accent1">
                    <a:lumMod val="75000"/>
                  </a:schemeClr>
                </a:solidFill>
              </a:rPr>
              <a:t>], couleur2 [ </a:t>
            </a:r>
            <a:r>
              <a:rPr lang="fr-FR" sz="3200" b="1" i="1" dirty="0" smtClean="0">
                <a:solidFill>
                  <a:schemeClr val="accent1">
                    <a:lumMod val="75000"/>
                  </a:schemeClr>
                </a:solidFill>
              </a:rPr>
              <a:t>arrêt2],[, </a:t>
            </a:r>
            <a:r>
              <a:rPr lang="fr-FR" sz="3200" b="1" i="1" dirty="0">
                <a:solidFill>
                  <a:schemeClr val="accent1">
                    <a:lumMod val="75000"/>
                  </a:schemeClr>
                </a:solidFill>
              </a:rPr>
              <a:t>... </a:t>
            </a:r>
            <a:r>
              <a:rPr lang="fr-FR" sz="3200" b="1" i="1" dirty="0" err="1">
                <a:solidFill>
                  <a:schemeClr val="accent1">
                    <a:lumMod val="75000"/>
                  </a:schemeClr>
                </a:solidFill>
              </a:rPr>
              <a:t>couleurN</a:t>
            </a:r>
            <a:r>
              <a:rPr lang="fr-FR" sz="3200" b="1" i="1" dirty="0">
                <a:solidFill>
                  <a:schemeClr val="accent1">
                    <a:lumMod val="75000"/>
                  </a:schemeClr>
                </a:solidFill>
              </a:rPr>
              <a:t> [ </a:t>
            </a:r>
            <a:r>
              <a:rPr lang="fr-FR" sz="3200" b="1" i="1" dirty="0" err="1" smtClean="0">
                <a:solidFill>
                  <a:schemeClr val="accent1">
                    <a:lumMod val="75000"/>
                  </a:schemeClr>
                </a:solidFill>
              </a:rPr>
              <a:t>arrêtN</a:t>
            </a:r>
            <a:r>
              <a:rPr lang="fr-FR" sz="3200" b="1" i="1" dirty="0" smtClean="0">
                <a:solidFill>
                  <a:schemeClr val="accent1">
                    <a:lumMod val="75000"/>
                  </a:schemeClr>
                </a:solidFill>
              </a:rPr>
              <a:t>],] </a:t>
            </a:r>
            <a:r>
              <a:rPr lang="fr-FR" sz="3200" b="1" i="1" dirty="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628800"/>
            <a:ext cx="8274496" cy="4968553"/>
          </a:xfrm>
        </p:spPr>
        <p:txBody>
          <a:bodyPr numCol="1">
            <a:normAutofit fontScale="92500" lnSpcReduction="20000"/>
          </a:bodyPr>
          <a:lstStyle/>
          <a:p>
            <a:pPr marL="0" indent="0">
              <a:buNone/>
            </a:pPr>
            <a:r>
              <a:rPr lang="fr-FR" sz="2000" b="1" dirty="0" smtClean="0">
                <a:solidFill>
                  <a:schemeClr val="accent1">
                    <a:lumMod val="75000"/>
                  </a:schemeClr>
                </a:solidFill>
              </a:rPr>
              <a:t>direction </a:t>
            </a:r>
            <a:r>
              <a:rPr lang="fr-FR" sz="2000" dirty="0" smtClean="0"/>
              <a:t>: définit la direction du dégradé :</a:t>
            </a:r>
          </a:p>
          <a:p>
            <a:r>
              <a:rPr lang="fr-FR" sz="2000" b="1" dirty="0" smtClean="0">
                <a:solidFill>
                  <a:schemeClr val="accent1">
                    <a:lumMod val="75000"/>
                  </a:schemeClr>
                </a:solidFill>
              </a:rPr>
              <a:t>to </a:t>
            </a:r>
            <a:r>
              <a:rPr lang="fr-FR" sz="2000" b="1" dirty="0" err="1" smtClean="0">
                <a:solidFill>
                  <a:schemeClr val="accent1">
                    <a:lumMod val="75000"/>
                  </a:schemeClr>
                </a:solidFill>
              </a:rPr>
              <a:t>bottom</a:t>
            </a:r>
            <a:r>
              <a:rPr lang="fr-FR" sz="2000" dirty="0" smtClean="0"/>
              <a:t> : de haut en bas (valeur par défaut),</a:t>
            </a:r>
          </a:p>
          <a:p>
            <a:r>
              <a:rPr lang="fr-FR" sz="2000" b="1" dirty="0">
                <a:solidFill>
                  <a:schemeClr val="accent1">
                    <a:lumMod val="75000"/>
                  </a:schemeClr>
                </a:solidFill>
              </a:rPr>
              <a:t>to top</a:t>
            </a:r>
            <a:r>
              <a:rPr lang="fr-FR" sz="2000" dirty="0" smtClean="0"/>
              <a:t> : de bas en haut,</a:t>
            </a:r>
          </a:p>
          <a:p>
            <a:r>
              <a:rPr lang="fr-FR" sz="2000" b="1" dirty="0">
                <a:solidFill>
                  <a:schemeClr val="accent1">
                    <a:lumMod val="75000"/>
                  </a:schemeClr>
                </a:solidFill>
              </a:rPr>
              <a:t>to right</a:t>
            </a:r>
            <a:r>
              <a:rPr lang="fr-FR" sz="2000" dirty="0" smtClean="0"/>
              <a:t> : de gauche à droite,</a:t>
            </a:r>
          </a:p>
          <a:p>
            <a:r>
              <a:rPr lang="fr-FR" sz="2000" b="1" dirty="0">
                <a:solidFill>
                  <a:schemeClr val="accent1">
                    <a:lumMod val="75000"/>
                  </a:schemeClr>
                </a:solidFill>
              </a:rPr>
              <a:t>to </a:t>
            </a:r>
            <a:r>
              <a:rPr lang="fr-FR" sz="2000" b="1" dirty="0" err="1">
                <a:solidFill>
                  <a:schemeClr val="accent1">
                    <a:lumMod val="75000"/>
                  </a:schemeClr>
                </a:solidFill>
              </a:rPr>
              <a:t>left</a:t>
            </a:r>
            <a:r>
              <a:rPr lang="fr-FR" sz="2000" b="1" dirty="0">
                <a:solidFill>
                  <a:schemeClr val="accent1">
                    <a:lumMod val="75000"/>
                  </a:schemeClr>
                </a:solidFill>
              </a:rPr>
              <a:t> </a:t>
            </a:r>
            <a:r>
              <a:rPr lang="fr-FR" sz="2000" dirty="0" smtClean="0"/>
              <a:t>: de droite à gauche,</a:t>
            </a:r>
          </a:p>
          <a:p>
            <a:r>
              <a:rPr lang="fr-FR" sz="2000" b="1" dirty="0">
                <a:solidFill>
                  <a:schemeClr val="accent1">
                    <a:lumMod val="75000"/>
                  </a:schemeClr>
                </a:solidFill>
              </a:rPr>
              <a:t>to </a:t>
            </a:r>
            <a:r>
              <a:rPr lang="fr-FR" sz="2000" b="1" dirty="0" err="1">
                <a:solidFill>
                  <a:schemeClr val="accent1">
                    <a:lumMod val="75000"/>
                  </a:schemeClr>
                </a:solidFill>
              </a:rPr>
              <a:t>bottom</a:t>
            </a:r>
            <a:r>
              <a:rPr lang="fr-FR" sz="2000" b="1" dirty="0">
                <a:solidFill>
                  <a:schemeClr val="accent1">
                    <a:lumMod val="75000"/>
                  </a:schemeClr>
                </a:solidFill>
              </a:rPr>
              <a:t> right </a:t>
            </a:r>
            <a:r>
              <a:rPr lang="fr-FR" sz="2000" dirty="0" smtClean="0"/>
              <a:t>: du coin supérieur gauche vers le coin inférieur droit,</a:t>
            </a:r>
          </a:p>
          <a:p>
            <a:r>
              <a:rPr lang="fr-FR" sz="2000" b="1" dirty="0">
                <a:solidFill>
                  <a:schemeClr val="accent1">
                    <a:lumMod val="75000"/>
                  </a:schemeClr>
                </a:solidFill>
              </a:rPr>
              <a:t>to </a:t>
            </a:r>
            <a:r>
              <a:rPr lang="fr-FR" sz="2000" b="1" dirty="0" err="1">
                <a:solidFill>
                  <a:schemeClr val="accent1">
                    <a:lumMod val="75000"/>
                  </a:schemeClr>
                </a:solidFill>
              </a:rPr>
              <a:t>bottom</a:t>
            </a:r>
            <a:r>
              <a:rPr lang="fr-FR" sz="2000" b="1" dirty="0">
                <a:solidFill>
                  <a:schemeClr val="accent1">
                    <a:lumMod val="75000"/>
                  </a:schemeClr>
                </a:solidFill>
              </a:rPr>
              <a:t> </a:t>
            </a:r>
            <a:r>
              <a:rPr lang="fr-FR" sz="2000" b="1" dirty="0" err="1">
                <a:solidFill>
                  <a:schemeClr val="accent1">
                    <a:lumMod val="75000"/>
                  </a:schemeClr>
                </a:solidFill>
              </a:rPr>
              <a:t>left</a:t>
            </a:r>
            <a:r>
              <a:rPr lang="fr-FR" sz="2000" b="1" dirty="0">
                <a:solidFill>
                  <a:schemeClr val="accent1">
                    <a:lumMod val="75000"/>
                  </a:schemeClr>
                </a:solidFill>
              </a:rPr>
              <a:t> </a:t>
            </a:r>
            <a:r>
              <a:rPr lang="fr-FR" sz="2000" dirty="0"/>
              <a:t>: du coin supérieur  </a:t>
            </a:r>
            <a:r>
              <a:rPr lang="fr-FR" sz="2000" dirty="0" smtClean="0"/>
              <a:t>droit vers </a:t>
            </a:r>
            <a:r>
              <a:rPr lang="fr-FR" sz="2000" dirty="0"/>
              <a:t>le coin </a:t>
            </a:r>
            <a:r>
              <a:rPr lang="fr-FR" sz="2000" dirty="0" smtClean="0"/>
              <a:t>inférieur gauche,</a:t>
            </a:r>
            <a:endParaRPr lang="fr-FR" sz="2000" dirty="0"/>
          </a:p>
          <a:p>
            <a:r>
              <a:rPr lang="fr-FR" sz="2000" b="1" dirty="0">
                <a:solidFill>
                  <a:schemeClr val="accent1">
                    <a:lumMod val="75000"/>
                  </a:schemeClr>
                </a:solidFill>
              </a:rPr>
              <a:t>to top right</a:t>
            </a:r>
            <a:r>
              <a:rPr lang="fr-FR" sz="2000" dirty="0" smtClean="0"/>
              <a:t> </a:t>
            </a:r>
            <a:r>
              <a:rPr lang="fr-FR" sz="2000" dirty="0"/>
              <a:t>: du coin  inférieur </a:t>
            </a:r>
            <a:r>
              <a:rPr lang="fr-FR" sz="2000" dirty="0" smtClean="0"/>
              <a:t>gauche </a:t>
            </a:r>
            <a:r>
              <a:rPr lang="fr-FR" sz="2000" dirty="0"/>
              <a:t>vers le </a:t>
            </a:r>
            <a:r>
              <a:rPr lang="fr-FR" sz="2000" dirty="0" smtClean="0"/>
              <a:t>coin supérieur droit,</a:t>
            </a:r>
            <a:endParaRPr lang="fr-FR" sz="2000" dirty="0"/>
          </a:p>
          <a:p>
            <a:r>
              <a:rPr lang="fr-FR" sz="2000" b="1" dirty="0">
                <a:solidFill>
                  <a:schemeClr val="accent1">
                    <a:lumMod val="75000"/>
                  </a:schemeClr>
                </a:solidFill>
              </a:rPr>
              <a:t>to top </a:t>
            </a:r>
            <a:r>
              <a:rPr lang="fr-FR" sz="2000" b="1" dirty="0" err="1">
                <a:solidFill>
                  <a:schemeClr val="accent1">
                    <a:lumMod val="75000"/>
                  </a:schemeClr>
                </a:solidFill>
              </a:rPr>
              <a:t>left</a:t>
            </a:r>
            <a:r>
              <a:rPr lang="fr-FR" sz="2000" dirty="0" smtClean="0"/>
              <a:t> </a:t>
            </a:r>
            <a:r>
              <a:rPr lang="fr-FR" sz="2000" dirty="0"/>
              <a:t>: du coin inférieur </a:t>
            </a:r>
            <a:r>
              <a:rPr lang="fr-FR" sz="2000" dirty="0" smtClean="0"/>
              <a:t>droit </a:t>
            </a:r>
            <a:r>
              <a:rPr lang="fr-FR" sz="2000" dirty="0"/>
              <a:t>vers le </a:t>
            </a:r>
            <a:r>
              <a:rPr lang="fr-FR" sz="2000" dirty="0" smtClean="0"/>
              <a:t>coin supérieur gauche,</a:t>
            </a:r>
          </a:p>
          <a:p>
            <a:r>
              <a:rPr lang="fr-FR" sz="2100" b="1" dirty="0">
                <a:solidFill>
                  <a:schemeClr val="accent1">
                    <a:lumMod val="75000"/>
                  </a:schemeClr>
                </a:solidFill>
              </a:rPr>
              <a:t>un angle</a:t>
            </a:r>
            <a:r>
              <a:rPr lang="fr-FR" sz="2000" dirty="0" smtClean="0"/>
              <a:t> :  en degré(</a:t>
            </a:r>
            <a:r>
              <a:rPr lang="fr-FR" sz="2000" b="1" dirty="0" err="1" smtClean="0">
                <a:solidFill>
                  <a:schemeClr val="tx2"/>
                </a:solidFill>
              </a:rPr>
              <a:t>deg</a:t>
            </a:r>
            <a:r>
              <a:rPr lang="fr-FR" sz="2000" dirty="0" smtClean="0"/>
              <a:t>), en grades(</a:t>
            </a:r>
            <a:r>
              <a:rPr lang="fr-FR" sz="2000" b="1" dirty="0" err="1" smtClean="0">
                <a:solidFill>
                  <a:schemeClr val="tx2"/>
                </a:solidFill>
              </a:rPr>
              <a:t>grad</a:t>
            </a:r>
            <a:r>
              <a:rPr lang="fr-FR" sz="2000" dirty="0" smtClean="0"/>
              <a:t>), en radians (</a:t>
            </a:r>
            <a:r>
              <a:rPr lang="fr-FR" sz="2000" b="1" dirty="0" smtClean="0">
                <a:solidFill>
                  <a:schemeClr val="tx2"/>
                </a:solidFill>
              </a:rPr>
              <a:t>rad</a:t>
            </a:r>
            <a:r>
              <a:rPr lang="fr-FR" sz="2000" dirty="0" smtClean="0"/>
              <a:t>) ou en tours (</a:t>
            </a:r>
            <a:r>
              <a:rPr lang="fr-FR" sz="2000" b="1" dirty="0" err="1" smtClean="0">
                <a:solidFill>
                  <a:schemeClr val="tx2"/>
                </a:solidFill>
              </a:rPr>
              <a:t>turn</a:t>
            </a:r>
            <a:r>
              <a:rPr lang="fr-FR" sz="2000" dirty="0" smtClean="0"/>
              <a:t>) définit un angle pour l'affichage des couleurs: </a:t>
            </a:r>
          </a:p>
          <a:p>
            <a:pPr lvl="1"/>
            <a:r>
              <a:rPr lang="fr-FR" sz="2100" b="1" dirty="0">
                <a:solidFill>
                  <a:schemeClr val="accent1">
                    <a:lumMod val="75000"/>
                  </a:schemeClr>
                </a:solidFill>
              </a:rPr>
              <a:t>0deg</a:t>
            </a:r>
            <a:r>
              <a:rPr lang="fr-FR" sz="1600" dirty="0" smtClean="0"/>
              <a:t> = </a:t>
            </a:r>
            <a:r>
              <a:rPr lang="fr-FR" sz="2100" dirty="0"/>
              <a:t>de bas en </a:t>
            </a:r>
            <a:r>
              <a:rPr lang="fr-FR" sz="2100" dirty="0" smtClean="0"/>
              <a:t>haut</a:t>
            </a:r>
          </a:p>
          <a:p>
            <a:pPr lvl="1"/>
            <a:r>
              <a:rPr lang="fr-FR" sz="2100" b="1" dirty="0">
                <a:solidFill>
                  <a:schemeClr val="accent1">
                    <a:lumMod val="75000"/>
                  </a:schemeClr>
                </a:solidFill>
              </a:rPr>
              <a:t>90deg</a:t>
            </a:r>
            <a:r>
              <a:rPr lang="fr-FR" sz="2100" dirty="0" smtClean="0"/>
              <a:t> = de gauche à droite</a:t>
            </a:r>
            <a:endParaRPr lang="fr-FR" sz="2100" dirty="0"/>
          </a:p>
          <a:p>
            <a:pPr lvl="1"/>
            <a:endParaRPr lang="fr-FR" sz="1600" dirty="0"/>
          </a:p>
          <a:p>
            <a:pPr marL="0" indent="0">
              <a:buNone/>
            </a:pPr>
            <a:r>
              <a:rPr lang="fr-FR" sz="2000" b="1" dirty="0" smtClean="0">
                <a:solidFill>
                  <a:schemeClr val="accent1">
                    <a:lumMod val="75000"/>
                  </a:schemeClr>
                </a:solidFill>
              </a:rPr>
              <a:t>couleur1</a:t>
            </a:r>
            <a:r>
              <a:rPr lang="fr-FR" sz="2000" b="1" dirty="0">
                <a:solidFill>
                  <a:schemeClr val="accent1">
                    <a:lumMod val="75000"/>
                  </a:schemeClr>
                </a:solidFill>
              </a:rPr>
              <a:t>, couleur2, ... </a:t>
            </a:r>
            <a:r>
              <a:rPr lang="fr-FR" sz="2000" b="1" dirty="0" err="1">
                <a:solidFill>
                  <a:schemeClr val="accent1">
                    <a:lumMod val="75000"/>
                  </a:schemeClr>
                </a:solidFill>
              </a:rPr>
              <a:t>couleurN</a:t>
            </a:r>
            <a:r>
              <a:rPr lang="fr-FR" sz="2000" b="1" dirty="0">
                <a:solidFill>
                  <a:schemeClr val="accent1">
                    <a:lumMod val="75000"/>
                  </a:schemeClr>
                </a:solidFill>
              </a:rPr>
              <a:t> </a:t>
            </a:r>
            <a:r>
              <a:rPr lang="fr-FR" sz="2000" dirty="0" smtClean="0"/>
              <a:t>: les couleurs dans l'ordre desquelles elles apparaissent.</a:t>
            </a:r>
          </a:p>
          <a:p>
            <a:pPr marL="0" indent="0">
              <a:buNone/>
            </a:pPr>
            <a:r>
              <a:rPr lang="fr-FR" sz="2000" b="1" dirty="0">
                <a:solidFill>
                  <a:schemeClr val="accent1">
                    <a:lumMod val="75000"/>
                  </a:schemeClr>
                </a:solidFill>
              </a:rPr>
              <a:t>arrêt</a:t>
            </a:r>
            <a:r>
              <a:rPr lang="fr-FR" sz="2000" dirty="0" smtClean="0"/>
              <a:t> : position arrêt optionnelle en pourcentage ( 10%)  ou en valeur (5px)</a:t>
            </a:r>
            <a:endParaRPr lang="fr-FR" sz="2000" dirty="0"/>
          </a:p>
          <a:p>
            <a:endParaRPr lang="fr-FR" sz="2000" dirty="0"/>
          </a:p>
          <a:p>
            <a:endParaRPr lang="fr-FR" sz="2000" dirty="0" smtClean="0"/>
          </a:p>
          <a:p>
            <a:endParaRPr lang="fr-FR" sz="2000" dirty="0"/>
          </a:p>
          <a:p>
            <a:pPr marL="0" indent="0">
              <a:buNone/>
            </a:pPr>
            <a:endParaRPr lang="fr-FR" sz="2000" dirty="0" smtClean="0"/>
          </a:p>
          <a:p>
            <a:pPr marL="0" indent="0">
              <a:buNone/>
            </a:pPr>
            <a:endParaRPr lang="fr-FR" sz="2000" dirty="0" smtClean="0"/>
          </a:p>
          <a:p>
            <a:pPr marL="0" indent="0">
              <a:buNone/>
            </a:pPr>
            <a:endParaRPr lang="fr-FR" sz="2000" dirty="0" smtClean="0"/>
          </a:p>
        </p:txBody>
      </p:sp>
    </p:spTree>
    <p:extLst>
      <p:ext uri="{BB962C8B-B14F-4D97-AF65-F5344CB8AC3E}">
        <p14:creationId xmlns:p14="http://schemas.microsoft.com/office/powerpoint/2010/main" val="1935783295"/>
      </p:ext>
    </p:extLst>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116632"/>
            <a:ext cx="8274496" cy="1440160"/>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arrêt1</a:t>
            </a:r>
            <a:r>
              <a:rPr lang="fr-FR" sz="3200" b="1" i="1" dirty="0">
                <a:solidFill>
                  <a:schemeClr val="accent1">
                    <a:lumMod val="75000"/>
                  </a:schemeClr>
                </a:solidFill>
              </a:rPr>
              <a:t>], couleur2 [ </a:t>
            </a:r>
            <a:r>
              <a:rPr lang="fr-FR" sz="3200" b="1" i="1" dirty="0" smtClean="0">
                <a:solidFill>
                  <a:schemeClr val="accent1">
                    <a:lumMod val="75000"/>
                  </a:schemeClr>
                </a:solidFill>
              </a:rPr>
              <a:t>arrêt2],[, </a:t>
            </a:r>
            <a:r>
              <a:rPr lang="fr-FR" sz="3200" b="1" i="1" dirty="0">
                <a:solidFill>
                  <a:schemeClr val="accent1">
                    <a:lumMod val="75000"/>
                  </a:schemeClr>
                </a:solidFill>
              </a:rPr>
              <a:t>... </a:t>
            </a:r>
            <a:r>
              <a:rPr lang="fr-FR" sz="3200" b="1" i="1" dirty="0" err="1">
                <a:solidFill>
                  <a:schemeClr val="accent1">
                    <a:lumMod val="75000"/>
                  </a:schemeClr>
                </a:solidFill>
              </a:rPr>
              <a:t>couleurN</a:t>
            </a:r>
            <a:r>
              <a:rPr lang="fr-FR" sz="3200" b="1" i="1" dirty="0">
                <a:solidFill>
                  <a:schemeClr val="accent1">
                    <a:lumMod val="75000"/>
                  </a:schemeClr>
                </a:solidFill>
              </a:rPr>
              <a:t> [ </a:t>
            </a:r>
            <a:r>
              <a:rPr lang="fr-FR" sz="3200" b="1" i="1" dirty="0" err="1" smtClean="0">
                <a:solidFill>
                  <a:schemeClr val="accent1">
                    <a:lumMod val="75000"/>
                  </a:schemeClr>
                </a:solidFill>
              </a:rPr>
              <a:t>arrêtN</a:t>
            </a:r>
            <a:r>
              <a:rPr lang="fr-FR" sz="3200" b="1" i="1" dirty="0" smtClean="0">
                <a:solidFill>
                  <a:schemeClr val="accent1">
                    <a:lumMod val="75000"/>
                  </a:schemeClr>
                </a:solidFill>
              </a:rPr>
              <a:t>],] </a:t>
            </a:r>
            <a:r>
              <a:rPr lang="fr-FR" sz="3200" b="1" i="1" dirty="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628800"/>
            <a:ext cx="8274496" cy="4968553"/>
          </a:xfrm>
        </p:spPr>
        <p:txBody>
          <a:bodyPr numCol="1">
            <a:normAutofit/>
          </a:bodyPr>
          <a:lstStyle/>
          <a:p>
            <a:pPr marL="0" indent="0">
              <a:buNone/>
            </a:pPr>
            <a:r>
              <a:rPr lang="fr-FR" sz="2000" dirty="0" smtClean="0"/>
              <a:t>Précisions sur le paramétrage des angles :</a:t>
            </a:r>
          </a:p>
          <a:p>
            <a:pPr marL="0" indent="0">
              <a:buNone/>
            </a:pPr>
            <a:r>
              <a:rPr lang="fr-FR" sz="2000" dirty="0" smtClean="0"/>
              <a:t>4 unités sont disponibles :</a:t>
            </a:r>
          </a:p>
          <a:p>
            <a:pPr marL="0" indent="0">
              <a:buNone/>
            </a:pPr>
            <a:r>
              <a:rPr lang="fr-FR" sz="2000" b="1" dirty="0" err="1" smtClean="0">
                <a:solidFill>
                  <a:schemeClr val="tx2"/>
                </a:solidFill>
              </a:rPr>
              <a:t>deg</a:t>
            </a:r>
            <a:r>
              <a:rPr lang="fr-FR" sz="2000" b="1" dirty="0" smtClean="0">
                <a:solidFill>
                  <a:schemeClr val="tx2"/>
                </a:solidFill>
              </a:rPr>
              <a:t> : </a:t>
            </a:r>
            <a:r>
              <a:rPr lang="fr-FR" sz="2000" dirty="0" smtClean="0"/>
              <a:t>degré   	360 degrés = angle complet d'un cercle,</a:t>
            </a:r>
          </a:p>
          <a:p>
            <a:pPr marL="0" indent="0">
              <a:buNone/>
            </a:pPr>
            <a:r>
              <a:rPr lang="fr-FR" sz="2000" b="1" dirty="0" err="1" smtClean="0">
                <a:solidFill>
                  <a:schemeClr val="tx2"/>
                </a:solidFill>
              </a:rPr>
              <a:t>grad</a:t>
            </a:r>
            <a:r>
              <a:rPr lang="fr-FR" sz="2000" b="1" dirty="0" smtClean="0">
                <a:solidFill>
                  <a:schemeClr val="tx2"/>
                </a:solidFill>
              </a:rPr>
              <a:t> :</a:t>
            </a:r>
            <a:r>
              <a:rPr lang="fr-FR" sz="2000" dirty="0" smtClean="0"/>
              <a:t> grade	400 grades </a:t>
            </a:r>
            <a:r>
              <a:rPr lang="fr-FR" sz="2000" dirty="0"/>
              <a:t>= angle complet d'un cercle</a:t>
            </a:r>
            <a:r>
              <a:rPr lang="fr-FR" sz="2000" dirty="0" smtClean="0"/>
              <a:t>,</a:t>
            </a:r>
          </a:p>
          <a:p>
            <a:pPr marL="0" indent="0">
              <a:buNone/>
            </a:pPr>
            <a:r>
              <a:rPr lang="fr-FR" sz="2000" b="1" dirty="0" smtClean="0">
                <a:solidFill>
                  <a:schemeClr val="tx2"/>
                </a:solidFill>
              </a:rPr>
              <a:t>rad :</a:t>
            </a:r>
            <a:r>
              <a:rPr lang="fr-FR" sz="2000" dirty="0" smtClean="0"/>
              <a:t> radian	2pi radians </a:t>
            </a:r>
            <a:r>
              <a:rPr lang="fr-FR" sz="2000" dirty="0"/>
              <a:t>= angle complet d'un cercle</a:t>
            </a:r>
            <a:r>
              <a:rPr lang="fr-FR" sz="2000" dirty="0" smtClean="0"/>
              <a:t>,</a:t>
            </a:r>
          </a:p>
          <a:p>
            <a:pPr marL="0" indent="0">
              <a:buNone/>
            </a:pPr>
            <a:r>
              <a:rPr lang="fr-FR" sz="2000" b="1" dirty="0" err="1" smtClean="0">
                <a:solidFill>
                  <a:schemeClr val="tx2"/>
                </a:solidFill>
              </a:rPr>
              <a:t>turn</a:t>
            </a:r>
            <a:r>
              <a:rPr lang="fr-FR" sz="2000" b="1" dirty="0" smtClean="0">
                <a:solidFill>
                  <a:schemeClr val="tx2"/>
                </a:solidFill>
              </a:rPr>
              <a:t> :</a:t>
            </a:r>
            <a:r>
              <a:rPr lang="fr-FR" sz="2000" dirty="0" smtClean="0"/>
              <a:t> tour	1 tour </a:t>
            </a:r>
            <a:r>
              <a:rPr lang="fr-FR" sz="2000" dirty="0"/>
              <a:t>= angle complet d'un </a:t>
            </a:r>
            <a:r>
              <a:rPr lang="fr-FR" sz="2000" dirty="0" smtClean="0"/>
              <a:t>cercle.</a:t>
            </a:r>
            <a:endParaRPr lang="fr-FR" sz="2000" dirty="0"/>
          </a:p>
          <a:p>
            <a:pPr marL="0" indent="0">
              <a:buNone/>
            </a:pPr>
            <a:endParaRPr lang="fr-FR" sz="2000" dirty="0" smtClean="0"/>
          </a:p>
          <a:p>
            <a:pPr marL="0" indent="0">
              <a:buNone/>
            </a:pPr>
            <a:r>
              <a:rPr lang="fr-FR" sz="2000" dirty="0" smtClean="0"/>
              <a:t>exemples pour un angle de 90° :</a:t>
            </a:r>
          </a:p>
          <a:p>
            <a:pPr marL="0" indent="0">
              <a:buNone/>
            </a:pPr>
            <a:r>
              <a:rPr lang="fr-FR" sz="2000" dirty="0" smtClean="0"/>
              <a:t>90</a:t>
            </a:r>
            <a:r>
              <a:rPr lang="fr-FR" sz="2000" b="1" dirty="0" smtClean="0">
                <a:solidFill>
                  <a:schemeClr val="tx2"/>
                </a:solidFill>
              </a:rPr>
              <a:t>deg</a:t>
            </a:r>
          </a:p>
          <a:p>
            <a:pPr marL="0" indent="0">
              <a:buNone/>
            </a:pPr>
            <a:r>
              <a:rPr lang="fr-FR" sz="2000" dirty="0" smtClean="0"/>
              <a:t>100</a:t>
            </a:r>
            <a:r>
              <a:rPr lang="fr-FR" sz="2000" b="1" dirty="0">
                <a:solidFill>
                  <a:schemeClr val="tx2"/>
                </a:solidFill>
              </a:rPr>
              <a:t>grad</a:t>
            </a:r>
          </a:p>
          <a:p>
            <a:pPr marL="0" indent="0">
              <a:buNone/>
            </a:pPr>
            <a:r>
              <a:rPr lang="fr-FR" sz="2000" dirty="0" smtClean="0"/>
              <a:t>1.570795</a:t>
            </a:r>
            <a:r>
              <a:rPr lang="fr-FR" sz="2000" b="1" dirty="0">
                <a:solidFill>
                  <a:schemeClr val="tx2"/>
                </a:solidFill>
              </a:rPr>
              <a:t>rad</a:t>
            </a:r>
          </a:p>
          <a:p>
            <a:pPr marL="0" indent="0">
              <a:buNone/>
            </a:pPr>
            <a:r>
              <a:rPr lang="fr-FR" sz="2000" dirty="0" smtClean="0"/>
              <a:t>0.25</a:t>
            </a:r>
            <a:r>
              <a:rPr lang="fr-FR" sz="2000" b="1" dirty="0">
                <a:solidFill>
                  <a:schemeClr val="tx2"/>
                </a:solidFill>
              </a:rPr>
              <a:t>turn</a:t>
            </a:r>
          </a:p>
          <a:p>
            <a:pPr marL="0" indent="0">
              <a:buNone/>
            </a:pPr>
            <a:endParaRPr lang="fr-FR" sz="2000" dirty="0"/>
          </a:p>
          <a:p>
            <a:endParaRPr lang="fr-FR" sz="2000" dirty="0"/>
          </a:p>
          <a:p>
            <a:endParaRPr lang="fr-FR" sz="2000" dirty="0" smtClean="0"/>
          </a:p>
          <a:p>
            <a:endParaRPr lang="fr-FR" sz="2000" dirty="0"/>
          </a:p>
          <a:p>
            <a:pPr marL="0" indent="0">
              <a:buNone/>
            </a:pPr>
            <a:endParaRPr lang="fr-FR" sz="2000" dirty="0" smtClean="0"/>
          </a:p>
          <a:p>
            <a:pPr marL="0" indent="0">
              <a:buNone/>
            </a:pPr>
            <a:endParaRPr lang="fr-FR" sz="2000" dirty="0" smtClean="0"/>
          </a:p>
          <a:p>
            <a:pPr marL="0" indent="0">
              <a:buNone/>
            </a:pPr>
            <a:endParaRPr lang="fr-FR" sz="2000" dirty="0" smtClean="0"/>
          </a:p>
        </p:txBody>
      </p:sp>
    </p:spTree>
    <p:extLst>
      <p:ext uri="{BB962C8B-B14F-4D97-AF65-F5344CB8AC3E}">
        <p14:creationId xmlns:p14="http://schemas.microsoft.com/office/powerpoint/2010/main" val="1349050928"/>
      </p:ext>
    </p:extLst>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couleur2[, ... </a:t>
            </a:r>
            <a:r>
              <a:rPr lang="fr-FR" sz="3200" b="1" i="1" dirty="0" err="1" smtClean="0">
                <a:solidFill>
                  <a:schemeClr val="accent1">
                    <a:lumMod val="75000"/>
                  </a:schemeClr>
                </a:solidFill>
              </a:rPr>
              <a:t>couleurN</a:t>
            </a:r>
            <a:r>
              <a:rPr lang="fr-FR" sz="3200" b="1" i="1" dirty="0" smtClean="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a:t>
            </a:r>
          </a:p>
          <a:p>
            <a:pPr marL="0" indent="0">
              <a:buNone/>
            </a:pPr>
            <a:r>
              <a:rPr lang="fr-FR" sz="2000" b="1" dirty="0" err="1" smtClean="0">
                <a:latin typeface="Courier New" panose="02070309020205020404" pitchFamily="49" charset="0"/>
                <a:cs typeface="Courier New" panose="02070309020205020404" pitchFamily="49" charset="0"/>
              </a:rPr>
              <a:t>background:linear-gradient</a:t>
            </a: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to </a:t>
            </a:r>
            <a:r>
              <a:rPr lang="fr-FR" sz="2000" b="1" dirty="0" err="1">
                <a:latin typeface="Courier New" panose="02070309020205020404" pitchFamily="49" charset="0"/>
                <a:cs typeface="Courier New" panose="02070309020205020404" pitchFamily="49" charset="0"/>
              </a:rPr>
              <a:t>bottom</a:t>
            </a:r>
            <a:r>
              <a:rPr lang="fr-FR" sz="2000" b="1" dirty="0">
                <a:latin typeface="Courier New" panose="02070309020205020404" pitchFamily="49" charset="0"/>
                <a:cs typeface="Courier New" panose="02070309020205020404" pitchFamily="49" charset="0"/>
              </a:rPr>
              <a:t>, 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a:t>
            </a:r>
          </a:p>
          <a:p>
            <a:pPr marL="0" indent="0">
              <a:buNone/>
            </a:pPr>
            <a:endParaRPr lang="fr-FR" sz="2000" dirty="0" smtClean="0"/>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a:t>
            </a:r>
            <a:r>
              <a:rPr lang="fr-FR" sz="2000" b="1" dirty="0" smtClean="0">
                <a:latin typeface="Courier New" panose="02070309020205020404" pitchFamily="49" charset="0"/>
                <a:cs typeface="Courier New" panose="02070309020205020404" pitchFamily="49" charset="0"/>
              </a:rPr>
              <a:t>right, </a:t>
            </a:r>
            <a:r>
              <a:rPr lang="fr-FR" sz="2000" b="1" dirty="0">
                <a:latin typeface="Courier New" panose="02070309020205020404" pitchFamily="49" charset="0"/>
                <a:cs typeface="Courier New" panose="02070309020205020404" pitchFamily="49" charset="0"/>
              </a:rPr>
              <a:t>green, </a:t>
            </a:r>
            <a:r>
              <a:rPr lang="fr-FR" sz="2000" b="1" dirty="0" err="1">
                <a:latin typeface="Courier New" panose="02070309020205020404" pitchFamily="49" charset="0"/>
                <a:cs typeface="Courier New" panose="02070309020205020404" pitchFamily="49" charset="0"/>
              </a:rPr>
              <a:t>yellow</a:t>
            </a:r>
            <a:r>
              <a:rPr lang="fr-FR" sz="2000" b="1" dirty="0" smtClean="0">
                <a:latin typeface="Courier New" panose="02070309020205020404" pitchFamily="49" charset="0"/>
                <a:cs typeface="Courier New" panose="02070309020205020404" pitchFamily="49" charset="0"/>
              </a:rPr>
              <a:t>);</a:t>
            </a:r>
          </a:p>
          <a:p>
            <a:pPr marL="0" indent="0">
              <a:buNone/>
            </a:pPr>
            <a:endParaRPr lang="fr-FR" sz="2000" b="1" dirty="0">
              <a:latin typeface="Courier New" panose="02070309020205020404" pitchFamily="49" charset="0"/>
              <a:cs typeface="Courier New" panose="02070309020205020404" pitchFamily="49" charset="0"/>
            </a:endParaRPr>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a:t>
            </a:r>
            <a:r>
              <a:rPr lang="fr-FR" sz="2000" b="1" dirty="0" smtClean="0">
                <a:latin typeface="Courier New" panose="02070309020205020404" pitchFamily="49" charset="0"/>
                <a:cs typeface="Courier New" panose="02070309020205020404" pitchFamily="49" charset="0"/>
              </a:rPr>
              <a:t>top, </a:t>
            </a:r>
            <a:r>
              <a:rPr lang="fr-FR" sz="2000" b="1" dirty="0">
                <a:latin typeface="Courier New" panose="02070309020205020404" pitchFamily="49" charset="0"/>
                <a:cs typeface="Courier New" panose="02070309020205020404" pitchFamily="49" charset="0"/>
              </a:rPr>
              <a:t>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a:t>
            </a:r>
          </a:p>
          <a:p>
            <a:endParaRPr lang="fr-FR" sz="2000" dirty="0"/>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a:t>
            </a:r>
            <a:r>
              <a:rPr lang="fr-FR" sz="2000" b="1" dirty="0" err="1" smtClean="0">
                <a:latin typeface="Courier New" panose="02070309020205020404" pitchFamily="49" charset="0"/>
                <a:cs typeface="Courier New" panose="02070309020205020404" pitchFamily="49" charset="0"/>
              </a:rPr>
              <a:t>left</a:t>
            </a:r>
            <a:r>
              <a:rPr lang="fr-FR" sz="2000" b="1" dirty="0" smtClean="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a:t>
            </a:r>
            <a:endParaRPr lang="fr-FR" sz="2000" dirty="0" smtClean="0"/>
          </a:p>
          <a:p>
            <a:pPr marL="0" indent="0">
              <a:buNone/>
            </a:pPr>
            <a:endParaRPr lang="fr-FR" sz="2000" dirty="0" smtClean="0"/>
          </a:p>
          <a:p>
            <a:pPr marL="0" indent="0">
              <a:buNone/>
            </a:pPr>
            <a:endParaRPr lang="fr-FR" sz="2000" dirty="0" smtClea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71" y="1484785"/>
            <a:ext cx="1753379"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303" y="2636912"/>
            <a:ext cx="1710447" cy="1037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399" y="4926003"/>
            <a:ext cx="1711322" cy="1048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303" y="3806815"/>
            <a:ext cx="1752601" cy="111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18645"/>
      </p:ext>
    </p:extLst>
  </p:cSld>
  <p:clrMapOvr>
    <a:masterClrMapping/>
  </p:clrMapOvr>
  <p:transition spd="slow">
    <p:wipe dir="d"/>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couleur2[, ... </a:t>
            </a:r>
            <a:r>
              <a:rPr lang="fr-FR" sz="3200" b="1" i="1" dirty="0" err="1" smtClean="0">
                <a:solidFill>
                  <a:schemeClr val="accent1">
                    <a:lumMod val="75000"/>
                  </a:schemeClr>
                </a:solidFill>
              </a:rPr>
              <a:t>couleurN</a:t>
            </a:r>
            <a:r>
              <a:rPr lang="fr-FR" sz="3200" b="1" i="1" dirty="0" smtClean="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a:t>
            </a:r>
          </a:p>
          <a:p>
            <a:pPr marL="0" indent="0">
              <a:buNone/>
            </a:pPr>
            <a:r>
              <a:rPr lang="fr-FR" sz="2000" b="1" dirty="0" err="1" smtClean="0">
                <a:latin typeface="Courier New" panose="02070309020205020404" pitchFamily="49" charset="0"/>
                <a:cs typeface="Courier New" panose="02070309020205020404" pitchFamily="49" charset="0"/>
              </a:rPr>
              <a:t>background:linear-gradient</a:t>
            </a: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smtClean="0">
                <a:latin typeface="Courier New" panose="02070309020205020404" pitchFamily="49" charset="0"/>
                <a:cs typeface="Courier New" panose="02070309020205020404" pitchFamily="49" charset="0"/>
              </a:rPr>
              <a:t>(to </a:t>
            </a:r>
            <a:r>
              <a:rPr lang="fr-FR" sz="2000" b="1" dirty="0" err="1">
                <a:latin typeface="Courier New" panose="02070309020205020404" pitchFamily="49" charset="0"/>
                <a:cs typeface="Courier New" panose="02070309020205020404" pitchFamily="49" charset="0"/>
              </a:rPr>
              <a:t>bottom</a:t>
            </a:r>
            <a:r>
              <a:rPr lang="fr-FR" sz="2000" b="1" dirty="0">
                <a:latin typeface="Courier New" panose="02070309020205020404" pitchFamily="49" charset="0"/>
                <a:cs typeface="Courier New" panose="02070309020205020404" pitchFamily="49" charset="0"/>
              </a:rPr>
              <a:t>, green, </a:t>
            </a:r>
            <a:r>
              <a:rPr lang="fr-FR" sz="2000" b="1" dirty="0" err="1">
                <a:latin typeface="Courier New" panose="02070309020205020404" pitchFamily="49" charset="0"/>
                <a:cs typeface="Courier New" panose="02070309020205020404" pitchFamily="49" charset="0"/>
              </a:rPr>
              <a:t>rgba</a:t>
            </a:r>
            <a:r>
              <a:rPr lang="fr-FR" sz="2000" b="1" dirty="0">
                <a:latin typeface="Courier New" panose="02070309020205020404" pitchFamily="49" charset="0"/>
                <a:cs typeface="Courier New" panose="02070309020205020404" pitchFamily="49" charset="0"/>
              </a:rPr>
              <a:t>(0,255,0,0));</a:t>
            </a:r>
          </a:p>
          <a:p>
            <a:pPr marL="0" indent="0">
              <a:buNone/>
            </a:pPr>
            <a:r>
              <a:rPr lang="fr-FR" sz="2000" b="1" dirty="0" smtClean="0">
                <a:solidFill>
                  <a:srgbClr val="008000"/>
                </a:solidFill>
                <a:latin typeface="Courier New" panose="02070309020205020404" pitchFamily="49" charset="0"/>
                <a:cs typeface="Courier New" panose="02070309020205020404" pitchFamily="49" charset="0"/>
              </a:rPr>
              <a:t>// de vert à transparent</a:t>
            </a:r>
          </a:p>
          <a:p>
            <a:pPr marL="0" indent="0">
              <a:buNone/>
            </a:pP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err="1" smtClean="0">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a:t>
            </a:r>
            <a:r>
              <a:rPr lang="fr-FR" sz="2000" b="1" dirty="0" smtClean="0">
                <a:latin typeface="Courier New" panose="02070309020205020404" pitchFamily="49" charset="0"/>
                <a:cs typeface="Courier New" panose="02070309020205020404" pitchFamily="49" charset="0"/>
              </a:rPr>
              <a:t>right, </a:t>
            </a:r>
            <a:r>
              <a:rPr lang="fr-FR" sz="2000" b="1" dirty="0">
                <a:latin typeface="Courier New" panose="02070309020205020404" pitchFamily="49" charset="0"/>
                <a:cs typeface="Courier New" panose="02070309020205020404" pitchFamily="49" charset="0"/>
              </a:rPr>
              <a:t>green, </a:t>
            </a:r>
            <a:r>
              <a:rPr lang="fr-FR" sz="2000" b="1" dirty="0" err="1" smtClean="0">
                <a:latin typeface="Courier New" panose="02070309020205020404" pitchFamily="49" charset="0"/>
                <a:cs typeface="Courier New" panose="02070309020205020404" pitchFamily="49" charset="0"/>
              </a:rPr>
              <a:t>yellow</a:t>
            </a:r>
            <a:r>
              <a:rPr lang="fr-FR" sz="2000" b="1" dirty="0" smtClean="0">
                <a:latin typeface="Courier New" panose="02070309020205020404" pitchFamily="49" charset="0"/>
                <a:cs typeface="Courier New" panose="02070309020205020404" pitchFamily="49" charset="0"/>
              </a:rPr>
              <a:t>, orange, </a:t>
            </a:r>
            <a:r>
              <a:rPr lang="fr-FR" sz="2000" b="1" dirty="0" err="1" smtClean="0">
                <a:latin typeface="Courier New" panose="02070309020205020404" pitchFamily="49" charset="0"/>
                <a:cs typeface="Courier New" panose="02070309020205020404" pitchFamily="49" charset="0"/>
              </a:rPr>
              <a:t>red</a:t>
            </a:r>
            <a:r>
              <a:rPr lang="fr-FR" sz="2000" b="1" dirty="0" smtClean="0">
                <a:latin typeface="Courier New" panose="02070309020205020404" pitchFamily="49" charset="0"/>
                <a:cs typeface="Courier New" panose="02070309020205020404" pitchFamily="49" charset="0"/>
              </a:rPr>
              <a:t>);</a:t>
            </a:r>
          </a:p>
          <a:p>
            <a:pPr marL="0" indent="0">
              <a:buNone/>
            </a:pPr>
            <a:endParaRPr lang="fr-FR" sz="2000" b="1" dirty="0">
              <a:latin typeface="Courier New" panose="02070309020205020404" pitchFamily="49" charset="0"/>
              <a:cs typeface="Courier New" panose="02070309020205020404" pitchFamily="49" charset="0"/>
            </a:endParaRPr>
          </a:p>
          <a:p>
            <a:pPr marL="0" indent="0">
              <a:buNone/>
            </a:pPr>
            <a:r>
              <a:rPr lang="fr-FR" sz="2000" b="1" dirty="0">
                <a:solidFill>
                  <a:srgbClr val="008000"/>
                </a:solidFill>
                <a:latin typeface="Courier New" panose="02070309020205020404" pitchFamily="49" charset="0"/>
                <a:cs typeface="Courier New" panose="02070309020205020404" pitchFamily="49" charset="0"/>
              </a:rPr>
              <a:t>// vert, jaune, orange puis rouge</a:t>
            </a:r>
          </a:p>
          <a:p>
            <a:pPr marL="0" indent="0">
              <a:buNone/>
            </a:pPr>
            <a:endParaRPr lang="fr-FR" sz="2000" dirty="0" smtClean="0"/>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right, green, </a:t>
            </a:r>
            <a:r>
              <a:rPr lang="fr-FR" sz="2000" b="1" dirty="0" err="1" smtClean="0">
                <a:latin typeface="Courier New" panose="02070309020205020404" pitchFamily="49" charset="0"/>
                <a:cs typeface="Courier New" panose="02070309020205020404" pitchFamily="49" charset="0"/>
              </a:rPr>
              <a:t>yellow</a:t>
            </a:r>
            <a:r>
              <a:rPr lang="fr-FR" sz="2000" b="1" dirty="0" smtClean="0">
                <a:latin typeface="Courier New" panose="02070309020205020404" pitchFamily="49" charset="0"/>
                <a:cs typeface="Courier New" panose="02070309020205020404" pitchFamily="49" charset="0"/>
              </a:rPr>
              <a:t> 50%, </a:t>
            </a:r>
            <a:r>
              <a:rPr lang="fr-FR" sz="2000" b="1" dirty="0">
                <a:latin typeface="Courier New" panose="02070309020205020404" pitchFamily="49" charset="0"/>
                <a:cs typeface="Courier New" panose="02070309020205020404" pitchFamily="49" charset="0"/>
              </a:rPr>
              <a:t>orange, </a:t>
            </a:r>
            <a:r>
              <a:rPr lang="fr-FR" sz="2000" b="1" dirty="0" err="1">
                <a:latin typeface="Courier New" panose="02070309020205020404" pitchFamily="49" charset="0"/>
                <a:cs typeface="Courier New" panose="02070309020205020404" pitchFamily="49" charset="0"/>
              </a:rPr>
              <a:t>red</a:t>
            </a:r>
            <a:r>
              <a:rPr lang="fr-FR" sz="2000" b="1" dirty="0">
                <a:latin typeface="Courier New" panose="02070309020205020404" pitchFamily="49" charset="0"/>
                <a:cs typeface="Courier New" panose="02070309020205020404" pitchFamily="49" charset="0"/>
              </a:rPr>
              <a:t>);</a:t>
            </a:r>
          </a:p>
          <a:p>
            <a:pPr marL="0" indent="0">
              <a:buNone/>
            </a:pPr>
            <a:r>
              <a:rPr lang="fr-FR" sz="2000" b="1" dirty="0">
                <a:solidFill>
                  <a:srgbClr val="008000"/>
                </a:solidFill>
                <a:latin typeface="Courier New" panose="02070309020205020404" pitchFamily="49" charset="0"/>
                <a:cs typeface="Courier New" panose="02070309020205020404" pitchFamily="49" charset="0"/>
              </a:rPr>
              <a:t>// vert, </a:t>
            </a:r>
            <a:r>
              <a:rPr lang="fr-FR" sz="2000" b="1" dirty="0" smtClean="0">
                <a:solidFill>
                  <a:srgbClr val="008000"/>
                </a:solidFill>
                <a:latin typeface="Courier New" panose="02070309020205020404" pitchFamily="49" charset="0"/>
                <a:cs typeface="Courier New" panose="02070309020205020404" pitchFamily="49" charset="0"/>
              </a:rPr>
              <a:t>jaune au milieu, </a:t>
            </a:r>
            <a:r>
              <a:rPr lang="fr-FR" sz="2000" b="1" dirty="0">
                <a:solidFill>
                  <a:srgbClr val="008000"/>
                </a:solidFill>
                <a:latin typeface="Courier New" panose="02070309020205020404" pitchFamily="49" charset="0"/>
                <a:cs typeface="Courier New" panose="02070309020205020404" pitchFamily="49" charset="0"/>
              </a:rPr>
              <a:t>orange </a:t>
            </a:r>
            <a:endParaRPr lang="fr-FR" sz="2000" b="1" dirty="0" smtClean="0">
              <a:solidFill>
                <a:srgbClr val="008000"/>
              </a:solidFill>
              <a:latin typeface="Courier New" panose="02070309020205020404" pitchFamily="49" charset="0"/>
              <a:cs typeface="Courier New" panose="02070309020205020404" pitchFamily="49" charset="0"/>
            </a:endParaRPr>
          </a:p>
          <a:p>
            <a:pPr marL="0" indent="0">
              <a:buNone/>
            </a:pPr>
            <a:r>
              <a:rPr lang="fr-FR" sz="2000" b="1" dirty="0" smtClean="0">
                <a:solidFill>
                  <a:srgbClr val="008000"/>
                </a:solidFill>
                <a:latin typeface="Courier New" panose="02070309020205020404" pitchFamily="49" charset="0"/>
                <a:cs typeface="Courier New" panose="02070309020205020404" pitchFamily="49" charset="0"/>
              </a:rPr>
              <a:t>   puis </a:t>
            </a:r>
            <a:r>
              <a:rPr lang="fr-FR" sz="2000" b="1" dirty="0">
                <a:solidFill>
                  <a:srgbClr val="008000"/>
                </a:solidFill>
                <a:latin typeface="Courier New" panose="02070309020205020404" pitchFamily="49" charset="0"/>
                <a:cs typeface="Courier New" panose="02070309020205020404" pitchFamily="49" charset="0"/>
              </a:rPr>
              <a:t>rouge</a:t>
            </a:r>
            <a:endParaRPr lang="fr-FR" sz="2000" dirty="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340769"/>
            <a:ext cx="1843404"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861048"/>
            <a:ext cx="1784262" cy="1126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5661248"/>
            <a:ext cx="1784262" cy="1121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4764699"/>
      </p:ext>
    </p:extLst>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couleur2[, ... </a:t>
            </a:r>
            <a:r>
              <a:rPr lang="fr-FR" sz="3200" b="1" i="1" dirty="0" err="1" smtClean="0">
                <a:solidFill>
                  <a:schemeClr val="accent1">
                    <a:lumMod val="75000"/>
                  </a:schemeClr>
                </a:solidFill>
              </a:rPr>
              <a:t>couleurN</a:t>
            </a:r>
            <a:r>
              <a:rPr lang="fr-FR" sz="3200" b="1" i="1" dirty="0" smtClean="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a:t>
            </a:r>
          </a:p>
          <a:p>
            <a:pPr marL="0" indent="0">
              <a:buNone/>
            </a:pPr>
            <a:r>
              <a:rPr lang="fr-FR" sz="2000" b="1" dirty="0" err="1" smtClean="0">
                <a:latin typeface="Courier New" panose="02070309020205020404" pitchFamily="49" charset="0"/>
                <a:cs typeface="Courier New" panose="02070309020205020404" pitchFamily="49" charset="0"/>
              </a:rPr>
              <a:t>background:linear-gradient</a:t>
            </a: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to </a:t>
            </a:r>
            <a:r>
              <a:rPr lang="fr-FR" sz="2000" b="1" dirty="0" err="1" smtClean="0">
                <a:latin typeface="Courier New" panose="02070309020205020404" pitchFamily="49" charset="0"/>
                <a:cs typeface="Courier New" panose="02070309020205020404" pitchFamily="49" charset="0"/>
              </a:rPr>
              <a:t>bottom</a:t>
            </a:r>
            <a:r>
              <a:rPr lang="fr-FR" sz="2000" b="1" dirty="0" smtClean="0">
                <a:latin typeface="Courier New" panose="02070309020205020404" pitchFamily="49" charset="0"/>
                <a:cs typeface="Courier New" panose="02070309020205020404" pitchFamily="49" charset="0"/>
              </a:rPr>
              <a:t> </a:t>
            </a:r>
            <a:r>
              <a:rPr lang="fr-FR" sz="2000" b="1" dirty="0" err="1" smtClean="0">
                <a:latin typeface="Courier New" panose="02070309020205020404" pitchFamily="49" charset="0"/>
                <a:cs typeface="Courier New" panose="02070309020205020404" pitchFamily="49" charset="0"/>
              </a:rPr>
              <a:t>left</a:t>
            </a:r>
            <a:r>
              <a:rPr lang="fr-FR" sz="2000" b="1" dirty="0" smtClean="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a:t>
            </a:r>
          </a:p>
          <a:p>
            <a:pPr marL="0" indent="0">
              <a:buNone/>
            </a:pPr>
            <a:endParaRPr lang="fr-FR" sz="2000" dirty="0" smtClean="0"/>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(to </a:t>
            </a:r>
            <a:r>
              <a:rPr lang="fr-FR" sz="2000" b="1" dirty="0" smtClean="0">
                <a:latin typeface="Courier New" panose="02070309020205020404" pitchFamily="49" charset="0"/>
                <a:cs typeface="Courier New" panose="02070309020205020404" pitchFamily="49" charset="0"/>
              </a:rPr>
              <a:t>top right, </a:t>
            </a:r>
            <a:r>
              <a:rPr lang="fr-FR" sz="2000" b="1" dirty="0">
                <a:latin typeface="Courier New" panose="02070309020205020404" pitchFamily="49" charset="0"/>
                <a:cs typeface="Courier New" panose="02070309020205020404" pitchFamily="49" charset="0"/>
              </a:rPr>
              <a:t>green, </a:t>
            </a:r>
            <a:r>
              <a:rPr lang="fr-FR" sz="2000" b="1" dirty="0" err="1">
                <a:latin typeface="Courier New" panose="02070309020205020404" pitchFamily="49" charset="0"/>
                <a:cs typeface="Courier New" panose="02070309020205020404" pitchFamily="49" charset="0"/>
              </a:rPr>
              <a:t>yellow</a:t>
            </a:r>
            <a:r>
              <a:rPr lang="fr-FR" sz="2000" b="1" dirty="0" smtClean="0">
                <a:latin typeface="Courier New" panose="02070309020205020404" pitchFamily="49" charset="0"/>
                <a:cs typeface="Courier New" panose="02070309020205020404" pitchFamily="49" charset="0"/>
              </a:rPr>
              <a:t>);</a:t>
            </a:r>
          </a:p>
          <a:p>
            <a:pPr marL="0" indent="0">
              <a:buNone/>
            </a:pPr>
            <a:endParaRPr lang="fr-FR" sz="2000" b="1" dirty="0">
              <a:latin typeface="Courier New" panose="02070309020205020404" pitchFamily="49" charset="0"/>
              <a:cs typeface="Courier New" panose="02070309020205020404" pitchFamily="49" charset="0"/>
            </a:endParaRPr>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(60deg, 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red</a:t>
            </a:r>
            <a:r>
              <a:rPr lang="fr-FR" sz="2000" b="1" dirty="0">
                <a:latin typeface="Courier New" panose="02070309020205020404" pitchFamily="49" charset="0"/>
                <a:cs typeface="Courier New" panose="02070309020205020404" pitchFamily="49" charset="0"/>
              </a:rPr>
              <a:t>);</a:t>
            </a:r>
          </a:p>
          <a:p>
            <a:endParaRPr lang="fr-FR" sz="2000" dirty="0"/>
          </a:p>
          <a:p>
            <a:pPr marL="0" indent="0">
              <a:buNone/>
            </a:pPr>
            <a:r>
              <a:rPr lang="fr-FR" sz="2000" b="1" dirty="0" err="1">
                <a:latin typeface="Courier New" panose="02070309020205020404" pitchFamily="49" charset="0"/>
                <a:cs typeface="Courier New" panose="02070309020205020404" pitchFamily="49" charset="0"/>
              </a:rPr>
              <a:t>background:linear-gradient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(210deg</a:t>
            </a:r>
            <a:r>
              <a:rPr lang="fr-FR" sz="2000" b="1" dirty="0">
                <a:latin typeface="Courier New" panose="02070309020205020404" pitchFamily="49" charset="0"/>
                <a:cs typeface="Courier New" panose="02070309020205020404" pitchFamily="49" charset="0"/>
              </a:rPr>
              <a:t>, green, </a:t>
            </a:r>
            <a:r>
              <a:rPr lang="fr-FR" sz="2000" b="1" dirty="0" err="1">
                <a:latin typeface="Courier New" panose="02070309020205020404" pitchFamily="49" charset="0"/>
                <a:cs typeface="Courier New" panose="02070309020205020404" pitchFamily="49" charset="0"/>
              </a:rPr>
              <a:t>yellow</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red</a:t>
            </a:r>
            <a:r>
              <a:rPr lang="fr-FR" sz="2000" b="1" dirty="0">
                <a:latin typeface="Courier New" panose="02070309020205020404" pitchFamily="49" charset="0"/>
                <a:cs typeface="Courier New" panose="02070309020205020404" pitchFamily="49" charset="0"/>
              </a:rPr>
              <a:t>);</a:t>
            </a:r>
            <a:endParaRPr lang="fr-FR" sz="2000" dirty="0" smtClean="0"/>
          </a:p>
          <a:p>
            <a:pPr marL="0" indent="0">
              <a:buNone/>
            </a:pPr>
            <a:endParaRPr lang="fr-FR" sz="2000" dirty="0" smtClean="0"/>
          </a:p>
          <a:p>
            <a:pPr marL="0" indent="0">
              <a:buNone/>
            </a:pPr>
            <a:endParaRPr lang="fr-FR" sz="2000" dirty="0" smtClean="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412776"/>
            <a:ext cx="1752600" cy="108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837" y="2493864"/>
            <a:ext cx="1847891" cy="1145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68" y="3642868"/>
            <a:ext cx="1734541" cy="108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4756847"/>
            <a:ext cx="1820078" cy="112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937859"/>
      </p:ext>
    </p:extLst>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116632"/>
            <a:ext cx="8274496" cy="1440160"/>
          </a:xfrm>
        </p:spPr>
        <p:txBody>
          <a:bodyPr/>
          <a:lstStyle/>
          <a:p>
            <a:r>
              <a:rPr lang="fr-FR" sz="3200" b="1" i="1" dirty="0" smtClean="0">
                <a:solidFill>
                  <a:schemeClr val="accent2">
                    <a:lumMod val="75000"/>
                  </a:schemeClr>
                </a:solidFill>
              </a:rPr>
              <a:t>background: </a:t>
            </a:r>
            <a:r>
              <a:rPr lang="fr-FR" sz="3200" b="1" i="1" dirty="0" err="1" smtClean="0">
                <a:solidFill>
                  <a:schemeClr val="accent2">
                    <a:lumMod val="75000"/>
                  </a:schemeClr>
                </a:solidFill>
              </a:rPr>
              <a:t>repeating</a:t>
            </a:r>
            <a:r>
              <a:rPr lang="fr-FR" sz="3200" b="1" i="1" dirty="0" smtClean="0">
                <a:solidFill>
                  <a:schemeClr val="accent2">
                    <a:lumMod val="75000"/>
                  </a:schemeClr>
                </a:solidFill>
              </a:rPr>
              <a:t>-</a:t>
            </a:r>
            <a:r>
              <a:rPr lang="fr-FR" sz="3200" b="1" i="1" dirty="0" err="1" smtClean="0">
                <a:solidFill>
                  <a:schemeClr val="accent2">
                    <a:lumMod val="75000"/>
                  </a:schemeClr>
                </a:solidFill>
              </a:rPr>
              <a:t>linear</a:t>
            </a:r>
            <a:r>
              <a:rPr lang="fr-FR" sz="3200" b="1" i="1" dirty="0" smtClean="0">
                <a:solidFill>
                  <a:schemeClr val="accent2">
                    <a:lumMod val="75000"/>
                  </a:schemeClr>
                </a:solidFill>
              </a:rPr>
              <a:t>-gradient </a:t>
            </a:r>
            <a:r>
              <a:rPr lang="fr-FR" sz="3200" b="1" i="1" dirty="0" smtClean="0">
                <a:solidFill>
                  <a:schemeClr val="accent1">
                    <a:lumMod val="75000"/>
                  </a:schemeClr>
                </a:solidFill>
              </a:rPr>
              <a:t>(direction, couleur1[ arrêt1</a:t>
            </a:r>
            <a:r>
              <a:rPr lang="fr-FR" sz="3200" b="1" i="1" dirty="0">
                <a:solidFill>
                  <a:schemeClr val="accent1">
                    <a:lumMod val="75000"/>
                  </a:schemeClr>
                </a:solidFill>
              </a:rPr>
              <a:t>], couleur2 [ </a:t>
            </a:r>
            <a:r>
              <a:rPr lang="fr-FR" sz="3200" b="1" i="1" dirty="0" smtClean="0">
                <a:solidFill>
                  <a:schemeClr val="accent1">
                    <a:lumMod val="75000"/>
                  </a:schemeClr>
                </a:solidFill>
              </a:rPr>
              <a:t>arrêt2],[, </a:t>
            </a:r>
            <a:r>
              <a:rPr lang="fr-FR" sz="3200" b="1" i="1" dirty="0">
                <a:solidFill>
                  <a:schemeClr val="accent1">
                    <a:lumMod val="75000"/>
                  </a:schemeClr>
                </a:solidFill>
              </a:rPr>
              <a:t>... </a:t>
            </a:r>
            <a:r>
              <a:rPr lang="fr-FR" sz="3200" b="1" i="1" dirty="0" err="1">
                <a:solidFill>
                  <a:schemeClr val="accent1">
                    <a:lumMod val="75000"/>
                  </a:schemeClr>
                </a:solidFill>
              </a:rPr>
              <a:t>couleurN</a:t>
            </a:r>
            <a:r>
              <a:rPr lang="fr-FR" sz="3200" b="1" i="1" dirty="0">
                <a:solidFill>
                  <a:schemeClr val="accent1">
                    <a:lumMod val="75000"/>
                  </a:schemeClr>
                </a:solidFill>
              </a:rPr>
              <a:t> [ </a:t>
            </a:r>
            <a:r>
              <a:rPr lang="fr-FR" sz="3200" b="1" i="1" dirty="0" err="1" smtClean="0">
                <a:solidFill>
                  <a:schemeClr val="accent1">
                    <a:lumMod val="75000"/>
                  </a:schemeClr>
                </a:solidFill>
              </a:rPr>
              <a:t>arrêtN</a:t>
            </a:r>
            <a:r>
              <a:rPr lang="fr-FR" sz="3200" b="1" i="1" dirty="0" smtClean="0">
                <a:solidFill>
                  <a:schemeClr val="accent1">
                    <a:lumMod val="75000"/>
                  </a:schemeClr>
                </a:solidFill>
              </a:rPr>
              <a:t>],] </a:t>
            </a:r>
            <a:r>
              <a:rPr lang="fr-FR" sz="3200" b="1" i="1" dirty="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628800"/>
            <a:ext cx="8274496" cy="4968553"/>
          </a:xfrm>
        </p:spPr>
        <p:txBody>
          <a:bodyPr numCol="1">
            <a:normAutofit/>
          </a:bodyPr>
          <a:lstStyle/>
          <a:p>
            <a:pPr marL="0" indent="0">
              <a:buNone/>
            </a:pPr>
            <a:r>
              <a:rPr lang="fr-FR" sz="2000" dirty="0" smtClean="0"/>
              <a:t>Cette fonction est utilisé pour répéter des dégradés linéaires.</a:t>
            </a:r>
          </a:p>
          <a:p>
            <a:pPr marL="0" indent="0">
              <a:buNone/>
            </a:pPr>
            <a:r>
              <a:rPr lang="fr-FR" sz="2000" dirty="0" smtClean="0"/>
              <a:t>Même syntaxe que </a:t>
            </a:r>
            <a:r>
              <a:rPr lang="fr-FR" sz="2000" b="1" dirty="0" err="1" smtClean="0">
                <a:solidFill>
                  <a:schemeClr val="tx2"/>
                </a:solidFill>
              </a:rPr>
              <a:t>linear</a:t>
            </a:r>
            <a:r>
              <a:rPr lang="fr-FR" sz="2000" b="1" dirty="0" smtClean="0">
                <a:solidFill>
                  <a:schemeClr val="tx2"/>
                </a:solidFill>
              </a:rPr>
              <a:t>-gradient,</a:t>
            </a:r>
          </a:p>
          <a:p>
            <a:pPr marL="0" indent="0">
              <a:buNone/>
            </a:pPr>
            <a:r>
              <a:rPr lang="fr-FR" sz="2000" b="1" dirty="0" smtClean="0">
                <a:solidFill>
                  <a:schemeClr val="tx2"/>
                </a:solidFill>
              </a:rPr>
              <a:t>Exemple :</a:t>
            </a:r>
          </a:p>
          <a:p>
            <a:pPr marL="0" indent="0">
              <a:buNone/>
            </a:pPr>
            <a:r>
              <a:rPr lang="en-US" sz="2000" b="1" dirty="0" err="1" smtClean="0">
                <a:latin typeface="Courier New" panose="02070309020205020404" pitchFamily="49" charset="0"/>
                <a:cs typeface="Courier New" panose="02070309020205020404" pitchFamily="49" charset="0"/>
              </a:rPr>
              <a:t>background:linear-gradient</a:t>
            </a:r>
            <a:r>
              <a:rPr lang="en-US" sz="2000" b="1" dirty="0" smtClean="0">
                <a:latin typeface="Courier New" panose="02070309020205020404" pitchFamily="49" charset="0"/>
                <a:cs typeface="Courier New" panose="02070309020205020404" pitchFamily="49" charset="0"/>
              </a:rPr>
              <a:t>(to </a:t>
            </a:r>
            <a:r>
              <a:rPr lang="en-US" sz="2000" b="1" dirty="0">
                <a:latin typeface="Courier New" panose="02070309020205020404" pitchFamily="49" charset="0"/>
                <a:cs typeface="Courier New" panose="02070309020205020404" pitchFamily="49" charset="0"/>
              </a:rPr>
              <a:t>right, green, yellow 10%,  red 20%);</a:t>
            </a:r>
          </a:p>
          <a:p>
            <a:pPr marL="0" indent="0">
              <a:buNone/>
            </a:pPr>
            <a:endParaRPr lang="fr-FR" sz="2000" b="1" dirty="0">
              <a:solidFill>
                <a:schemeClr val="tx2"/>
              </a:solidFill>
            </a:endParaRPr>
          </a:p>
          <a:p>
            <a:pPr marL="0" indent="0">
              <a:buNone/>
            </a:pPr>
            <a:endParaRPr lang="fr-FR" sz="2000" b="1" dirty="0" smtClean="0">
              <a:solidFill>
                <a:schemeClr val="tx2"/>
              </a:solidFill>
            </a:endParaRPr>
          </a:p>
          <a:p>
            <a:pPr marL="0" indent="0">
              <a:buNone/>
            </a:pPr>
            <a:endParaRPr lang="fr-FR" sz="2000" b="1" dirty="0" smtClean="0">
              <a:solidFill>
                <a:schemeClr val="tx2"/>
              </a:solidFill>
            </a:endParaRPr>
          </a:p>
          <a:p>
            <a:pPr marL="0" indent="0">
              <a:buNone/>
            </a:pPr>
            <a:r>
              <a:rPr lang="en-US" sz="2000" b="1" dirty="0" err="1">
                <a:latin typeface="Courier New" panose="02070309020205020404" pitchFamily="49" charset="0"/>
                <a:cs typeface="Courier New" panose="02070309020205020404" pitchFamily="49" charset="0"/>
              </a:rPr>
              <a:t>background:repeating-linear-gradient</a:t>
            </a:r>
            <a:r>
              <a:rPr lang="en-US" sz="2000" b="1" dirty="0">
                <a:latin typeface="Courier New" panose="02070309020205020404" pitchFamily="49" charset="0"/>
                <a:cs typeface="Courier New" panose="02070309020205020404" pitchFamily="49" charset="0"/>
              </a:rPr>
              <a:t>(to right, green, yellow 10%,  red 20</a:t>
            </a:r>
            <a:r>
              <a:rPr lang="en-US" sz="2000" b="1" dirty="0" smtClean="0">
                <a:latin typeface="Courier New" panose="02070309020205020404" pitchFamily="49" charset="0"/>
                <a:cs typeface="Courier New" panose="02070309020205020404" pitchFamily="49" charset="0"/>
              </a:rPr>
              <a:t>%);</a:t>
            </a:r>
          </a:p>
          <a:p>
            <a:pPr marL="0" indent="0">
              <a:buNone/>
            </a:pPr>
            <a:endParaRPr lang="fr-FR" sz="2000" b="1" dirty="0">
              <a:latin typeface="Courier New" panose="02070309020205020404" pitchFamily="49" charset="0"/>
              <a:cs typeface="Courier New" panose="02070309020205020404" pitchFamily="49" charset="0"/>
            </a:endParaRPr>
          </a:p>
          <a:p>
            <a:endParaRPr lang="fr-FR" sz="2000" dirty="0"/>
          </a:p>
          <a:p>
            <a:endParaRPr lang="fr-FR" sz="2000" dirty="0" smtClean="0"/>
          </a:p>
          <a:p>
            <a:endParaRPr lang="fr-FR" sz="2000" dirty="0"/>
          </a:p>
          <a:p>
            <a:pPr marL="0" indent="0">
              <a:buNone/>
            </a:pPr>
            <a:endParaRPr lang="fr-FR" sz="2000" dirty="0" smtClean="0"/>
          </a:p>
          <a:p>
            <a:pPr marL="0" indent="0">
              <a:buNone/>
            </a:pPr>
            <a:endParaRPr lang="fr-FR" sz="2000" dirty="0" smtClean="0"/>
          </a:p>
          <a:p>
            <a:pPr marL="0" indent="0">
              <a:buNone/>
            </a:pPr>
            <a:endParaRPr lang="fr-FR" sz="2000" dirty="0" smtClean="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79" y="5157192"/>
            <a:ext cx="2137023" cy="1343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265" y="3140968"/>
            <a:ext cx="2137023" cy="1362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975998"/>
      </p:ext>
    </p:extLst>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116632"/>
            <a:ext cx="8274496" cy="1440160"/>
          </a:xfrm>
        </p:spPr>
        <p:txBody>
          <a:bodyPr/>
          <a:lstStyle/>
          <a:p>
            <a:r>
              <a:rPr lang="fr-FR" sz="3200" b="1" i="1" dirty="0" smtClean="0">
                <a:solidFill>
                  <a:schemeClr val="accent2">
                    <a:lumMod val="75000"/>
                  </a:schemeClr>
                </a:solidFill>
              </a:rPr>
              <a:t>background: radial-gradient </a:t>
            </a:r>
            <a:r>
              <a:rPr lang="fr-FR" sz="3200" b="1" i="1" dirty="0" smtClean="0">
                <a:solidFill>
                  <a:schemeClr val="accent1">
                    <a:lumMod val="75000"/>
                  </a:schemeClr>
                </a:solidFill>
              </a:rPr>
              <a:t>([forme ou taille] at position, couleur1[ arrêt1</a:t>
            </a:r>
            <a:r>
              <a:rPr lang="fr-FR" sz="3200" b="1" i="1" dirty="0">
                <a:solidFill>
                  <a:schemeClr val="accent1">
                    <a:lumMod val="75000"/>
                  </a:schemeClr>
                </a:solidFill>
              </a:rPr>
              <a:t>], couleur2 [ </a:t>
            </a:r>
            <a:r>
              <a:rPr lang="fr-FR" sz="3200" b="1" i="1" dirty="0" smtClean="0">
                <a:solidFill>
                  <a:schemeClr val="accent1">
                    <a:lumMod val="75000"/>
                  </a:schemeClr>
                </a:solidFill>
              </a:rPr>
              <a:t>arrêt2],[, </a:t>
            </a:r>
            <a:r>
              <a:rPr lang="fr-FR" sz="3200" b="1" i="1" dirty="0">
                <a:solidFill>
                  <a:schemeClr val="accent1">
                    <a:lumMod val="75000"/>
                  </a:schemeClr>
                </a:solidFill>
              </a:rPr>
              <a:t>... </a:t>
            </a:r>
            <a:r>
              <a:rPr lang="fr-FR" sz="3200" b="1" i="1" dirty="0" err="1">
                <a:solidFill>
                  <a:schemeClr val="accent1">
                    <a:lumMod val="75000"/>
                  </a:schemeClr>
                </a:solidFill>
              </a:rPr>
              <a:t>couleurN</a:t>
            </a:r>
            <a:r>
              <a:rPr lang="fr-FR" sz="3200" b="1" i="1" dirty="0">
                <a:solidFill>
                  <a:schemeClr val="accent1">
                    <a:lumMod val="75000"/>
                  </a:schemeClr>
                </a:solidFill>
              </a:rPr>
              <a:t> [ </a:t>
            </a:r>
            <a:r>
              <a:rPr lang="fr-FR" sz="3200" b="1" i="1" dirty="0" err="1" smtClean="0">
                <a:solidFill>
                  <a:schemeClr val="accent1">
                    <a:lumMod val="75000"/>
                  </a:schemeClr>
                </a:solidFill>
              </a:rPr>
              <a:t>arrêtN</a:t>
            </a:r>
            <a:r>
              <a:rPr lang="fr-FR" sz="3200" b="1" i="1" dirty="0" smtClean="0">
                <a:solidFill>
                  <a:schemeClr val="accent1">
                    <a:lumMod val="75000"/>
                  </a:schemeClr>
                </a:solidFill>
              </a:rPr>
              <a:t>],] </a:t>
            </a:r>
            <a:r>
              <a:rPr lang="fr-FR" sz="3200" b="1" i="1" dirty="0">
                <a:solidFill>
                  <a:schemeClr val="accent1">
                    <a:lumMod val="75000"/>
                  </a:schemeClr>
                </a:solidFill>
              </a:rPr>
              <a: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628800"/>
            <a:ext cx="8274496" cy="4968553"/>
          </a:xfrm>
        </p:spPr>
        <p:txBody>
          <a:bodyPr numCol="1">
            <a:normAutofit/>
          </a:bodyPr>
          <a:lstStyle/>
          <a:p>
            <a:pPr marL="0" indent="0">
              <a:buNone/>
            </a:pPr>
            <a:r>
              <a:rPr lang="fr-FR" sz="2000" b="1" dirty="0" smtClean="0">
                <a:solidFill>
                  <a:schemeClr val="accent1">
                    <a:lumMod val="75000"/>
                  </a:schemeClr>
                </a:solidFill>
              </a:rPr>
              <a:t>forme [,</a:t>
            </a:r>
            <a:r>
              <a:rPr lang="fr-FR" sz="2000" b="1" dirty="0" err="1" smtClean="0">
                <a:solidFill>
                  <a:schemeClr val="accent1">
                    <a:lumMod val="75000"/>
                  </a:schemeClr>
                </a:solidFill>
              </a:rPr>
              <a:t>length</a:t>
            </a:r>
            <a:r>
              <a:rPr lang="fr-FR" sz="2000" b="1" dirty="0" smtClean="0">
                <a:solidFill>
                  <a:schemeClr val="accent1">
                    <a:lumMod val="75000"/>
                  </a:schemeClr>
                </a:solidFill>
              </a:rPr>
              <a:t>] </a:t>
            </a:r>
            <a:r>
              <a:rPr lang="fr-FR" sz="2000" dirty="0" smtClean="0"/>
              <a:t>: définit la forme du dégradé :</a:t>
            </a:r>
          </a:p>
          <a:p>
            <a:r>
              <a:rPr lang="fr-FR" sz="2000" b="1" dirty="0" err="1" smtClean="0">
                <a:solidFill>
                  <a:schemeClr val="accent1">
                    <a:lumMod val="75000"/>
                  </a:schemeClr>
                </a:solidFill>
              </a:rPr>
              <a:t>circle</a:t>
            </a:r>
            <a:r>
              <a:rPr lang="fr-FR" sz="2000" b="1" dirty="0" smtClean="0">
                <a:solidFill>
                  <a:schemeClr val="accent1">
                    <a:lumMod val="75000"/>
                  </a:schemeClr>
                </a:solidFill>
              </a:rPr>
              <a:t> </a:t>
            </a:r>
            <a:r>
              <a:rPr lang="fr-FR" sz="2000" dirty="0" smtClean="0"/>
              <a:t>: cercle(défaut),</a:t>
            </a:r>
          </a:p>
          <a:p>
            <a:r>
              <a:rPr lang="fr-FR" sz="2000" b="1" dirty="0" smtClean="0">
                <a:solidFill>
                  <a:schemeClr val="accent1">
                    <a:lumMod val="75000"/>
                  </a:schemeClr>
                </a:solidFill>
              </a:rPr>
              <a:t>ellipse</a:t>
            </a:r>
            <a:r>
              <a:rPr lang="fr-FR" sz="2000" dirty="0" smtClean="0"/>
              <a:t> : ellipse,</a:t>
            </a:r>
          </a:p>
          <a:p>
            <a:r>
              <a:rPr lang="fr-FR" sz="2000" b="1" dirty="0" err="1" smtClean="0">
                <a:solidFill>
                  <a:schemeClr val="tx2"/>
                </a:solidFill>
              </a:rPr>
              <a:t>length</a:t>
            </a:r>
            <a:r>
              <a:rPr lang="fr-FR" sz="2000" dirty="0" smtClean="0"/>
              <a:t> : rayon du cercle ou rayons de l'ellipse (2valeurs en fixe ou en %)</a:t>
            </a:r>
          </a:p>
          <a:p>
            <a:pPr marL="0" indent="0">
              <a:buNone/>
            </a:pPr>
            <a:r>
              <a:rPr lang="fr-FR" sz="2000" b="1" dirty="0">
                <a:solidFill>
                  <a:schemeClr val="tx2"/>
                </a:solidFill>
              </a:rPr>
              <a:t>taille </a:t>
            </a:r>
            <a:r>
              <a:rPr lang="fr-FR" sz="2000" dirty="0" smtClean="0"/>
              <a:t>: définit la taille ou la position initiale du dégradé :</a:t>
            </a:r>
          </a:p>
          <a:p>
            <a:r>
              <a:rPr lang="fr-FR" sz="2000" b="1" dirty="0" err="1" smtClean="0">
                <a:solidFill>
                  <a:schemeClr val="tx2"/>
                </a:solidFill>
              </a:rPr>
              <a:t>closest-side</a:t>
            </a:r>
            <a:r>
              <a:rPr lang="fr-FR" sz="2000" dirty="0" smtClean="0"/>
              <a:t> : côté le plus proche,</a:t>
            </a:r>
          </a:p>
          <a:p>
            <a:r>
              <a:rPr lang="fr-FR" sz="2000" b="1" dirty="0" err="1" smtClean="0">
                <a:solidFill>
                  <a:schemeClr val="tx2"/>
                </a:solidFill>
              </a:rPr>
              <a:t>farthest-side</a:t>
            </a:r>
            <a:r>
              <a:rPr lang="fr-FR" sz="2000" b="1" dirty="0" smtClean="0">
                <a:solidFill>
                  <a:schemeClr val="accent1">
                    <a:lumMod val="75000"/>
                  </a:schemeClr>
                </a:solidFill>
              </a:rPr>
              <a:t> </a:t>
            </a:r>
            <a:r>
              <a:rPr lang="fr-FR" sz="2000" dirty="0" smtClean="0"/>
              <a:t>: côté le plus éloigné,</a:t>
            </a:r>
          </a:p>
          <a:p>
            <a:r>
              <a:rPr lang="fr-FR" sz="2000" b="1" dirty="0" err="1" smtClean="0">
                <a:solidFill>
                  <a:schemeClr val="tx2"/>
                </a:solidFill>
              </a:rPr>
              <a:t>closest</a:t>
            </a:r>
            <a:r>
              <a:rPr lang="fr-FR" sz="2000" b="1" dirty="0" smtClean="0">
                <a:solidFill>
                  <a:schemeClr val="tx2"/>
                </a:solidFill>
              </a:rPr>
              <a:t>-corner</a:t>
            </a:r>
            <a:r>
              <a:rPr lang="fr-FR" sz="2000" dirty="0" smtClean="0"/>
              <a:t> </a:t>
            </a:r>
            <a:r>
              <a:rPr lang="fr-FR" sz="2000" dirty="0"/>
              <a:t>: </a:t>
            </a:r>
            <a:r>
              <a:rPr lang="fr-FR" sz="2000" dirty="0" smtClean="0"/>
              <a:t>coin </a:t>
            </a:r>
            <a:r>
              <a:rPr lang="fr-FR" sz="2000" dirty="0"/>
              <a:t>le plus proche,</a:t>
            </a:r>
          </a:p>
          <a:p>
            <a:r>
              <a:rPr lang="fr-FR" sz="2000" b="1" dirty="0" err="1" smtClean="0">
                <a:solidFill>
                  <a:schemeClr val="tx2"/>
                </a:solidFill>
              </a:rPr>
              <a:t>farthest</a:t>
            </a:r>
            <a:r>
              <a:rPr lang="fr-FR" sz="2000" b="1" dirty="0" smtClean="0">
                <a:solidFill>
                  <a:schemeClr val="tx2"/>
                </a:solidFill>
              </a:rPr>
              <a:t>-corner</a:t>
            </a:r>
            <a:r>
              <a:rPr lang="fr-FR" sz="2000" b="1" dirty="0" smtClean="0">
                <a:solidFill>
                  <a:schemeClr val="accent1">
                    <a:lumMod val="75000"/>
                  </a:schemeClr>
                </a:solidFill>
              </a:rPr>
              <a:t> </a:t>
            </a:r>
            <a:r>
              <a:rPr lang="fr-FR" sz="2000" dirty="0"/>
              <a:t>: </a:t>
            </a:r>
            <a:r>
              <a:rPr lang="fr-FR" sz="2000" dirty="0" smtClean="0"/>
              <a:t>coin </a:t>
            </a:r>
            <a:r>
              <a:rPr lang="fr-FR" sz="2000" dirty="0"/>
              <a:t>le plus éloigné,</a:t>
            </a:r>
          </a:p>
          <a:p>
            <a:pPr lvl="1"/>
            <a:endParaRPr lang="fr-FR" sz="1600" dirty="0"/>
          </a:p>
          <a:p>
            <a:pPr marL="0" indent="0">
              <a:buNone/>
            </a:pPr>
            <a:r>
              <a:rPr lang="fr-FR" sz="2000" b="1" dirty="0" smtClean="0">
                <a:solidFill>
                  <a:schemeClr val="accent1">
                    <a:lumMod val="75000"/>
                  </a:schemeClr>
                </a:solidFill>
              </a:rPr>
              <a:t>couleur1</a:t>
            </a:r>
            <a:r>
              <a:rPr lang="fr-FR" sz="2000" b="1" dirty="0">
                <a:solidFill>
                  <a:schemeClr val="accent1">
                    <a:lumMod val="75000"/>
                  </a:schemeClr>
                </a:solidFill>
              </a:rPr>
              <a:t>, couleur2, ... </a:t>
            </a:r>
            <a:r>
              <a:rPr lang="fr-FR" sz="2000" b="1" dirty="0" err="1">
                <a:solidFill>
                  <a:schemeClr val="accent1">
                    <a:lumMod val="75000"/>
                  </a:schemeClr>
                </a:solidFill>
              </a:rPr>
              <a:t>couleurN</a:t>
            </a:r>
            <a:r>
              <a:rPr lang="fr-FR" sz="2000" b="1" dirty="0">
                <a:solidFill>
                  <a:schemeClr val="accent1">
                    <a:lumMod val="75000"/>
                  </a:schemeClr>
                </a:solidFill>
              </a:rPr>
              <a:t> </a:t>
            </a:r>
            <a:r>
              <a:rPr lang="fr-FR" sz="2000" dirty="0" smtClean="0"/>
              <a:t>: les couleurs dans l'ordre desquelles elles apparaissent.</a:t>
            </a:r>
          </a:p>
          <a:p>
            <a:pPr marL="0" indent="0">
              <a:buNone/>
            </a:pPr>
            <a:r>
              <a:rPr lang="fr-FR" sz="2000" b="1" dirty="0">
                <a:solidFill>
                  <a:schemeClr val="accent1">
                    <a:lumMod val="75000"/>
                  </a:schemeClr>
                </a:solidFill>
              </a:rPr>
              <a:t>arrêt</a:t>
            </a:r>
            <a:r>
              <a:rPr lang="fr-FR" sz="2000" dirty="0" smtClean="0"/>
              <a:t> : position arrêt optionnelle en pourcentage ( 10%)  ou en valeur (5px)</a:t>
            </a:r>
            <a:endParaRPr lang="fr-FR" sz="2000" dirty="0"/>
          </a:p>
          <a:p>
            <a:endParaRPr lang="fr-FR" sz="2000" dirty="0"/>
          </a:p>
          <a:p>
            <a:endParaRPr lang="fr-FR" sz="2000" dirty="0" smtClean="0"/>
          </a:p>
          <a:p>
            <a:endParaRPr lang="fr-FR" sz="2000" dirty="0"/>
          </a:p>
          <a:p>
            <a:pPr marL="0" indent="0">
              <a:buNone/>
            </a:pPr>
            <a:endParaRPr lang="fr-FR" sz="2000" dirty="0" smtClean="0"/>
          </a:p>
          <a:p>
            <a:pPr marL="0" indent="0">
              <a:buNone/>
            </a:pPr>
            <a:endParaRPr lang="fr-FR" sz="2000" dirty="0" smtClean="0"/>
          </a:p>
          <a:p>
            <a:pPr marL="0" indent="0">
              <a:buNone/>
            </a:pPr>
            <a:endParaRPr lang="fr-FR" sz="2000" dirty="0" smtClean="0"/>
          </a:p>
        </p:txBody>
      </p:sp>
    </p:spTree>
    <p:extLst>
      <p:ext uri="{BB962C8B-B14F-4D97-AF65-F5344CB8AC3E}">
        <p14:creationId xmlns:p14="http://schemas.microsoft.com/office/powerpoint/2010/main" val="958143418"/>
      </p:ext>
    </p:extLst>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background: radial-gradient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a:t>
            </a:r>
          </a:p>
          <a:p>
            <a:pPr marL="0" indent="0">
              <a:buNone/>
            </a:pPr>
            <a:r>
              <a:rPr lang="fr-FR" sz="2000" b="1" dirty="0" err="1" smtClean="0">
                <a:latin typeface="Courier New" panose="02070309020205020404" pitchFamily="49" charset="0"/>
                <a:cs typeface="Courier New" panose="02070309020205020404" pitchFamily="49" charset="0"/>
              </a:rPr>
              <a:t>background:radial-gradient</a:t>
            </a: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yellow,green</a:t>
            </a:r>
            <a:r>
              <a:rPr lang="fr-FR" sz="2000" b="1" dirty="0" smtClean="0">
                <a:latin typeface="Courier New" panose="02070309020205020404" pitchFamily="49" charset="0"/>
                <a:cs typeface="Courier New" panose="02070309020205020404" pitchFamily="49" charset="0"/>
              </a:rPr>
              <a:t>);</a:t>
            </a:r>
            <a:endParaRPr lang="fr-FR" sz="2000" b="1" dirty="0">
              <a:latin typeface="Courier New" panose="02070309020205020404" pitchFamily="49" charset="0"/>
              <a:cs typeface="Courier New" panose="02070309020205020404" pitchFamily="49" charset="0"/>
            </a:endParaRPr>
          </a:p>
          <a:p>
            <a:pPr marL="0" indent="0">
              <a:buNone/>
            </a:pPr>
            <a:endParaRPr lang="fr-FR" sz="2000" dirty="0" smtClean="0"/>
          </a:p>
          <a:p>
            <a:pPr marL="0" indent="0">
              <a:buNone/>
            </a:pPr>
            <a:r>
              <a:rPr lang="fr-FR" sz="2000" b="1" dirty="0" err="1" smtClean="0">
                <a:latin typeface="Courier New" panose="02070309020205020404" pitchFamily="49" charset="0"/>
                <a:cs typeface="Courier New" panose="02070309020205020404" pitchFamily="49" charset="0"/>
              </a:rPr>
              <a:t>background:</a:t>
            </a:r>
            <a:r>
              <a:rPr lang="fr-FR" sz="2000" b="1" dirty="0" err="1">
                <a:latin typeface="Courier New" panose="02070309020205020404" pitchFamily="49" charset="0"/>
                <a:cs typeface="Courier New" panose="02070309020205020404" pitchFamily="49" charset="0"/>
              </a:rPr>
              <a:t>radial</a:t>
            </a:r>
            <a:r>
              <a:rPr lang="fr-FR" sz="2000" b="1" dirty="0" err="1" smtClean="0">
                <a:latin typeface="Courier New" panose="02070309020205020404" pitchFamily="49" charset="0"/>
                <a:cs typeface="Courier New" panose="02070309020205020404" pitchFamily="49" charset="0"/>
              </a:rPr>
              <a:t>-gradient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fr-FR" sz="2000" b="1" dirty="0" err="1" smtClean="0">
                <a:latin typeface="Courier New" panose="02070309020205020404" pitchFamily="49" charset="0"/>
                <a:cs typeface="Courier New" panose="02070309020205020404" pitchFamily="49" charset="0"/>
              </a:rPr>
              <a:t>circle,yellow,green</a:t>
            </a:r>
            <a:r>
              <a:rPr lang="fr-FR" sz="2000" b="1" dirty="0">
                <a:latin typeface="Courier New" panose="02070309020205020404" pitchFamily="49" charset="0"/>
                <a:cs typeface="Courier New" panose="02070309020205020404" pitchFamily="49" charset="0"/>
              </a:rPr>
              <a:t>);</a:t>
            </a:r>
            <a:endParaRPr lang="fr-FR" sz="2000" b="1" dirty="0" smtClean="0">
              <a:latin typeface="Courier New" panose="02070309020205020404" pitchFamily="49" charset="0"/>
              <a:cs typeface="Courier New" panose="02070309020205020404" pitchFamily="49" charset="0"/>
            </a:endParaRPr>
          </a:p>
          <a:p>
            <a:pPr marL="0" indent="0">
              <a:buNone/>
            </a:pPr>
            <a:endParaRPr lang="fr-FR" sz="2000" b="1" dirty="0">
              <a:latin typeface="Courier New" panose="02070309020205020404" pitchFamily="49" charset="0"/>
              <a:cs typeface="Courier New" panose="02070309020205020404" pitchFamily="49" charset="0"/>
            </a:endParaRPr>
          </a:p>
          <a:p>
            <a:pPr marL="0" indent="0">
              <a:buNone/>
            </a:pPr>
            <a:r>
              <a:rPr lang="fr-FR" sz="2000" b="1" dirty="0" err="1" smtClean="0">
                <a:latin typeface="Courier New" panose="02070309020205020404" pitchFamily="49" charset="0"/>
                <a:cs typeface="Courier New" panose="02070309020205020404" pitchFamily="49" charset="0"/>
              </a:rPr>
              <a:t>background:</a:t>
            </a:r>
            <a:r>
              <a:rPr lang="fr-FR" sz="2000" b="1" dirty="0" err="1">
                <a:latin typeface="Courier New" panose="02070309020205020404" pitchFamily="49" charset="0"/>
                <a:cs typeface="Courier New" panose="02070309020205020404" pitchFamily="49" charset="0"/>
              </a:rPr>
              <a:t>radial</a:t>
            </a:r>
            <a:r>
              <a:rPr lang="fr-FR" sz="2000" b="1" dirty="0" err="1" smtClean="0">
                <a:latin typeface="Courier New" panose="02070309020205020404" pitchFamily="49" charset="0"/>
                <a:cs typeface="Courier New" panose="02070309020205020404" pitchFamily="49" charset="0"/>
              </a:rPr>
              <a:t>-gradient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a:t>
            </a:r>
            <a:r>
              <a:rPr lang="fr-FR" sz="2000" b="1" dirty="0" err="1" smtClean="0">
                <a:latin typeface="Courier New" panose="02070309020205020404" pitchFamily="49" charset="0"/>
                <a:cs typeface="Courier New" panose="02070309020205020404" pitchFamily="49" charset="0"/>
              </a:rPr>
              <a:t>red,yellow,green</a:t>
            </a:r>
            <a:r>
              <a:rPr lang="fr-FR" sz="2000" b="1" dirty="0" smtClean="0">
                <a:latin typeface="Courier New" panose="02070309020205020404" pitchFamily="49" charset="0"/>
                <a:cs typeface="Courier New" panose="02070309020205020404" pitchFamily="49" charset="0"/>
              </a:rPr>
              <a:t>);</a:t>
            </a:r>
            <a:endParaRPr lang="fr-FR" sz="2000" b="1" dirty="0">
              <a:latin typeface="Courier New" panose="02070309020205020404" pitchFamily="49" charset="0"/>
              <a:cs typeface="Courier New" panose="02070309020205020404" pitchFamily="49" charset="0"/>
            </a:endParaRPr>
          </a:p>
          <a:p>
            <a:endParaRPr lang="fr-FR" sz="2000" dirty="0"/>
          </a:p>
          <a:p>
            <a:pPr marL="0" indent="0">
              <a:buNone/>
            </a:pPr>
            <a:r>
              <a:rPr lang="fr-FR" sz="2000" b="1" dirty="0" err="1" smtClean="0">
                <a:latin typeface="Courier New" panose="02070309020205020404" pitchFamily="49" charset="0"/>
                <a:cs typeface="Courier New" panose="02070309020205020404" pitchFamily="49" charset="0"/>
              </a:rPr>
              <a:t>background:</a:t>
            </a:r>
            <a:r>
              <a:rPr lang="fr-FR" sz="2000" b="1" dirty="0" err="1">
                <a:latin typeface="Courier New" panose="02070309020205020404" pitchFamily="49" charset="0"/>
                <a:cs typeface="Courier New" panose="02070309020205020404" pitchFamily="49" charset="0"/>
              </a:rPr>
              <a:t>radial</a:t>
            </a:r>
            <a:r>
              <a:rPr lang="fr-FR" sz="2000" b="1" dirty="0" err="1" smtClean="0">
                <a:latin typeface="Courier New" panose="02070309020205020404" pitchFamily="49" charset="0"/>
                <a:cs typeface="Courier New" panose="02070309020205020404" pitchFamily="49" charset="0"/>
              </a:rPr>
              <a:t>-gradient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farthest-side at left bottom</a:t>
            </a:r>
            <a:r>
              <a:rPr lang="en-US" sz="2000" b="1" dirty="0" smtClean="0">
                <a:latin typeface="Courier New" panose="02070309020205020404" pitchFamily="49" charset="0"/>
                <a:cs typeface="Courier New" panose="02070309020205020404" pitchFamily="49" charset="0"/>
              </a:rPr>
              <a:t>,</a:t>
            </a:r>
          </a:p>
          <a:p>
            <a:pPr marL="0" indent="0">
              <a:buNone/>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red, yellow, green);</a:t>
            </a:r>
            <a:endParaRPr lang="fr-FR" sz="2000" dirty="0" smtClean="0"/>
          </a:p>
          <a:p>
            <a:pPr marL="0" indent="0">
              <a:buNone/>
            </a:pPr>
            <a:endParaRPr lang="fr-FR" sz="2000" dirty="0" smtClean="0"/>
          </a:p>
          <a:p>
            <a:pPr marL="0" indent="0">
              <a:buNone/>
            </a:pPr>
            <a:endParaRPr lang="fr-FR" sz="2000" dirty="0" smtClean="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561147"/>
            <a:ext cx="1671637"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7" y="2627947"/>
            <a:ext cx="1685925" cy="1052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688" y="3680460"/>
            <a:ext cx="1690688"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274" y="4767335"/>
            <a:ext cx="1683130" cy="1037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816752"/>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'font-size'</a:t>
            </a:r>
            <a:endParaRPr dirty="0"/>
          </a:p>
        </p:txBody>
      </p:sp>
      <p:sp>
        <p:nvSpPr>
          <p:cNvPr id="3" name="Espace réservé du contenu 2"/>
          <p:cNvSpPr>
            <a:spLocks noGrp="1"/>
          </p:cNvSpPr>
          <p:nvPr>
            <p:ph idx="1"/>
          </p:nvPr>
        </p:nvSpPr>
        <p:spPr>
          <a:xfrm>
            <a:off x="762000" y="1597025"/>
            <a:ext cx="8077200" cy="4856163"/>
          </a:xfrm>
        </p:spPr>
        <p:txBody>
          <a:bodyPr rtlCol="0"/>
          <a:lstStyle/>
          <a:p>
            <a:pPr marL="0" indent="0" fontAlgn="auto">
              <a:spcAft>
                <a:spcPts val="0"/>
              </a:spcAft>
              <a:buFont typeface="Arial" pitchFamily="34" charset="0"/>
              <a:buNone/>
              <a:defRPr/>
            </a:pPr>
            <a:r>
              <a:rPr sz="2000" dirty="0" smtClean="0"/>
              <a:t>définit la taille des caractères.</a:t>
            </a:r>
          </a:p>
          <a:p>
            <a:pPr marL="0" indent="0" fontAlgn="auto">
              <a:spcAft>
                <a:spcPts val="0"/>
              </a:spcAft>
              <a:buFont typeface="Arial" pitchFamily="34" charset="0"/>
              <a:buNone/>
              <a:defRPr/>
            </a:pPr>
            <a:r>
              <a:rPr sz="2000" dirty="0" smtClean="0"/>
              <a:t>Valeurs : valeur-absolue, valeur-relative, taille, pourcentage, </a:t>
            </a:r>
            <a:r>
              <a:rPr sz="2000" dirty="0" err="1" smtClean="0"/>
              <a:t>inherit</a:t>
            </a:r>
            <a:endParaRPr sz="2000" dirty="0" smtClean="0"/>
          </a:p>
          <a:p>
            <a:pPr marL="0" indent="0" fontAlgn="auto">
              <a:spcAft>
                <a:spcPts val="0"/>
              </a:spcAft>
              <a:buFont typeface="Arial" pitchFamily="34" charset="0"/>
              <a:buNone/>
              <a:defRPr/>
            </a:pPr>
            <a:r>
              <a:rPr sz="2000" dirty="0" smtClean="0">
                <a:solidFill>
                  <a:schemeClr val="accent2">
                    <a:lumMod val="50000"/>
                  </a:schemeClr>
                </a:solidFill>
              </a:rPr>
              <a:t>Valeur-absolue :</a:t>
            </a:r>
          </a:p>
          <a:p>
            <a:pPr fontAlgn="auto">
              <a:spcAft>
                <a:spcPts val="0"/>
              </a:spcAft>
              <a:buFont typeface="Arial" pitchFamily="34" charset="0"/>
              <a:buChar char="•"/>
              <a:defRPr/>
            </a:pPr>
            <a:r>
              <a:rPr lang="en-US" sz="2000" dirty="0"/>
              <a:t>cm ( </a:t>
            </a:r>
            <a:r>
              <a:rPr lang="en-US" sz="2000" dirty="0" err="1" smtClean="0"/>
              <a:t>centimètre</a:t>
            </a:r>
            <a:r>
              <a:rPr lang="en-US" sz="2000" dirty="0" smtClean="0"/>
              <a:t> </a:t>
            </a:r>
            <a:r>
              <a:rPr lang="en-US" sz="2000" dirty="0"/>
              <a:t>= 1cm = 10 mm )</a:t>
            </a:r>
          </a:p>
          <a:p>
            <a:pPr fontAlgn="auto">
              <a:spcAft>
                <a:spcPts val="0"/>
              </a:spcAft>
              <a:buFont typeface="Arial" pitchFamily="34" charset="0"/>
              <a:buChar char="•"/>
              <a:defRPr/>
            </a:pPr>
            <a:r>
              <a:rPr lang="en-US" sz="2000" dirty="0"/>
              <a:t>in ( </a:t>
            </a:r>
            <a:r>
              <a:rPr lang="en-US" sz="2000" dirty="0" smtClean="0"/>
              <a:t>inch </a:t>
            </a:r>
            <a:r>
              <a:rPr lang="en-US" sz="2000" dirty="0"/>
              <a:t>= 1in = 2.54 cm )</a:t>
            </a:r>
          </a:p>
          <a:p>
            <a:pPr fontAlgn="auto">
              <a:spcAft>
                <a:spcPts val="0"/>
              </a:spcAft>
              <a:buFont typeface="Arial" pitchFamily="34" charset="0"/>
              <a:buChar char="•"/>
              <a:defRPr/>
            </a:pPr>
            <a:r>
              <a:rPr lang="en-US" sz="2000" dirty="0"/>
              <a:t>mm ( </a:t>
            </a:r>
            <a:r>
              <a:rPr lang="en-US" sz="2000" dirty="0" err="1" smtClean="0"/>
              <a:t>millimètre</a:t>
            </a:r>
            <a:r>
              <a:rPr lang="en-US" sz="2000" dirty="0" smtClean="0"/>
              <a:t> </a:t>
            </a:r>
            <a:r>
              <a:rPr lang="en-US" sz="2000" dirty="0"/>
              <a:t>)</a:t>
            </a:r>
          </a:p>
          <a:p>
            <a:pPr fontAlgn="auto">
              <a:spcAft>
                <a:spcPts val="0"/>
              </a:spcAft>
              <a:buFont typeface="Arial" pitchFamily="34" charset="0"/>
              <a:buChar char="•"/>
              <a:defRPr/>
            </a:pPr>
            <a:r>
              <a:rPr lang="en-US" sz="2000" dirty="0"/>
              <a:t>pc ( pica = 1pc = 12pt )</a:t>
            </a:r>
          </a:p>
          <a:p>
            <a:pPr fontAlgn="auto">
              <a:spcAft>
                <a:spcPts val="0"/>
              </a:spcAft>
              <a:buFont typeface="Arial" pitchFamily="34" charset="0"/>
              <a:buChar char="•"/>
              <a:defRPr/>
            </a:pPr>
            <a:r>
              <a:rPr lang="en-US" sz="2000" dirty="0" err="1"/>
              <a:t>pt</a:t>
            </a:r>
            <a:r>
              <a:rPr lang="en-US" sz="2000" dirty="0"/>
              <a:t> ( point = 1pt = 1/72 in </a:t>
            </a:r>
            <a:r>
              <a:rPr lang="en-US" sz="2000" dirty="0" smtClean="0"/>
              <a:t>)</a:t>
            </a:r>
          </a:p>
          <a:p>
            <a:pPr marL="0" indent="0" fontAlgn="auto">
              <a:spcAft>
                <a:spcPts val="0"/>
              </a:spcAft>
              <a:buNone/>
              <a:defRPr/>
            </a:pPr>
            <a:endParaRPr sz="2000" dirty="0" smtClean="0"/>
          </a:p>
          <a:p>
            <a:pPr marL="0" indent="0" fontAlgn="auto">
              <a:spcAft>
                <a:spcPts val="0"/>
              </a:spcAft>
              <a:buFont typeface="Arial" pitchFamily="34" charset="0"/>
              <a:buNone/>
              <a:defRPr/>
            </a:pPr>
            <a:r>
              <a:rPr sz="2000" dirty="0" smtClean="0"/>
              <a:t>Ex : </a:t>
            </a:r>
            <a:r>
              <a:rPr sz="2000" dirty="0" smtClean="0">
                <a:solidFill>
                  <a:srgbClr val="2403E7"/>
                </a:solidFill>
              </a:rPr>
              <a:t>15pt, 28mm, 3cm, 1in, 2pc</a:t>
            </a:r>
          </a:p>
          <a:p>
            <a:pPr marL="0" indent="0" fontAlgn="auto">
              <a:spcAft>
                <a:spcPts val="0"/>
              </a:spcAft>
              <a:buFont typeface="Arial" pitchFamily="34" charset="0"/>
              <a:buNone/>
              <a:defRPr/>
            </a:pPr>
            <a:endParaRPr sz="2000" dirty="0"/>
          </a:p>
        </p:txBody>
      </p:sp>
    </p:spTree>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background: radial-gradient</a:t>
            </a:r>
            <a:endParaRPr lang="fr-FR" sz="3200" b="1" dirty="0">
              <a:solidFill>
                <a:schemeClr val="accent1">
                  <a:lumMod val="75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Exemples :</a:t>
            </a:r>
          </a:p>
          <a:p>
            <a:pPr marL="0" indent="0">
              <a:buNone/>
            </a:pPr>
            <a:r>
              <a:rPr lang="fr-FR" sz="2000" b="1" dirty="0" err="1" smtClean="0">
                <a:latin typeface="Courier New" panose="02070309020205020404" pitchFamily="49" charset="0"/>
                <a:cs typeface="Courier New" panose="02070309020205020404" pitchFamily="49" charset="0"/>
              </a:rPr>
              <a:t>background:radial-gradient</a:t>
            </a:r>
            <a:endParaRPr lang="fr-FR" sz="2000" b="1" dirty="0" smtClean="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closest-side </a:t>
            </a:r>
            <a:r>
              <a:rPr lang="en-US" sz="2000" b="1" dirty="0">
                <a:latin typeface="Courier New" panose="02070309020205020404" pitchFamily="49" charset="0"/>
                <a:cs typeface="Courier New" panose="02070309020205020404" pitchFamily="49" charset="0"/>
              </a:rPr>
              <a:t>at 20px 30px, </a:t>
            </a:r>
            <a:endParaRPr lang="en-US" sz="2000" b="1" dirty="0" smtClean="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red</a:t>
            </a:r>
            <a:r>
              <a:rPr lang="en-US" sz="2000" b="1" dirty="0">
                <a:latin typeface="Courier New" panose="02070309020205020404" pitchFamily="49" charset="0"/>
                <a:cs typeface="Courier New" panose="02070309020205020404" pitchFamily="49" charset="0"/>
              </a:rPr>
              <a:t>, yellow, green);</a:t>
            </a:r>
            <a:endParaRPr lang="fr-FR" sz="2000" dirty="0" smtClean="0"/>
          </a:p>
          <a:p>
            <a:pPr marL="0" indent="0">
              <a:buNone/>
            </a:pPr>
            <a:r>
              <a:rPr lang="fr-FR" sz="2000" b="1" dirty="0" err="1" smtClean="0">
                <a:latin typeface="Courier New" panose="02070309020205020404" pitchFamily="49" charset="0"/>
                <a:cs typeface="Courier New" panose="02070309020205020404" pitchFamily="49" charset="0"/>
              </a:rPr>
              <a:t>background:</a:t>
            </a:r>
            <a:r>
              <a:rPr lang="fr-FR" sz="2000" b="1" dirty="0" err="1">
                <a:latin typeface="Courier New" panose="02070309020205020404" pitchFamily="49" charset="0"/>
                <a:cs typeface="Courier New" panose="02070309020205020404" pitchFamily="49" charset="0"/>
              </a:rPr>
              <a:t>radial</a:t>
            </a:r>
            <a:r>
              <a:rPr lang="fr-FR" sz="2000" b="1" dirty="0" err="1" smtClean="0">
                <a:latin typeface="Courier New" panose="02070309020205020404" pitchFamily="49" charset="0"/>
                <a:cs typeface="Courier New" panose="02070309020205020404" pitchFamily="49" charset="0"/>
              </a:rPr>
              <a:t>-gradient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fr-FR" sz="2000" b="1" dirty="0" smtClean="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closest-side </a:t>
            </a:r>
            <a:r>
              <a:rPr lang="en-US" sz="2000" b="1" dirty="0" smtClean="0">
                <a:latin typeface="Courier New" panose="02070309020205020404" pitchFamily="49" charset="0"/>
                <a:cs typeface="Courier New" panose="02070309020205020404" pitchFamily="49" charset="0"/>
              </a:rPr>
              <a:t>circle at </a:t>
            </a:r>
            <a:r>
              <a:rPr lang="en-US" sz="2000" b="1" dirty="0">
                <a:latin typeface="Courier New" panose="02070309020205020404" pitchFamily="49" charset="0"/>
                <a:cs typeface="Courier New" panose="02070309020205020404" pitchFamily="49" charset="0"/>
              </a:rPr>
              <a:t>20px 30px, </a:t>
            </a:r>
          </a:p>
          <a:p>
            <a:pPr marL="0" indent="0">
              <a:buNone/>
            </a:pPr>
            <a:r>
              <a:rPr lang="en-US" sz="2000" b="1" dirty="0">
                <a:latin typeface="Courier New" panose="02070309020205020404" pitchFamily="49" charset="0"/>
                <a:cs typeface="Courier New" panose="02070309020205020404" pitchFamily="49" charset="0"/>
              </a:rPr>
              <a:t>	red, yellow, green);</a:t>
            </a:r>
            <a:endParaRPr lang="fr-FR" sz="2000" dirty="0"/>
          </a:p>
          <a:p>
            <a:pPr marL="0" indent="0">
              <a:buNone/>
            </a:pPr>
            <a:endParaRPr lang="fr-FR" sz="2000" b="1" dirty="0">
              <a:latin typeface="Courier New" panose="02070309020205020404" pitchFamily="49" charset="0"/>
              <a:cs typeface="Courier New" panose="02070309020205020404" pitchFamily="49" charset="0"/>
            </a:endParaRPr>
          </a:p>
          <a:p>
            <a:pPr marL="0" indent="0">
              <a:buNone/>
            </a:pPr>
            <a:r>
              <a:rPr lang="fr-FR" sz="2000" b="1" dirty="0" err="1" smtClean="0">
                <a:latin typeface="Courier New" panose="02070309020205020404" pitchFamily="49" charset="0"/>
                <a:cs typeface="Courier New" panose="02070309020205020404" pitchFamily="49" charset="0"/>
              </a:rPr>
              <a:t>background:</a:t>
            </a:r>
            <a:r>
              <a:rPr lang="fr-FR" sz="2000" b="1" dirty="0" err="1">
                <a:latin typeface="Courier New" panose="02070309020205020404" pitchFamily="49" charset="0"/>
                <a:cs typeface="Courier New" panose="02070309020205020404" pitchFamily="49" charset="0"/>
              </a:rPr>
              <a:t>radial</a:t>
            </a:r>
            <a:r>
              <a:rPr lang="fr-FR" sz="2000" b="1" dirty="0" err="1" smtClean="0">
                <a:latin typeface="Courier New" panose="02070309020205020404" pitchFamily="49" charset="0"/>
                <a:cs typeface="Courier New" panose="02070309020205020404" pitchFamily="49" charset="0"/>
              </a:rPr>
              <a:t>-gradient</a:t>
            </a:r>
            <a:endParaRPr lang="fr-FR" sz="2000" b="1" dirty="0">
              <a:latin typeface="Courier New" panose="02070309020205020404" pitchFamily="49" charset="0"/>
              <a:cs typeface="Courier New" panose="02070309020205020404" pitchFamily="49" charset="0"/>
            </a:endParaRPr>
          </a:p>
          <a:p>
            <a:pPr marL="0" indent="0">
              <a:buNone/>
            </a:pPr>
            <a:r>
              <a:rPr lang="fr-FR" sz="2000" b="1"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(ellipse at center top, </a:t>
            </a:r>
            <a:endParaRPr lang="en-US" sz="2000" b="1" dirty="0" smtClean="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yellow,green</a:t>
            </a:r>
            <a:r>
              <a:rPr lang="en-US" sz="2000" b="1" dirty="0">
                <a:latin typeface="Courier New" panose="02070309020205020404" pitchFamily="49" charset="0"/>
                <a:cs typeface="Courier New" panose="02070309020205020404" pitchFamily="49" charset="0"/>
              </a:rPr>
              <a:t>);</a:t>
            </a:r>
            <a:endParaRPr lang="fr-FR" sz="2000" b="1" dirty="0">
              <a:latin typeface="Courier New" panose="02070309020205020404" pitchFamily="49" charset="0"/>
              <a:cs typeface="Courier New" panose="02070309020205020404" pitchFamily="49" charset="0"/>
            </a:endParaRPr>
          </a:p>
          <a:p>
            <a:endParaRPr lang="fr-FR" sz="2000" dirty="0"/>
          </a:p>
          <a:p>
            <a:pPr marL="0" indent="0">
              <a:buNone/>
            </a:pPr>
            <a:endParaRPr lang="fr-FR" sz="2000" dirty="0" smtClean="0"/>
          </a:p>
          <a:p>
            <a:pPr marL="0" indent="0">
              <a:buNone/>
            </a:pPr>
            <a:endParaRPr lang="fr-FR" sz="2000" dirty="0" smtClean="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805" y="1421895"/>
            <a:ext cx="1719367" cy="1071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601" y="2780928"/>
            <a:ext cx="1745803" cy="1086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601" y="4223897"/>
            <a:ext cx="1668117" cy="108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883565"/>
      </p:ext>
    </p:extLst>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i="1" dirty="0" smtClean="0"/>
              <a:t>exercice 92</a:t>
            </a:r>
            <a:endParaRPr lang="fr-FR" b="1" dirty="0">
              <a:solidFill>
                <a:schemeClr val="accent2">
                  <a:lumMod val="75000"/>
                </a:schemeClr>
              </a:solidFill>
            </a:endParaRPr>
          </a:p>
        </p:txBody>
      </p:sp>
      <p:sp>
        <p:nvSpPr>
          <p:cNvPr id="3" name="ZoneTexte 2"/>
          <p:cNvSpPr txBox="1"/>
          <p:nvPr/>
        </p:nvSpPr>
        <p:spPr>
          <a:xfrm>
            <a:off x="1187624" y="1556792"/>
            <a:ext cx="6696744" cy="2585323"/>
          </a:xfrm>
          <a:prstGeom prst="rect">
            <a:avLst/>
          </a:prstGeom>
          <a:noFill/>
        </p:spPr>
        <p:txBody>
          <a:bodyPr wrap="square" rtlCol="0">
            <a:spAutoFit/>
          </a:bodyPr>
          <a:lstStyle/>
          <a:p>
            <a:r>
              <a:rPr lang="pt-BR" dirty="0" smtClean="0"/>
              <a:t>Rendre de plus en plus opaque le fond d'une &lt;div&gt; en cliquant dessus.</a:t>
            </a:r>
          </a:p>
          <a:p>
            <a:r>
              <a:rPr lang="pt-BR" dirty="0" smtClean="0"/>
              <a:t>1 / Télécharger EX92.HTML</a:t>
            </a:r>
          </a:p>
          <a:p>
            <a:r>
              <a:rPr lang="pt-BR" dirty="0" smtClean="0"/>
              <a:t>2 / dessiner les drapeaux </a:t>
            </a:r>
          </a:p>
          <a:p>
            <a:endParaRPr lang="pt-BR" dirty="0"/>
          </a:p>
          <a:p>
            <a:endParaRPr lang="pt-BR" dirty="0" smtClean="0"/>
          </a:p>
          <a:p>
            <a:endParaRPr lang="pt-BR" dirty="0"/>
          </a:p>
          <a:p>
            <a:endParaRPr lang="pt-BR" dirty="0" smtClean="0"/>
          </a:p>
          <a:p>
            <a:r>
              <a:rPr lang="pt-BR" dirty="0" smtClean="0"/>
              <a:t>Français,                           Allemand,                         Congolais </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224" y="2712556"/>
            <a:ext cx="13049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896" y="2774468"/>
            <a:ext cx="11811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693" y="2712556"/>
            <a:ext cx="12287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672328"/>
            <a:ext cx="6048672" cy="1141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9171621"/>
      </p:ext>
    </p:extLst>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Les transitions en CSS</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Lorsqu'une propriété CSS </a:t>
            </a:r>
            <a:r>
              <a:rPr lang="fr-FR" sz="2000" dirty="0"/>
              <a:t> </a:t>
            </a:r>
            <a:r>
              <a:rPr lang="fr-FR" sz="2000" dirty="0" smtClean="0"/>
              <a:t>change sur un élément de la page HTML, le résultat est immédiat.</a:t>
            </a:r>
          </a:p>
          <a:p>
            <a:pPr marL="0" indent="0">
              <a:buNone/>
            </a:pPr>
            <a:r>
              <a:rPr lang="fr-FR" sz="2000" dirty="0" smtClean="0"/>
              <a:t>Les transitions en CSS nous permettent d'effectuer ces changements moins brutalement et en fonction des propriétés changeantes.</a:t>
            </a:r>
          </a:p>
          <a:p>
            <a:pPr marL="0" indent="0">
              <a:buNone/>
            </a:pPr>
            <a:r>
              <a:rPr lang="fr-FR" sz="2000" dirty="0" smtClean="0"/>
              <a:t>Pour cela deux propriétés CSS sont nécessaires :</a:t>
            </a:r>
          </a:p>
          <a:p>
            <a:pPr marL="0" indent="0">
              <a:buNone/>
            </a:pPr>
            <a:r>
              <a:rPr lang="fr-FR" sz="2000" b="1" dirty="0" smtClean="0">
                <a:solidFill>
                  <a:srgbClr val="C00000"/>
                </a:solidFill>
              </a:rPr>
              <a:t>transition-</a:t>
            </a:r>
            <a:r>
              <a:rPr lang="fr-FR" sz="2000" b="1" dirty="0" err="1" smtClean="0">
                <a:solidFill>
                  <a:srgbClr val="C00000"/>
                </a:solidFill>
              </a:rPr>
              <a:t>property</a:t>
            </a:r>
            <a:r>
              <a:rPr lang="fr-FR" sz="2000" dirty="0" smtClean="0"/>
              <a:t> : qui définit la ou les propriétés pour lesquelles la transition se produira,</a:t>
            </a:r>
          </a:p>
          <a:p>
            <a:pPr marL="0" indent="0">
              <a:buNone/>
            </a:pPr>
            <a:r>
              <a:rPr lang="fr-FR" sz="2000" b="1" dirty="0" smtClean="0">
                <a:solidFill>
                  <a:srgbClr val="C00000"/>
                </a:solidFill>
              </a:rPr>
              <a:t>transition-duration</a:t>
            </a:r>
            <a:r>
              <a:rPr lang="fr-FR" sz="2000" dirty="0" smtClean="0"/>
              <a:t> : qui définit la durée de la transition.</a:t>
            </a:r>
          </a:p>
          <a:p>
            <a:pPr marL="0" indent="0">
              <a:buNone/>
            </a:pPr>
            <a:r>
              <a:rPr lang="fr-FR" sz="2000" dirty="0" smtClean="0"/>
              <a:t>exemple : pour les &lt;div&gt; la transition durera 2 secondes chaque fois que la couleur du fond changera :</a:t>
            </a:r>
          </a:p>
          <a:p>
            <a:pPr marL="0" indent="0">
              <a:buNone/>
            </a:pPr>
            <a:r>
              <a:rPr lang="fr-FR" sz="2000" dirty="0" smtClean="0"/>
              <a:t>div {</a:t>
            </a:r>
          </a:p>
          <a:p>
            <a:pPr marL="0" indent="0">
              <a:buNone/>
            </a:pPr>
            <a:r>
              <a:rPr lang="fr-FR" sz="2000" dirty="0" smtClean="0"/>
              <a:t>    transition-</a:t>
            </a:r>
            <a:r>
              <a:rPr lang="fr-FR" sz="2000" dirty="0" err="1" smtClean="0"/>
              <a:t>property</a:t>
            </a:r>
            <a:r>
              <a:rPr lang="fr-FR" sz="2000" dirty="0" smtClean="0"/>
              <a:t> : background-</a:t>
            </a:r>
            <a:r>
              <a:rPr lang="fr-FR" sz="2000" dirty="0" err="1" smtClean="0"/>
              <a:t>color</a:t>
            </a:r>
            <a:r>
              <a:rPr lang="fr-FR" sz="2000" dirty="0" smtClean="0"/>
              <a:t>;</a:t>
            </a:r>
          </a:p>
          <a:p>
            <a:pPr marL="0" indent="0">
              <a:buNone/>
            </a:pPr>
            <a:r>
              <a:rPr lang="fr-FR" sz="2000" dirty="0"/>
              <a:t> </a:t>
            </a:r>
            <a:r>
              <a:rPr lang="fr-FR" sz="2000" dirty="0" smtClean="0"/>
              <a:t>   transition-duration : 2s;</a:t>
            </a:r>
            <a:endParaRPr lang="fr-FR" sz="2000" dirty="0"/>
          </a:p>
          <a:p>
            <a:pPr marL="0" indent="0">
              <a:buNone/>
            </a:pPr>
            <a:r>
              <a:rPr lang="fr-FR" sz="2000" dirty="0" smtClean="0"/>
              <a:t>}</a:t>
            </a:r>
          </a:p>
          <a:p>
            <a:pPr marL="0" indent="0">
              <a:buNone/>
            </a:pPr>
            <a:r>
              <a:rPr lang="fr-FR" sz="2000" dirty="0" smtClean="0"/>
              <a:t>Voir exempletransition01.html</a:t>
            </a:r>
          </a:p>
        </p:txBody>
      </p:sp>
    </p:spTree>
    <p:extLst>
      <p:ext uri="{BB962C8B-B14F-4D97-AF65-F5344CB8AC3E}">
        <p14:creationId xmlns:p14="http://schemas.microsoft.com/office/powerpoint/2010/main" val="2293035972"/>
      </p:ext>
    </p:extLst>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3200" b="1" i="1" dirty="0" smtClean="0">
                <a:solidFill>
                  <a:schemeClr val="accent2">
                    <a:lumMod val="75000"/>
                  </a:schemeClr>
                </a:solidFill>
              </a:rPr>
              <a:t>Les transitions en CSS</a:t>
            </a:r>
            <a:endParaRPr lang="fr-FR" sz="3200" b="1" dirty="0">
              <a:solidFill>
                <a:schemeClr val="accent3">
                  <a:lumMod val="50000"/>
                </a:schemeClr>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smtClean="0"/>
              <a:t>Si plusieurs propriétés peuvent provoquer la transition, la durée de chacune d'entre elles peut être spécifiée dans </a:t>
            </a:r>
            <a:r>
              <a:rPr lang="fr-FR" sz="2000" b="1" dirty="0" smtClean="0">
                <a:solidFill>
                  <a:srgbClr val="C00000"/>
                </a:solidFill>
              </a:rPr>
              <a:t>transition-duration</a:t>
            </a:r>
            <a:r>
              <a:rPr lang="fr-FR" sz="2000" dirty="0" smtClean="0"/>
              <a:t> .</a:t>
            </a:r>
          </a:p>
          <a:p>
            <a:pPr marL="0" indent="0">
              <a:buNone/>
            </a:pPr>
            <a:endParaRPr lang="fr-FR" sz="2000" dirty="0"/>
          </a:p>
          <a:p>
            <a:pPr marL="0" indent="0">
              <a:buNone/>
            </a:pPr>
            <a:r>
              <a:rPr lang="fr-FR" sz="2000" dirty="0" smtClean="0"/>
              <a:t>exemple : div {</a:t>
            </a:r>
          </a:p>
          <a:p>
            <a:pPr marL="0" indent="0">
              <a:buNone/>
            </a:pPr>
            <a:r>
              <a:rPr lang="fr-FR" sz="2000" dirty="0" smtClean="0"/>
              <a:t>    transition-</a:t>
            </a:r>
            <a:r>
              <a:rPr lang="fr-FR" sz="2000" dirty="0" err="1" smtClean="0"/>
              <a:t>property</a:t>
            </a:r>
            <a:r>
              <a:rPr lang="fr-FR" sz="2000" dirty="0" smtClean="0"/>
              <a:t> : background-</a:t>
            </a:r>
            <a:r>
              <a:rPr lang="fr-FR" sz="2000" dirty="0" err="1" smtClean="0"/>
              <a:t>color</a:t>
            </a:r>
            <a:r>
              <a:rPr lang="fr-FR" sz="2000" dirty="0" smtClean="0"/>
              <a:t>, </a:t>
            </a:r>
            <a:r>
              <a:rPr lang="fr-FR" sz="2000" dirty="0" err="1" smtClean="0"/>
              <a:t>left</a:t>
            </a:r>
            <a:r>
              <a:rPr lang="fr-FR" sz="2000" dirty="0" smtClean="0"/>
              <a:t>;</a:t>
            </a:r>
          </a:p>
          <a:p>
            <a:pPr marL="0" indent="0">
              <a:buNone/>
            </a:pPr>
            <a:r>
              <a:rPr lang="fr-FR" sz="2000" dirty="0"/>
              <a:t> </a:t>
            </a:r>
            <a:r>
              <a:rPr lang="fr-FR" sz="2000" dirty="0" smtClean="0"/>
              <a:t>   transition-duration : 2s, 4s;</a:t>
            </a:r>
            <a:endParaRPr lang="fr-FR" sz="2000" dirty="0"/>
          </a:p>
          <a:p>
            <a:pPr marL="0" indent="0">
              <a:buNone/>
            </a:pPr>
            <a:r>
              <a:rPr lang="fr-FR" sz="2000" dirty="0" smtClean="0"/>
              <a:t>}</a:t>
            </a:r>
          </a:p>
          <a:p>
            <a:pPr marL="0" indent="0">
              <a:buNone/>
            </a:pPr>
            <a:r>
              <a:rPr lang="fr-FR" sz="2000" dirty="0" smtClean="0"/>
              <a:t>Voir exempletransition02.html</a:t>
            </a:r>
          </a:p>
        </p:txBody>
      </p:sp>
    </p:spTree>
    <p:extLst>
      <p:ext uri="{BB962C8B-B14F-4D97-AF65-F5344CB8AC3E}">
        <p14:creationId xmlns:p14="http://schemas.microsoft.com/office/powerpoint/2010/main" val="1226185181"/>
      </p:ext>
    </p:extLst>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a:t>
            </a:r>
            <a:r>
              <a:rPr lang="fr-FR" sz="2400" b="1" i="1" dirty="0" err="1" smtClean="0">
                <a:solidFill>
                  <a:schemeClr val="accent2">
                    <a:lumMod val="75000"/>
                  </a:schemeClr>
                </a:solidFill>
              </a:rPr>
              <a:t>property</a:t>
            </a:r>
            <a:r>
              <a:rPr lang="fr-FR" sz="2400" b="1" i="1" dirty="0" smtClean="0">
                <a:solidFill>
                  <a:schemeClr val="accent2">
                    <a:lumMod val="75000"/>
                  </a:schemeClr>
                </a:solidFill>
              </a:rPr>
              <a:t> : </a:t>
            </a:r>
            <a:r>
              <a:rPr lang="fr-FR" sz="2400" b="1" i="1" dirty="0" smtClean="0">
                <a:solidFill>
                  <a:schemeClr val="tx2"/>
                </a:solidFill>
              </a:rPr>
              <a:t>[propriété1 [,propriété2 [,</a:t>
            </a:r>
            <a:r>
              <a:rPr lang="fr-FR" sz="2400" b="1" i="1" dirty="0" err="1" smtClean="0">
                <a:solidFill>
                  <a:schemeClr val="tx2"/>
                </a:solidFill>
              </a:rPr>
              <a:t>propriétéN</a:t>
            </a:r>
            <a:r>
              <a:rPr lang="fr-FR" sz="2400" b="1" i="1" dirty="0" smtClean="0">
                <a:solidFill>
                  <a:schemeClr val="tx2"/>
                </a:solidFill>
              </a:rPr>
              <a:t>]]]</a:t>
            </a:r>
            <a:endParaRPr lang="fr-FR" sz="2400" b="1" dirty="0">
              <a:solidFill>
                <a:schemeClr val="tx2"/>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i="1" dirty="0">
                <a:solidFill>
                  <a:schemeClr val="tx2"/>
                </a:solidFill>
              </a:rPr>
              <a:t>propriété1 </a:t>
            </a:r>
            <a:r>
              <a:rPr lang="fr-FR" sz="2000" b="1" i="1" dirty="0" smtClean="0">
                <a:solidFill>
                  <a:schemeClr val="tx2"/>
                </a:solidFill>
              </a:rPr>
              <a:t>,</a:t>
            </a:r>
            <a:r>
              <a:rPr lang="fr-FR" sz="2000" b="1" i="1" dirty="0">
                <a:solidFill>
                  <a:schemeClr val="tx2"/>
                </a:solidFill>
              </a:rPr>
              <a:t>propriété2 </a:t>
            </a:r>
            <a:r>
              <a:rPr lang="fr-FR" sz="2000" b="1" i="1" dirty="0" smtClean="0">
                <a:solidFill>
                  <a:schemeClr val="tx2"/>
                </a:solidFill>
              </a:rPr>
              <a:t>,</a:t>
            </a:r>
            <a:r>
              <a:rPr lang="fr-FR" sz="2000" b="1" i="1" dirty="0" err="1" smtClean="0">
                <a:solidFill>
                  <a:schemeClr val="tx2"/>
                </a:solidFill>
              </a:rPr>
              <a:t>propriétéN</a:t>
            </a:r>
            <a:r>
              <a:rPr lang="fr-FR" sz="2000" b="1" i="1" dirty="0" smtClean="0">
                <a:solidFill>
                  <a:schemeClr val="tx2"/>
                </a:solidFill>
              </a:rPr>
              <a:t> :</a:t>
            </a:r>
            <a:endParaRPr lang="fr-FR" sz="2000" dirty="0"/>
          </a:p>
          <a:p>
            <a:pPr marL="0" indent="0">
              <a:buNone/>
            </a:pPr>
            <a:r>
              <a:rPr lang="fr-FR" sz="2000" b="1" dirty="0" smtClean="0">
                <a:solidFill>
                  <a:schemeClr val="tx2"/>
                </a:solidFill>
              </a:rPr>
              <a:t>propriété CSS</a:t>
            </a:r>
            <a:r>
              <a:rPr lang="fr-FR" sz="2000" dirty="0" smtClean="0"/>
              <a:t> telle </a:t>
            </a:r>
            <a:r>
              <a:rPr lang="fr-FR" sz="2000" dirty="0" err="1" smtClean="0"/>
              <a:t>color</a:t>
            </a:r>
            <a:r>
              <a:rPr lang="fr-FR" sz="2000" dirty="0" smtClean="0"/>
              <a:t>, </a:t>
            </a:r>
            <a:r>
              <a:rPr lang="fr-FR" sz="2000" dirty="0" err="1" smtClean="0"/>
              <a:t>font-size,border</a:t>
            </a:r>
            <a:r>
              <a:rPr lang="fr-FR" sz="2000" dirty="0" smtClean="0"/>
              <a:t>, .....</a:t>
            </a:r>
          </a:p>
          <a:p>
            <a:pPr marL="0" indent="0">
              <a:buNone/>
            </a:pPr>
            <a:r>
              <a:rPr lang="fr-FR" sz="2000" b="1" dirty="0" smtClean="0">
                <a:solidFill>
                  <a:schemeClr val="tx2"/>
                </a:solidFill>
              </a:rPr>
              <a:t>none</a:t>
            </a:r>
            <a:r>
              <a:rPr lang="fr-FR" sz="2000" dirty="0" smtClean="0"/>
              <a:t> : mot clé indiquant qu'aucune propriété ne provoque la transition</a:t>
            </a:r>
          </a:p>
          <a:p>
            <a:pPr marL="0" indent="0">
              <a:buNone/>
            </a:pPr>
            <a:r>
              <a:rPr lang="fr-FR" sz="2000" b="1" dirty="0" smtClean="0">
                <a:solidFill>
                  <a:schemeClr val="tx2"/>
                </a:solidFill>
              </a:rPr>
              <a:t>all </a:t>
            </a:r>
            <a:r>
              <a:rPr lang="fr-FR" sz="2000" dirty="0" smtClean="0"/>
              <a:t>: mot clé indiquant que toutes les propriétés provoquent la transition</a:t>
            </a:r>
          </a:p>
        </p:txBody>
      </p:sp>
    </p:spTree>
    <p:extLst>
      <p:ext uri="{BB962C8B-B14F-4D97-AF65-F5344CB8AC3E}">
        <p14:creationId xmlns:p14="http://schemas.microsoft.com/office/powerpoint/2010/main" val="3210478061"/>
      </p:ext>
    </p:extLst>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transition-duration : </a:t>
            </a:r>
            <a:r>
              <a:rPr lang="fr-FR" sz="2400" b="1" i="1" dirty="0" smtClean="0">
                <a:solidFill>
                  <a:schemeClr val="tx2"/>
                </a:solidFill>
              </a:rPr>
              <a:t>[durée1 [,durée2 [,</a:t>
            </a:r>
            <a:r>
              <a:rPr lang="fr-FR" sz="2400" b="1" i="1" dirty="0" err="1" smtClean="0">
                <a:solidFill>
                  <a:schemeClr val="tx2"/>
                </a:solidFill>
              </a:rPr>
              <a:t>duréeN</a:t>
            </a:r>
            <a:r>
              <a:rPr lang="fr-FR" sz="2400" b="1" i="1" dirty="0" smtClean="0">
                <a:solidFill>
                  <a:schemeClr val="tx2"/>
                </a:solidFill>
              </a:rPr>
              <a:t>]]]</a:t>
            </a:r>
            <a:endParaRPr lang="fr-FR" sz="2400" b="1" dirty="0">
              <a:solidFill>
                <a:schemeClr val="tx2"/>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i="1" dirty="0">
                <a:solidFill>
                  <a:schemeClr val="tx2"/>
                </a:solidFill>
              </a:rPr>
              <a:t>durée1 </a:t>
            </a:r>
            <a:r>
              <a:rPr lang="fr-FR" sz="2000" b="1" i="1" dirty="0" smtClean="0">
                <a:solidFill>
                  <a:schemeClr val="tx2"/>
                </a:solidFill>
              </a:rPr>
              <a:t>[durée2 ,</a:t>
            </a:r>
            <a:r>
              <a:rPr lang="fr-FR" sz="2000" b="1" i="1" dirty="0" err="1" smtClean="0">
                <a:solidFill>
                  <a:schemeClr val="tx2"/>
                </a:solidFill>
              </a:rPr>
              <a:t>duréeN</a:t>
            </a:r>
            <a:endParaRPr lang="fr-FR" sz="2000" b="1" i="1" dirty="0" smtClean="0">
              <a:solidFill>
                <a:schemeClr val="tx2"/>
              </a:solidFill>
            </a:endParaRPr>
          </a:p>
          <a:p>
            <a:pPr marL="0" indent="0">
              <a:buNone/>
            </a:pPr>
            <a:r>
              <a:rPr lang="fr-FR" sz="2000" dirty="0" smtClean="0"/>
              <a:t>la durée est exprimée en secondes(s)  ou en millisecondes (ms): </a:t>
            </a:r>
          </a:p>
          <a:p>
            <a:pPr marL="0" indent="0">
              <a:buNone/>
            </a:pPr>
            <a:r>
              <a:rPr lang="fr-FR" sz="2000" dirty="0" smtClean="0"/>
              <a:t>transition-duration: 3s, 0,25s;    </a:t>
            </a:r>
            <a:r>
              <a:rPr lang="fr-FR" sz="2000" b="1" dirty="0" smtClean="0">
                <a:solidFill>
                  <a:srgbClr val="008000"/>
                </a:solidFill>
              </a:rPr>
              <a:t>// (un quart de seconde)</a:t>
            </a:r>
          </a:p>
        </p:txBody>
      </p:sp>
    </p:spTree>
    <p:extLst>
      <p:ext uri="{BB962C8B-B14F-4D97-AF65-F5344CB8AC3E}">
        <p14:creationId xmlns:p14="http://schemas.microsoft.com/office/powerpoint/2010/main" val="1821667037"/>
      </p:ext>
    </p:extLst>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transition-timing-</a:t>
            </a:r>
            <a:r>
              <a:rPr lang="fr-FR" sz="2400" b="1" i="1" dirty="0" err="1" smtClean="0">
                <a:solidFill>
                  <a:schemeClr val="accent2">
                    <a:lumMod val="75000"/>
                  </a:schemeClr>
                </a:solidFill>
              </a:rPr>
              <a:t>function</a:t>
            </a:r>
            <a:r>
              <a:rPr lang="fr-FR" sz="2400" b="1" i="1" dirty="0" smtClean="0">
                <a:solidFill>
                  <a:schemeClr val="accent2">
                    <a:lumMod val="75000"/>
                  </a:schemeClr>
                </a:solidFill>
              </a:rPr>
              <a:t> : </a:t>
            </a:r>
            <a:r>
              <a:rPr lang="fr-FR" sz="2400" b="1" i="1" dirty="0" smtClean="0">
                <a:solidFill>
                  <a:schemeClr val="tx2"/>
                </a:solidFill>
              </a:rPr>
              <a:t>animation</a:t>
            </a:r>
            <a:endParaRPr lang="fr-FR" sz="2400" b="1" dirty="0">
              <a:solidFill>
                <a:schemeClr val="tx2"/>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b="1" i="1" dirty="0">
                <a:solidFill>
                  <a:schemeClr val="tx2"/>
                </a:solidFill>
              </a:rPr>
              <a:t>animation</a:t>
            </a:r>
            <a:endParaRPr lang="fr-FR" sz="2000" b="1" i="1" dirty="0" smtClean="0">
              <a:solidFill>
                <a:schemeClr val="tx2"/>
              </a:solidFill>
            </a:endParaRPr>
          </a:p>
          <a:p>
            <a:pPr marL="0" indent="0">
              <a:buNone/>
            </a:pPr>
            <a:r>
              <a:rPr lang="fr-FR" sz="2000" dirty="0" smtClean="0"/>
              <a:t>L'animation permet de ralentir ou d'accélérer la transition au début et/ou à la fin. </a:t>
            </a:r>
          </a:p>
          <a:p>
            <a:pPr marL="0" indent="0">
              <a:buNone/>
            </a:pPr>
            <a:r>
              <a:rPr lang="fr-FR" sz="2000" dirty="0" smtClean="0"/>
              <a:t>Il est aussi possible de définir une animation personnelle à l'aide d'une fonction que l'on appelle courbe de Béziers.</a:t>
            </a:r>
          </a:p>
          <a:p>
            <a:pPr marL="0" indent="0">
              <a:buNone/>
            </a:pPr>
            <a:endParaRPr lang="fr-FR" sz="2000" dirty="0" smtClean="0"/>
          </a:p>
          <a:p>
            <a:pPr marL="0" indent="0">
              <a:buNone/>
            </a:pPr>
            <a:r>
              <a:rPr lang="fr-FR" sz="2000" dirty="0" smtClean="0"/>
              <a:t>Les valeurs courantes </a:t>
            </a:r>
            <a:r>
              <a:rPr lang="fr-FR" sz="2000" dirty="0"/>
              <a:t>de </a:t>
            </a:r>
            <a:r>
              <a:rPr lang="fr-FR" sz="2000" dirty="0" smtClean="0"/>
              <a:t>l'animation sont les suivantes :</a:t>
            </a:r>
          </a:p>
          <a:p>
            <a:r>
              <a:rPr lang="fr-FR" sz="2000" b="1" dirty="0" err="1" smtClean="0">
                <a:solidFill>
                  <a:schemeClr val="tx2"/>
                </a:solidFill>
              </a:rPr>
              <a:t>linear</a:t>
            </a:r>
            <a:r>
              <a:rPr lang="fr-FR" sz="2000" b="1" dirty="0" smtClean="0">
                <a:solidFill>
                  <a:schemeClr val="tx2"/>
                </a:solidFill>
              </a:rPr>
              <a:t> :</a:t>
            </a:r>
            <a:r>
              <a:rPr lang="fr-FR" sz="2000" dirty="0" smtClean="0"/>
              <a:t> vitesse constante durant l'animation,</a:t>
            </a:r>
          </a:p>
          <a:p>
            <a:r>
              <a:rPr lang="fr-FR" sz="2000" b="1" dirty="0" err="1" smtClean="0">
                <a:solidFill>
                  <a:schemeClr val="tx2"/>
                </a:solidFill>
              </a:rPr>
              <a:t>ease</a:t>
            </a:r>
            <a:r>
              <a:rPr lang="fr-FR" sz="2000" b="1" dirty="0" smtClean="0">
                <a:solidFill>
                  <a:schemeClr val="tx2"/>
                </a:solidFill>
              </a:rPr>
              <a:t> : </a:t>
            </a:r>
            <a:r>
              <a:rPr lang="fr-FR" sz="2000" dirty="0" smtClean="0"/>
              <a:t>rapide au début, ralenti à la fin,</a:t>
            </a:r>
          </a:p>
          <a:p>
            <a:r>
              <a:rPr lang="fr-FR" sz="2000" b="1" dirty="0" err="1" smtClean="0">
                <a:solidFill>
                  <a:schemeClr val="tx2"/>
                </a:solidFill>
              </a:rPr>
              <a:t>ease</a:t>
            </a:r>
            <a:r>
              <a:rPr lang="fr-FR" sz="2000" b="1" dirty="0" smtClean="0">
                <a:solidFill>
                  <a:schemeClr val="tx2"/>
                </a:solidFill>
              </a:rPr>
              <a:t>-in:</a:t>
            </a:r>
            <a:r>
              <a:rPr lang="fr-FR" sz="2000" dirty="0" smtClean="0"/>
              <a:t> ralenti au début, rapide à la fin,</a:t>
            </a:r>
          </a:p>
          <a:p>
            <a:r>
              <a:rPr lang="fr-FR" sz="2000" b="1" dirty="0" err="1" smtClean="0">
                <a:solidFill>
                  <a:schemeClr val="tx2"/>
                </a:solidFill>
              </a:rPr>
              <a:t>ease</a:t>
            </a:r>
            <a:r>
              <a:rPr lang="fr-FR" sz="2000" b="1" dirty="0" smtClean="0">
                <a:solidFill>
                  <a:schemeClr val="tx2"/>
                </a:solidFill>
              </a:rPr>
              <a:t>-out : </a:t>
            </a:r>
            <a:r>
              <a:rPr lang="fr-FR" sz="2000" dirty="0" smtClean="0"/>
              <a:t>rapide au début, ralenti à la fin,</a:t>
            </a:r>
          </a:p>
          <a:p>
            <a:r>
              <a:rPr lang="fr-FR" sz="2000" b="1" dirty="0" err="1" smtClean="0">
                <a:solidFill>
                  <a:schemeClr val="tx2"/>
                </a:solidFill>
              </a:rPr>
              <a:t>ease</a:t>
            </a:r>
            <a:r>
              <a:rPr lang="fr-FR" sz="2000" b="1" dirty="0" smtClean="0">
                <a:solidFill>
                  <a:schemeClr val="tx2"/>
                </a:solidFill>
              </a:rPr>
              <a:t>-in-out : </a:t>
            </a:r>
            <a:r>
              <a:rPr lang="fr-FR" sz="2000" dirty="0" smtClean="0"/>
              <a:t>ralenti au début et à la fin</a:t>
            </a:r>
          </a:p>
          <a:p>
            <a:r>
              <a:rPr lang="fr-FR" sz="2000" b="1" dirty="0" err="1">
                <a:solidFill>
                  <a:schemeClr val="tx2"/>
                </a:solidFill>
              </a:rPr>
              <a:t>step-start</a:t>
            </a:r>
            <a:r>
              <a:rPr lang="fr-FR" sz="2000" b="1" dirty="0">
                <a:solidFill>
                  <a:schemeClr val="tx2"/>
                </a:solidFill>
              </a:rPr>
              <a:t> :</a:t>
            </a:r>
            <a:r>
              <a:rPr lang="fr-FR" sz="2000" dirty="0" smtClean="0"/>
              <a:t> immédiat sans fluidité</a:t>
            </a:r>
          </a:p>
          <a:p>
            <a:r>
              <a:rPr lang="fr-FR" sz="2000" b="1" dirty="0" err="1">
                <a:solidFill>
                  <a:schemeClr val="tx2"/>
                </a:solidFill>
              </a:rPr>
              <a:t>step</a:t>
            </a:r>
            <a:r>
              <a:rPr lang="fr-FR" sz="2000" b="1" dirty="0">
                <a:solidFill>
                  <a:schemeClr val="tx2"/>
                </a:solidFill>
              </a:rPr>
              <a:t>-end :</a:t>
            </a:r>
            <a:r>
              <a:rPr lang="fr-FR" sz="2000" dirty="0" smtClean="0"/>
              <a:t> à la fin de la durée de la transition sans fluidité.</a:t>
            </a:r>
            <a:endParaRPr lang="fr-FR" sz="2000" dirty="0"/>
          </a:p>
        </p:txBody>
      </p:sp>
    </p:spTree>
    <p:extLst>
      <p:ext uri="{BB962C8B-B14F-4D97-AF65-F5344CB8AC3E}">
        <p14:creationId xmlns:p14="http://schemas.microsoft.com/office/powerpoint/2010/main" val="3642280133"/>
      </p:ext>
    </p:extLst>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transition-timing-</a:t>
            </a:r>
            <a:r>
              <a:rPr lang="fr-FR" sz="2400" b="1" i="1" dirty="0" err="1" smtClean="0">
                <a:solidFill>
                  <a:schemeClr val="accent2">
                    <a:lumMod val="75000"/>
                  </a:schemeClr>
                </a:solidFill>
              </a:rPr>
              <a:t>function</a:t>
            </a:r>
            <a:r>
              <a:rPr lang="fr-FR" sz="2400" b="1" i="1" dirty="0" smtClean="0">
                <a:solidFill>
                  <a:schemeClr val="accent2">
                    <a:lumMod val="75000"/>
                  </a:schemeClr>
                </a:solidFill>
              </a:rPr>
              <a:t> : </a:t>
            </a:r>
            <a:r>
              <a:rPr lang="fr-FR" sz="2400" b="1" i="1" dirty="0" smtClean="0">
                <a:solidFill>
                  <a:schemeClr val="tx2"/>
                </a:solidFill>
              </a:rPr>
              <a:t>animation</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544617"/>
          </a:xfrm>
        </p:spPr>
        <p:txBody>
          <a:bodyPr numCol="1">
            <a:normAutofit/>
          </a:bodyPr>
          <a:lstStyle/>
          <a:p>
            <a:pPr marL="0" indent="0">
              <a:buNone/>
            </a:pPr>
            <a:r>
              <a:rPr lang="fr-FR" sz="2000" dirty="0" smtClean="0"/>
              <a:t>La fonction  </a:t>
            </a:r>
            <a:r>
              <a:rPr lang="fr-FR" sz="2000" b="1" dirty="0" err="1" smtClean="0">
                <a:solidFill>
                  <a:schemeClr val="tx2"/>
                </a:solidFill>
              </a:rPr>
              <a:t>steps</a:t>
            </a:r>
            <a:r>
              <a:rPr lang="fr-FR" sz="2000" b="1" dirty="0" smtClean="0">
                <a:solidFill>
                  <a:schemeClr val="tx2"/>
                </a:solidFill>
              </a:rPr>
              <a:t>(</a:t>
            </a:r>
            <a:r>
              <a:rPr lang="fr-FR" sz="2000" b="1" dirty="0" err="1" smtClean="0">
                <a:solidFill>
                  <a:schemeClr val="tx2"/>
                </a:solidFill>
              </a:rPr>
              <a:t>nombre,position</a:t>
            </a:r>
            <a:r>
              <a:rPr lang="fr-FR" sz="2000" b="1" dirty="0" smtClean="0">
                <a:solidFill>
                  <a:schemeClr val="tx2"/>
                </a:solidFill>
              </a:rPr>
              <a:t>) </a:t>
            </a:r>
            <a:r>
              <a:rPr lang="fr-FR" sz="2000" dirty="0" smtClean="0"/>
              <a:t>:</a:t>
            </a:r>
          </a:p>
          <a:p>
            <a:pPr marL="0" indent="0">
              <a:buNone/>
            </a:pPr>
            <a:r>
              <a:rPr lang="fr-FR" sz="2000" dirty="0" smtClean="0"/>
              <a:t>Ce paramètre définit des transitions en "escalier", c'est-à-dire que la transition ne sera pas fluide mais saccadée.</a:t>
            </a:r>
          </a:p>
          <a:p>
            <a:pPr marL="0" indent="0">
              <a:buNone/>
            </a:pPr>
            <a:r>
              <a:rPr lang="fr-FR" sz="2000" b="1" dirty="0" smtClean="0">
                <a:solidFill>
                  <a:schemeClr val="tx2"/>
                </a:solidFill>
              </a:rPr>
              <a:t>nombre : </a:t>
            </a:r>
            <a:r>
              <a:rPr lang="fr-FR" sz="2000" dirty="0" smtClean="0"/>
              <a:t>spécifie le nombre de marches de l'escalier, c'est-à-dire le nombre de saccades de la transition,</a:t>
            </a:r>
          </a:p>
          <a:p>
            <a:pPr marL="0" indent="0">
              <a:buNone/>
            </a:pPr>
            <a:r>
              <a:rPr lang="fr-FR" sz="2000" b="1" dirty="0" smtClean="0">
                <a:solidFill>
                  <a:schemeClr val="tx2"/>
                </a:solidFill>
              </a:rPr>
              <a:t>position :</a:t>
            </a:r>
            <a:r>
              <a:rPr lang="fr-FR" sz="2000" dirty="0" smtClean="0"/>
              <a:t> spécifie le moment où la partie de la transition sera effectuée : </a:t>
            </a:r>
          </a:p>
          <a:p>
            <a:r>
              <a:rPr lang="fr-FR" sz="2000" b="1" dirty="0" err="1" smtClean="0">
                <a:solidFill>
                  <a:schemeClr val="tx2"/>
                </a:solidFill>
              </a:rPr>
              <a:t>start</a:t>
            </a:r>
            <a:r>
              <a:rPr lang="fr-FR" sz="2000" b="1" dirty="0" smtClean="0">
                <a:solidFill>
                  <a:schemeClr val="tx2"/>
                </a:solidFill>
              </a:rPr>
              <a:t> : </a:t>
            </a:r>
            <a:r>
              <a:rPr lang="fr-FR" sz="2000" dirty="0" smtClean="0"/>
              <a:t>au début de la marche,</a:t>
            </a:r>
          </a:p>
          <a:p>
            <a:r>
              <a:rPr lang="fr-FR" sz="2000" b="1" dirty="0" smtClean="0">
                <a:solidFill>
                  <a:schemeClr val="tx2"/>
                </a:solidFill>
              </a:rPr>
              <a:t>end : </a:t>
            </a:r>
            <a:r>
              <a:rPr lang="fr-FR" sz="2100" dirty="0" smtClean="0"/>
              <a:t>à </a:t>
            </a:r>
            <a:r>
              <a:rPr lang="fr-FR" sz="2100" dirty="0"/>
              <a:t>la fin de la </a:t>
            </a:r>
            <a:r>
              <a:rPr lang="fr-FR" sz="2100" dirty="0" smtClean="0"/>
              <a:t>marche,</a:t>
            </a:r>
          </a:p>
          <a:p>
            <a:pPr marL="0" indent="0">
              <a:buNone/>
            </a:pPr>
            <a:r>
              <a:rPr lang="fr-FR" sz="2100" dirty="0" smtClean="0"/>
              <a:t>exemple (W3C) : </a:t>
            </a:r>
            <a:r>
              <a:rPr lang="fr-FR" sz="2100" b="1" dirty="0" err="1" smtClean="0">
                <a:solidFill>
                  <a:schemeClr val="accent2"/>
                </a:solidFill>
              </a:rPr>
              <a:t>transition-timing-function:steps</a:t>
            </a:r>
            <a:r>
              <a:rPr lang="fr-FR" sz="2100" b="1" dirty="0" smtClean="0">
                <a:solidFill>
                  <a:schemeClr val="accent2"/>
                </a:solidFill>
              </a:rPr>
              <a:t>(3,start)</a:t>
            </a:r>
          </a:p>
          <a:p>
            <a:pPr marL="0" indent="0">
              <a:buNone/>
            </a:pPr>
            <a:endParaRPr lang="fr-FR" sz="2100" dirty="0" smtClean="0"/>
          </a:p>
          <a:p>
            <a:pPr marL="0" indent="0">
              <a:buNone/>
            </a:pPr>
            <a:endParaRPr lang="fr-FR" sz="21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4286250"/>
            <a:ext cx="47815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5755022"/>
      </p:ext>
    </p:extLst>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transition-timing-</a:t>
            </a:r>
            <a:r>
              <a:rPr lang="fr-FR" sz="2400" b="1" i="1" dirty="0" err="1" smtClean="0">
                <a:solidFill>
                  <a:schemeClr val="accent2">
                    <a:lumMod val="75000"/>
                  </a:schemeClr>
                </a:solidFill>
              </a:rPr>
              <a:t>function</a:t>
            </a:r>
            <a:r>
              <a:rPr lang="fr-FR" sz="2400" b="1" i="1" dirty="0" smtClean="0">
                <a:solidFill>
                  <a:schemeClr val="accent2">
                    <a:lumMod val="75000"/>
                  </a:schemeClr>
                </a:solidFill>
              </a:rPr>
              <a:t> : </a:t>
            </a:r>
            <a:r>
              <a:rPr lang="fr-FR" sz="2400" b="1" i="1" dirty="0" smtClean="0">
                <a:solidFill>
                  <a:schemeClr val="tx2"/>
                </a:solidFill>
              </a:rPr>
              <a:t>animation</a:t>
            </a:r>
            <a:endParaRPr lang="fr-FR" sz="2400" b="1" dirty="0">
              <a:solidFill>
                <a:schemeClr val="tx2"/>
              </a:solidFill>
            </a:endParaRPr>
          </a:p>
        </p:txBody>
      </p:sp>
      <p:sp>
        <p:nvSpPr>
          <p:cNvPr id="3" name="Espace réservé du contenu 2"/>
          <p:cNvSpPr>
            <a:spLocks noGrp="1"/>
          </p:cNvSpPr>
          <p:nvPr>
            <p:ph idx="1"/>
          </p:nvPr>
        </p:nvSpPr>
        <p:spPr>
          <a:xfrm>
            <a:off x="762000" y="2708920"/>
            <a:ext cx="3377952" cy="3888433"/>
          </a:xfrm>
        </p:spPr>
        <p:txBody>
          <a:bodyPr numCol="1">
            <a:normAutofit/>
          </a:bodyPr>
          <a:lstStyle/>
          <a:p>
            <a:pPr marL="0" indent="0">
              <a:buNone/>
            </a:pPr>
            <a:endParaRPr lang="fr-FR" sz="1800" b="1" dirty="0" smtClean="0">
              <a:solidFill>
                <a:schemeClr val="tx2"/>
              </a:solidFill>
            </a:endParaRPr>
          </a:p>
          <a:p>
            <a:r>
              <a:rPr lang="fr-FR" sz="1800" b="1" dirty="0" smtClean="0">
                <a:solidFill>
                  <a:schemeClr val="tx2"/>
                </a:solidFill>
              </a:rPr>
              <a:t>xP1 : </a:t>
            </a:r>
            <a:r>
              <a:rPr lang="fr-FR" sz="1800" dirty="0" smtClean="0"/>
              <a:t>abscisse de P1,</a:t>
            </a:r>
          </a:p>
          <a:p>
            <a:r>
              <a:rPr lang="fr-FR" sz="1800" b="1" dirty="0" smtClean="0">
                <a:solidFill>
                  <a:schemeClr val="tx2"/>
                </a:solidFill>
              </a:rPr>
              <a:t>yP1</a:t>
            </a:r>
            <a:r>
              <a:rPr lang="fr-FR" sz="1800" dirty="0" smtClean="0"/>
              <a:t> : ordonnée de P1,</a:t>
            </a:r>
          </a:p>
          <a:p>
            <a:r>
              <a:rPr lang="fr-FR" sz="1800" b="1" dirty="0" smtClean="0">
                <a:solidFill>
                  <a:schemeClr val="tx2"/>
                </a:solidFill>
              </a:rPr>
              <a:t>xP2 </a:t>
            </a:r>
            <a:r>
              <a:rPr lang="fr-FR" sz="1800" b="1" dirty="0">
                <a:solidFill>
                  <a:schemeClr val="tx2"/>
                </a:solidFill>
              </a:rPr>
              <a:t>: </a:t>
            </a:r>
            <a:r>
              <a:rPr lang="fr-FR" sz="1800" dirty="0"/>
              <a:t>abscisse de </a:t>
            </a:r>
            <a:r>
              <a:rPr lang="fr-FR" sz="1800" dirty="0" smtClean="0"/>
              <a:t>P2,</a:t>
            </a:r>
            <a:endParaRPr lang="fr-FR" sz="1800" dirty="0"/>
          </a:p>
          <a:p>
            <a:r>
              <a:rPr lang="fr-FR" sz="1800" b="1" dirty="0" smtClean="0">
                <a:solidFill>
                  <a:schemeClr val="tx2"/>
                </a:solidFill>
              </a:rPr>
              <a:t>yP2</a:t>
            </a:r>
            <a:r>
              <a:rPr lang="fr-FR" sz="1800" dirty="0" smtClean="0"/>
              <a:t> </a:t>
            </a:r>
            <a:r>
              <a:rPr lang="fr-FR" sz="1800" dirty="0"/>
              <a:t>: ordonnée de </a:t>
            </a:r>
            <a:r>
              <a:rPr lang="fr-FR" sz="1800" dirty="0" smtClean="0"/>
              <a:t>P2,</a:t>
            </a:r>
          </a:p>
          <a:p>
            <a:pPr marL="0" indent="0">
              <a:buNone/>
            </a:pPr>
            <a:r>
              <a:rPr lang="fr-FR" sz="1800" dirty="0" smtClean="0"/>
              <a:t>les 4 valeurs doivent être comprises entre 0 et 1.</a:t>
            </a:r>
            <a:endParaRPr lang="fr-FR" sz="1800" dirty="0"/>
          </a:p>
          <a:p>
            <a:pPr marL="0" indent="0">
              <a:buNone/>
            </a:pPr>
            <a:r>
              <a:rPr lang="fr-FR" sz="1800" dirty="0" smtClean="0"/>
              <a:t>exemple (W3C) : </a:t>
            </a:r>
          </a:p>
          <a:p>
            <a:pPr marL="0" indent="0">
              <a:buNone/>
            </a:pPr>
            <a:r>
              <a:rPr lang="fr-FR" sz="1800" b="1" dirty="0" smtClean="0">
                <a:solidFill>
                  <a:schemeClr val="accent2"/>
                </a:solidFill>
              </a:rPr>
              <a:t>transition-timing-</a:t>
            </a:r>
            <a:r>
              <a:rPr lang="fr-FR" sz="1800" b="1" dirty="0" err="1" smtClean="0">
                <a:solidFill>
                  <a:schemeClr val="accent2"/>
                </a:solidFill>
              </a:rPr>
              <a:t>function</a:t>
            </a:r>
            <a:r>
              <a:rPr lang="fr-FR" sz="1800" b="1" dirty="0" smtClean="0">
                <a:solidFill>
                  <a:schemeClr val="accent2"/>
                </a:solidFill>
              </a:rPr>
              <a:t>:</a:t>
            </a:r>
          </a:p>
          <a:p>
            <a:pPr marL="0" indent="0">
              <a:buNone/>
            </a:pPr>
            <a:r>
              <a:rPr lang="fr-FR" sz="1800" b="1" dirty="0" err="1" smtClean="0">
                <a:solidFill>
                  <a:schemeClr val="accent2"/>
                </a:solidFill>
              </a:rPr>
              <a:t>cubic-bezier</a:t>
            </a:r>
            <a:r>
              <a:rPr lang="fr-FR" sz="1800" b="1" dirty="0" smtClean="0">
                <a:solidFill>
                  <a:schemeClr val="tx2"/>
                </a:solidFill>
              </a:rPr>
              <a:t>(0.6,0.1,0.1,0.7)</a:t>
            </a:r>
          </a:p>
          <a:p>
            <a:pPr marL="0" indent="0">
              <a:buNone/>
            </a:pPr>
            <a:endParaRPr lang="fr-FR" sz="2100" dirty="0" smtClean="0"/>
          </a:p>
          <a:p>
            <a:pPr marL="0" indent="0">
              <a:buNone/>
            </a:pPr>
            <a:endParaRPr lang="fr-FR" sz="21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439" y="2348880"/>
            <a:ext cx="4555288"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683569" y="1268760"/>
            <a:ext cx="8194158" cy="1200329"/>
          </a:xfrm>
          <a:prstGeom prst="rect">
            <a:avLst/>
          </a:prstGeom>
          <a:noFill/>
        </p:spPr>
        <p:txBody>
          <a:bodyPr wrap="square" rtlCol="0">
            <a:spAutoFit/>
          </a:bodyPr>
          <a:lstStyle/>
          <a:p>
            <a:pPr marL="0" indent="0">
              <a:buNone/>
            </a:pPr>
            <a:r>
              <a:rPr lang="fr-FR" dirty="0"/>
              <a:t>La fonction </a:t>
            </a:r>
            <a:r>
              <a:rPr lang="fr-FR" b="1" dirty="0" err="1">
                <a:solidFill>
                  <a:schemeClr val="tx2"/>
                </a:solidFill>
              </a:rPr>
              <a:t>cubic-bezier</a:t>
            </a:r>
            <a:r>
              <a:rPr lang="fr-FR" b="1" dirty="0">
                <a:solidFill>
                  <a:schemeClr val="tx2"/>
                </a:solidFill>
              </a:rPr>
              <a:t> (xP1, yP1,xP2,yP2) </a:t>
            </a:r>
            <a:r>
              <a:rPr lang="fr-FR" dirty="0"/>
              <a:t>:</a:t>
            </a:r>
          </a:p>
          <a:p>
            <a:pPr marL="0" indent="0">
              <a:buNone/>
            </a:pPr>
            <a:r>
              <a:rPr lang="fr-FR" dirty="0"/>
              <a:t>Ce paramètre définit des transitions fluides personnalisées en fonction de deux points P1 et P2. les points P0 et P3 sont fixes et représentent le début et la fin de la transition.</a:t>
            </a:r>
          </a:p>
        </p:txBody>
      </p:sp>
      <p:sp>
        <p:nvSpPr>
          <p:cNvPr id="5" name="ZoneTexte 4"/>
          <p:cNvSpPr txBox="1"/>
          <p:nvPr/>
        </p:nvSpPr>
        <p:spPr>
          <a:xfrm>
            <a:off x="5940152" y="2708920"/>
            <a:ext cx="2592288" cy="369332"/>
          </a:xfrm>
          <a:prstGeom prst="rect">
            <a:avLst/>
          </a:prstGeom>
          <a:noFill/>
        </p:spPr>
        <p:txBody>
          <a:bodyPr wrap="square" rtlCol="0">
            <a:spAutoFit/>
          </a:bodyPr>
          <a:lstStyle/>
          <a:p>
            <a:r>
              <a:rPr lang="fr-FR" dirty="0" smtClean="0"/>
              <a:t>Courbe de Bézier</a:t>
            </a:r>
            <a:endParaRPr lang="fr-FR" dirty="0"/>
          </a:p>
        </p:txBody>
      </p:sp>
    </p:spTree>
    <p:extLst>
      <p:ext uri="{BB962C8B-B14F-4D97-AF65-F5344CB8AC3E}">
        <p14:creationId xmlns:p14="http://schemas.microsoft.com/office/powerpoint/2010/main" val="1630021512"/>
      </p:ext>
    </p:extLst>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transition-</a:t>
            </a:r>
            <a:r>
              <a:rPr lang="fr-FR" sz="2400" b="1" i="1" dirty="0" err="1" smtClean="0">
                <a:solidFill>
                  <a:schemeClr val="accent2">
                    <a:lumMod val="75000"/>
                  </a:schemeClr>
                </a:solidFill>
              </a:rPr>
              <a:t>delay</a:t>
            </a:r>
            <a:r>
              <a:rPr lang="fr-FR" sz="2400" b="1" i="1" dirty="0" smtClean="0">
                <a:solidFill>
                  <a:schemeClr val="accent2">
                    <a:lumMod val="75000"/>
                  </a:schemeClr>
                </a:solidFill>
              </a:rPr>
              <a:t> : </a:t>
            </a:r>
            <a:r>
              <a:rPr lang="fr-FR" sz="2400" b="1" i="1" dirty="0" smtClean="0">
                <a:solidFill>
                  <a:schemeClr val="tx2"/>
                </a:solidFill>
              </a:rPr>
              <a:t>délai</a:t>
            </a:r>
            <a:endParaRPr lang="fr-FR" sz="2400" b="1" dirty="0">
              <a:solidFill>
                <a:schemeClr val="tx2"/>
              </a:solidFill>
            </a:endParaRPr>
          </a:p>
        </p:txBody>
      </p:sp>
      <p:sp>
        <p:nvSpPr>
          <p:cNvPr id="3" name="Espace réservé du contenu 2"/>
          <p:cNvSpPr>
            <a:spLocks noGrp="1"/>
          </p:cNvSpPr>
          <p:nvPr>
            <p:ph idx="1"/>
          </p:nvPr>
        </p:nvSpPr>
        <p:spPr>
          <a:xfrm>
            <a:off x="762000" y="1196752"/>
            <a:ext cx="8274496" cy="5400601"/>
          </a:xfrm>
        </p:spPr>
        <p:txBody>
          <a:bodyPr numCol="1">
            <a:normAutofit/>
          </a:bodyPr>
          <a:lstStyle/>
          <a:p>
            <a:pPr marL="0" indent="0">
              <a:buNone/>
            </a:pPr>
            <a:r>
              <a:rPr lang="fr-FR" sz="2000" dirty="0"/>
              <a:t>Spécifie le délai avant le démarrage de la transition</a:t>
            </a:r>
          </a:p>
          <a:p>
            <a:pPr marL="0" indent="0">
              <a:buNone/>
            </a:pPr>
            <a:r>
              <a:rPr lang="fr-FR" sz="2000" b="1" i="1" dirty="0" smtClean="0">
                <a:solidFill>
                  <a:schemeClr val="tx2"/>
                </a:solidFill>
              </a:rPr>
              <a:t>délai</a:t>
            </a:r>
          </a:p>
          <a:p>
            <a:pPr marL="0" indent="0">
              <a:buNone/>
            </a:pPr>
            <a:r>
              <a:rPr lang="fr-FR" sz="2000" dirty="0"/>
              <a:t>L</a:t>
            </a:r>
            <a:r>
              <a:rPr lang="fr-FR" sz="2000" dirty="0" smtClean="0"/>
              <a:t>a délai est exprimée en secondes(s)  ou en millisecondes (ms): </a:t>
            </a:r>
          </a:p>
          <a:p>
            <a:pPr marL="0" indent="0">
              <a:buNone/>
            </a:pPr>
            <a:r>
              <a:rPr lang="fr-FR" sz="2000" dirty="0" smtClean="0"/>
              <a:t>transition-</a:t>
            </a:r>
            <a:r>
              <a:rPr lang="fr-FR" sz="2000" dirty="0" err="1" smtClean="0"/>
              <a:t>delay</a:t>
            </a:r>
            <a:r>
              <a:rPr lang="fr-FR" sz="2000" dirty="0" smtClean="0"/>
              <a:t>: 2s; </a:t>
            </a:r>
            <a:r>
              <a:rPr lang="fr-FR" sz="2000" b="1" dirty="0" smtClean="0">
                <a:solidFill>
                  <a:srgbClr val="008000"/>
                </a:solidFill>
              </a:rPr>
              <a:t>// La transition démarre après un délai de 2 secondes</a:t>
            </a:r>
          </a:p>
          <a:p>
            <a:pPr marL="0" indent="0">
              <a:buNone/>
            </a:pPr>
            <a:endParaRPr lang="fr-FR" sz="2000" b="1" dirty="0">
              <a:solidFill>
                <a:srgbClr val="008000"/>
              </a:solidFill>
            </a:endParaRPr>
          </a:p>
          <a:p>
            <a:pPr marL="0" indent="0">
              <a:buNone/>
            </a:pPr>
            <a:r>
              <a:rPr lang="fr-FR" sz="2000" dirty="0"/>
              <a:t>La </a:t>
            </a:r>
            <a:r>
              <a:rPr lang="fr-FR" sz="2000" dirty="0" smtClean="0"/>
              <a:t>délai </a:t>
            </a:r>
            <a:r>
              <a:rPr lang="fr-FR" sz="2000" dirty="0"/>
              <a:t>peut être un nombre négatif</a:t>
            </a:r>
            <a:r>
              <a:rPr lang="fr-FR" sz="2000" dirty="0" smtClean="0"/>
              <a:t>. Dans ce cas la transition démarrera au moment où l'évènement provoquera la transition, mais fera comme si elle avait commencée plus tôt avec le délai spécifiée.</a:t>
            </a:r>
          </a:p>
          <a:p>
            <a:pPr marL="0" indent="0">
              <a:buNone/>
            </a:pPr>
            <a:r>
              <a:rPr lang="fr-FR" sz="2000" dirty="0" smtClean="0"/>
              <a:t>Exemple :</a:t>
            </a:r>
          </a:p>
          <a:p>
            <a:pPr marL="0" indent="0">
              <a:buNone/>
            </a:pPr>
            <a:r>
              <a:rPr lang="fr-FR" sz="2000" dirty="0" smtClean="0"/>
              <a:t>transition-duration : 4s;</a:t>
            </a:r>
          </a:p>
          <a:p>
            <a:pPr marL="0" indent="0">
              <a:buNone/>
            </a:pPr>
            <a:r>
              <a:rPr lang="fr-FR" sz="2000" dirty="0" smtClean="0"/>
              <a:t>transition-</a:t>
            </a:r>
            <a:r>
              <a:rPr lang="fr-FR" sz="2000" dirty="0" err="1" smtClean="0"/>
              <a:t>delay</a:t>
            </a:r>
            <a:r>
              <a:rPr lang="fr-FR" sz="2000" dirty="0" smtClean="0"/>
              <a:t> : -2s;</a:t>
            </a:r>
          </a:p>
          <a:p>
            <a:pPr marL="0" indent="0">
              <a:buNone/>
            </a:pPr>
            <a:endParaRPr lang="fr-FR" sz="2000" dirty="0"/>
          </a:p>
          <a:p>
            <a:pPr marL="0" indent="0">
              <a:buNone/>
            </a:pPr>
            <a:r>
              <a:rPr lang="fr-FR" sz="2000" dirty="0" smtClean="0"/>
              <a:t>La transition démarrera à la moitié de la transition.</a:t>
            </a:r>
            <a:endParaRPr lang="fr-FR" sz="2000" dirty="0"/>
          </a:p>
          <a:p>
            <a:pPr marL="0" indent="0">
              <a:buNone/>
            </a:pPr>
            <a:endParaRPr lang="fr-FR" sz="2000" b="1" dirty="0" smtClean="0">
              <a:solidFill>
                <a:srgbClr val="008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4146788"/>
            <a:ext cx="15335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avec flèche 4"/>
          <p:cNvCxnSpPr/>
          <p:nvPr/>
        </p:nvCxnSpPr>
        <p:spPr>
          <a:xfrm flipV="1">
            <a:off x="7210970" y="4293096"/>
            <a:ext cx="0" cy="16561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574438"/>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'font-size'</a:t>
            </a:r>
            <a:endParaRPr dirty="0"/>
          </a:p>
        </p:txBody>
      </p:sp>
      <p:sp>
        <p:nvSpPr>
          <p:cNvPr id="3" name="Espace réservé du contenu 2"/>
          <p:cNvSpPr>
            <a:spLocks noGrp="1"/>
          </p:cNvSpPr>
          <p:nvPr>
            <p:ph idx="1"/>
          </p:nvPr>
        </p:nvSpPr>
        <p:spPr>
          <a:xfrm>
            <a:off x="762000" y="1597025"/>
            <a:ext cx="8077200" cy="4856163"/>
          </a:xfrm>
        </p:spPr>
        <p:txBody>
          <a:bodyPr rtlCol="0"/>
          <a:lstStyle/>
          <a:p>
            <a:pPr marL="0" indent="0" fontAlgn="auto">
              <a:spcAft>
                <a:spcPts val="0"/>
              </a:spcAft>
              <a:buFont typeface="Arial" pitchFamily="34" charset="0"/>
              <a:buNone/>
              <a:defRPr/>
            </a:pPr>
            <a:r>
              <a:rPr sz="2000" dirty="0" smtClean="0">
                <a:solidFill>
                  <a:schemeClr val="accent2">
                    <a:lumMod val="50000"/>
                  </a:schemeClr>
                </a:solidFill>
              </a:rPr>
              <a:t>Valeur de l'écran :</a:t>
            </a:r>
          </a:p>
          <a:p>
            <a:pPr fontAlgn="auto">
              <a:spcAft>
                <a:spcPts val="0"/>
              </a:spcAft>
              <a:buFont typeface="Arial" pitchFamily="34" charset="0"/>
              <a:buChar char="•"/>
              <a:defRPr/>
            </a:pPr>
            <a:r>
              <a:rPr lang="en-US" sz="2000" dirty="0" smtClean="0"/>
              <a:t>xx-small : </a:t>
            </a:r>
            <a:r>
              <a:rPr lang="en-US" sz="2000" dirty="0" err="1" smtClean="0"/>
              <a:t>très</a:t>
            </a:r>
            <a:r>
              <a:rPr lang="en-US" sz="2000" dirty="0" smtClean="0"/>
              <a:t> </a:t>
            </a:r>
            <a:r>
              <a:rPr lang="en-US" sz="2000" dirty="0" err="1" smtClean="0"/>
              <a:t>très</a:t>
            </a:r>
            <a:r>
              <a:rPr lang="en-US" sz="2000" dirty="0" smtClean="0"/>
              <a:t> petite</a:t>
            </a:r>
          </a:p>
          <a:p>
            <a:pPr fontAlgn="auto">
              <a:spcAft>
                <a:spcPts val="0"/>
              </a:spcAft>
              <a:buFont typeface="Arial" pitchFamily="34" charset="0"/>
              <a:buChar char="•"/>
              <a:defRPr/>
            </a:pPr>
            <a:r>
              <a:rPr lang="en-US" sz="2000" dirty="0" smtClean="0"/>
              <a:t>x-small : </a:t>
            </a:r>
            <a:r>
              <a:rPr lang="en-US" sz="2000" dirty="0" err="1" smtClean="0"/>
              <a:t>très</a:t>
            </a:r>
            <a:r>
              <a:rPr lang="en-US" sz="2000" dirty="0" smtClean="0"/>
              <a:t> petite</a:t>
            </a:r>
          </a:p>
          <a:p>
            <a:pPr fontAlgn="auto">
              <a:spcAft>
                <a:spcPts val="0"/>
              </a:spcAft>
              <a:buFont typeface="Arial" pitchFamily="34" charset="0"/>
              <a:buChar char="•"/>
              <a:defRPr/>
            </a:pPr>
            <a:r>
              <a:rPr lang="en-US" sz="2000" dirty="0" smtClean="0"/>
              <a:t>small : petite</a:t>
            </a:r>
          </a:p>
          <a:p>
            <a:pPr fontAlgn="auto">
              <a:spcAft>
                <a:spcPts val="0"/>
              </a:spcAft>
              <a:buFont typeface="Arial" pitchFamily="34" charset="0"/>
              <a:buChar char="•"/>
              <a:defRPr/>
            </a:pPr>
            <a:r>
              <a:rPr lang="en-US" sz="2000" dirty="0" smtClean="0"/>
              <a:t>medium : </a:t>
            </a:r>
            <a:r>
              <a:rPr lang="en-US" sz="2000" dirty="0" err="1" smtClean="0"/>
              <a:t>moyenne</a:t>
            </a:r>
            <a:r>
              <a:rPr lang="en-US" sz="2000" dirty="0" smtClean="0"/>
              <a:t> (</a:t>
            </a:r>
            <a:r>
              <a:rPr lang="en-US" sz="2000" dirty="0" err="1" smtClean="0"/>
              <a:t>valeur</a:t>
            </a:r>
            <a:r>
              <a:rPr lang="en-US" sz="2000" dirty="0" smtClean="0"/>
              <a:t> par </a:t>
            </a:r>
            <a:r>
              <a:rPr lang="en-US" sz="2000" dirty="0" err="1" smtClean="0"/>
              <a:t>défaut</a:t>
            </a:r>
            <a:r>
              <a:rPr lang="en-US" sz="2000" dirty="0" smtClean="0"/>
              <a:t>)</a:t>
            </a:r>
          </a:p>
          <a:p>
            <a:pPr fontAlgn="auto">
              <a:spcAft>
                <a:spcPts val="0"/>
              </a:spcAft>
              <a:buFont typeface="Arial" pitchFamily="34" charset="0"/>
              <a:buChar char="•"/>
              <a:defRPr/>
            </a:pPr>
            <a:r>
              <a:rPr lang="en-US" sz="2000" dirty="0" smtClean="0"/>
              <a:t>large : </a:t>
            </a:r>
            <a:r>
              <a:rPr lang="en-US" sz="2000" dirty="0" err="1" smtClean="0"/>
              <a:t>grande</a:t>
            </a:r>
            <a:endParaRPr lang="en-US" sz="2000" dirty="0" smtClean="0"/>
          </a:p>
          <a:p>
            <a:pPr fontAlgn="auto">
              <a:spcAft>
                <a:spcPts val="0"/>
              </a:spcAft>
              <a:buFont typeface="Arial" pitchFamily="34" charset="0"/>
              <a:buChar char="•"/>
              <a:defRPr/>
            </a:pPr>
            <a:r>
              <a:rPr lang="en-US" sz="2000" dirty="0" smtClean="0"/>
              <a:t>x-large : </a:t>
            </a:r>
            <a:r>
              <a:rPr lang="en-US" sz="2000" dirty="0" err="1" smtClean="0"/>
              <a:t>très</a:t>
            </a:r>
            <a:r>
              <a:rPr lang="en-US" sz="2000" dirty="0" smtClean="0"/>
              <a:t> </a:t>
            </a:r>
            <a:r>
              <a:rPr lang="en-US" sz="2000" dirty="0" err="1" smtClean="0"/>
              <a:t>grande</a:t>
            </a:r>
            <a:endParaRPr lang="en-US" sz="2000" dirty="0" smtClean="0"/>
          </a:p>
          <a:p>
            <a:pPr fontAlgn="auto">
              <a:spcAft>
                <a:spcPts val="0"/>
              </a:spcAft>
              <a:buFont typeface="Arial" pitchFamily="34" charset="0"/>
              <a:buChar char="•"/>
              <a:defRPr/>
            </a:pPr>
            <a:r>
              <a:rPr lang="en-US" sz="2000" dirty="0" smtClean="0"/>
              <a:t>xx-large : </a:t>
            </a:r>
            <a:r>
              <a:rPr lang="en-US" sz="2000" dirty="0" err="1" smtClean="0"/>
              <a:t>très</a:t>
            </a:r>
            <a:r>
              <a:rPr lang="en-US" sz="2000" dirty="0" smtClean="0"/>
              <a:t> </a:t>
            </a:r>
            <a:r>
              <a:rPr lang="en-US" sz="2000" dirty="0" err="1" smtClean="0"/>
              <a:t>très</a:t>
            </a:r>
            <a:r>
              <a:rPr lang="en-US" sz="2000" dirty="0" smtClean="0"/>
              <a:t> </a:t>
            </a:r>
            <a:r>
              <a:rPr lang="en-US" sz="2000" dirty="0" err="1" smtClean="0"/>
              <a:t>grande</a:t>
            </a:r>
            <a:endParaRPr lang="en-US" sz="2000" dirty="0"/>
          </a:p>
          <a:p>
            <a:pPr marL="0" indent="0" fontAlgn="auto">
              <a:spcAft>
                <a:spcPts val="0"/>
              </a:spcAft>
              <a:buFont typeface="Arial" pitchFamily="34" charset="0"/>
              <a:buNone/>
              <a:defRPr/>
            </a:pPr>
            <a:endParaRPr sz="2000" dirty="0"/>
          </a:p>
        </p:txBody>
      </p:sp>
      <p:graphicFrame>
        <p:nvGraphicFramePr>
          <p:cNvPr id="4" name="Tableau 3"/>
          <p:cNvGraphicFramePr>
            <a:graphicFrameLocks noGrp="1"/>
          </p:cNvGraphicFramePr>
          <p:nvPr/>
        </p:nvGraphicFramePr>
        <p:xfrm>
          <a:off x="900113" y="5157788"/>
          <a:ext cx="7993062" cy="731204"/>
        </p:xfrm>
        <a:graphic>
          <a:graphicData uri="http://schemas.openxmlformats.org/drawingml/2006/table">
            <a:tbl>
              <a:tblPr/>
              <a:tblGrid>
                <a:gridCol w="864115"/>
                <a:gridCol w="936125"/>
                <a:gridCol w="1157194"/>
                <a:gridCol w="715055"/>
                <a:gridCol w="963488"/>
                <a:gridCol w="879236"/>
                <a:gridCol w="959168"/>
                <a:gridCol w="1086625"/>
                <a:gridCol w="432056"/>
              </a:tblGrid>
              <a:tr h="365125">
                <a:tc>
                  <a:txBody>
                    <a:bodyPr/>
                    <a:lstStyle/>
                    <a:p>
                      <a:r>
                        <a:rPr lang="fr-FR" sz="1800" dirty="0" smtClean="0">
                          <a:effectLst/>
                        </a:rPr>
                        <a:t>CSS</a:t>
                      </a:r>
                      <a:endParaRPr lang="fr-FR" sz="1800" dirty="0">
                        <a:effectLst/>
                      </a:endParaRPr>
                    </a:p>
                  </a:txBody>
                  <a:tcPr marL="91442" marR="91442" marT="45641" marB="45641" anchor="ctr">
                    <a:lnL>
                      <a:noFill/>
                    </a:lnL>
                    <a:lnR>
                      <a:noFill/>
                    </a:lnR>
                    <a:lnT>
                      <a:noFill/>
                    </a:lnT>
                    <a:lnB>
                      <a:noFill/>
                    </a:lnB>
                  </a:tcPr>
                </a:tc>
                <a:tc>
                  <a:txBody>
                    <a:bodyPr/>
                    <a:lstStyle/>
                    <a:p>
                      <a:r>
                        <a:rPr lang="fr-FR" sz="1800">
                          <a:effectLst/>
                        </a:rPr>
                        <a:t>xx-small</a:t>
                      </a:r>
                    </a:p>
                  </a:txBody>
                  <a:tcPr marL="91442" marR="91442" marT="45641" marB="45641" anchor="ctr">
                    <a:lnL>
                      <a:noFill/>
                    </a:lnL>
                    <a:lnR>
                      <a:noFill/>
                    </a:lnR>
                    <a:lnT>
                      <a:noFill/>
                    </a:lnT>
                    <a:lnB>
                      <a:noFill/>
                    </a:lnB>
                  </a:tcPr>
                </a:tc>
                <a:tc>
                  <a:txBody>
                    <a:bodyPr/>
                    <a:lstStyle/>
                    <a:p>
                      <a:r>
                        <a:rPr lang="fr-FR" sz="1800" dirty="0">
                          <a:effectLst/>
                        </a:rPr>
                        <a:t>x-</a:t>
                      </a:r>
                      <a:r>
                        <a:rPr lang="fr-FR" sz="1800" dirty="0" err="1">
                          <a:effectLst/>
                        </a:rPr>
                        <a:t>small</a:t>
                      </a:r>
                      <a:endParaRPr lang="fr-FR" sz="1800" dirty="0">
                        <a:effectLst/>
                      </a:endParaRPr>
                    </a:p>
                  </a:txBody>
                  <a:tcPr marL="91442" marR="91442" marT="45641" marB="45641" anchor="ctr">
                    <a:lnL>
                      <a:noFill/>
                    </a:lnL>
                    <a:lnR>
                      <a:noFill/>
                    </a:lnR>
                    <a:lnT>
                      <a:noFill/>
                    </a:lnT>
                    <a:lnB>
                      <a:noFill/>
                    </a:lnB>
                  </a:tcPr>
                </a:tc>
                <a:tc>
                  <a:txBody>
                    <a:bodyPr/>
                    <a:lstStyle/>
                    <a:p>
                      <a:r>
                        <a:rPr lang="fr-FR" sz="1800" dirty="0" err="1">
                          <a:effectLst/>
                        </a:rPr>
                        <a:t>small</a:t>
                      </a:r>
                      <a:endParaRPr lang="fr-FR" sz="1800" dirty="0">
                        <a:effectLst/>
                      </a:endParaRPr>
                    </a:p>
                  </a:txBody>
                  <a:tcPr marL="91442" marR="91442" marT="45641" marB="45641" anchor="ctr">
                    <a:lnL>
                      <a:noFill/>
                    </a:lnL>
                    <a:lnR>
                      <a:noFill/>
                    </a:lnR>
                    <a:lnT>
                      <a:noFill/>
                    </a:lnT>
                    <a:lnB>
                      <a:noFill/>
                    </a:lnB>
                  </a:tcPr>
                </a:tc>
                <a:tc>
                  <a:txBody>
                    <a:bodyPr/>
                    <a:lstStyle/>
                    <a:p>
                      <a:r>
                        <a:rPr lang="fr-FR" sz="1800" dirty="0">
                          <a:effectLst/>
                        </a:rPr>
                        <a:t>medium</a:t>
                      </a:r>
                    </a:p>
                  </a:txBody>
                  <a:tcPr marL="91442" marR="91442" marT="45641" marB="45641" anchor="ctr">
                    <a:lnL>
                      <a:noFill/>
                    </a:lnL>
                    <a:lnR>
                      <a:noFill/>
                    </a:lnR>
                    <a:lnT>
                      <a:noFill/>
                    </a:lnT>
                    <a:lnB>
                      <a:noFill/>
                    </a:lnB>
                  </a:tcPr>
                </a:tc>
                <a:tc>
                  <a:txBody>
                    <a:bodyPr/>
                    <a:lstStyle/>
                    <a:p>
                      <a:r>
                        <a:rPr lang="fr-FR" sz="1800">
                          <a:effectLst/>
                        </a:rPr>
                        <a:t>large</a:t>
                      </a:r>
                    </a:p>
                  </a:txBody>
                  <a:tcPr marL="91442" marR="91442" marT="45641" marB="45641" anchor="ctr">
                    <a:lnL>
                      <a:noFill/>
                    </a:lnL>
                    <a:lnR>
                      <a:noFill/>
                    </a:lnR>
                    <a:lnT>
                      <a:noFill/>
                    </a:lnT>
                    <a:lnB>
                      <a:noFill/>
                    </a:lnB>
                  </a:tcPr>
                </a:tc>
                <a:tc>
                  <a:txBody>
                    <a:bodyPr/>
                    <a:lstStyle/>
                    <a:p>
                      <a:r>
                        <a:rPr lang="fr-FR" sz="1800">
                          <a:effectLst/>
                        </a:rPr>
                        <a:t>x-large</a:t>
                      </a:r>
                    </a:p>
                  </a:txBody>
                  <a:tcPr marL="91442" marR="91442" marT="45641" marB="45641" anchor="ctr">
                    <a:lnL>
                      <a:noFill/>
                    </a:lnL>
                    <a:lnR>
                      <a:noFill/>
                    </a:lnR>
                    <a:lnT>
                      <a:noFill/>
                    </a:lnT>
                    <a:lnB>
                      <a:noFill/>
                    </a:lnB>
                  </a:tcPr>
                </a:tc>
                <a:tc>
                  <a:txBody>
                    <a:bodyPr/>
                    <a:lstStyle/>
                    <a:p>
                      <a:r>
                        <a:rPr lang="fr-FR" sz="1800">
                          <a:effectLst/>
                        </a:rPr>
                        <a:t>xx-large</a:t>
                      </a:r>
                    </a:p>
                  </a:txBody>
                  <a:tcPr marL="91442" marR="91442" marT="45641" marB="45641" anchor="ctr">
                    <a:lnL>
                      <a:noFill/>
                    </a:lnL>
                    <a:lnR>
                      <a:noFill/>
                    </a:lnR>
                    <a:lnT>
                      <a:noFill/>
                    </a:lnT>
                    <a:lnB>
                      <a:noFill/>
                    </a:lnB>
                  </a:tcPr>
                </a:tc>
                <a:tc>
                  <a:txBody>
                    <a:bodyPr/>
                    <a:lstStyle/>
                    <a:p>
                      <a:r>
                        <a:rPr lang="fr-FR" sz="1800">
                          <a:effectLst/>
                        </a:rPr>
                        <a:t> </a:t>
                      </a:r>
                    </a:p>
                  </a:txBody>
                  <a:tcPr marL="91442" marR="91442" marT="45641" marB="45641" anchor="ctr">
                    <a:lnL>
                      <a:noFill/>
                    </a:lnL>
                    <a:lnR>
                      <a:noFill/>
                    </a:lnR>
                    <a:lnT>
                      <a:noFill/>
                    </a:lnT>
                    <a:lnB>
                      <a:noFill/>
                    </a:lnB>
                  </a:tcPr>
                </a:tc>
              </a:tr>
              <a:tr h="365125">
                <a:tc>
                  <a:txBody>
                    <a:bodyPr/>
                    <a:lstStyle/>
                    <a:p>
                      <a:r>
                        <a:rPr lang="fr-FR" sz="1800" dirty="0" smtClean="0"/>
                        <a:t>HTML</a:t>
                      </a:r>
                      <a:endParaRPr lang="fr-FR" sz="1800" dirty="0"/>
                    </a:p>
                  </a:txBody>
                  <a:tcPr marL="91442" marR="91442" marT="45641" marB="45641" anchor="ctr">
                    <a:lnL>
                      <a:noFill/>
                    </a:lnL>
                    <a:lnR>
                      <a:noFill/>
                    </a:lnR>
                    <a:lnT>
                      <a:noFill/>
                    </a:lnT>
                    <a:lnB>
                      <a:noFill/>
                    </a:lnB>
                  </a:tcPr>
                </a:tc>
                <a:tc>
                  <a:txBody>
                    <a:bodyPr/>
                    <a:lstStyle/>
                    <a:p>
                      <a:r>
                        <a:rPr lang="fr-FR" sz="1800"/>
                        <a:t>1</a:t>
                      </a:r>
                    </a:p>
                  </a:txBody>
                  <a:tcPr marL="91442" marR="91442" marT="45641" marB="45641" anchor="ctr">
                    <a:lnL>
                      <a:noFill/>
                    </a:lnL>
                    <a:lnR>
                      <a:noFill/>
                    </a:lnR>
                    <a:lnT>
                      <a:noFill/>
                    </a:lnT>
                    <a:lnB>
                      <a:noFill/>
                    </a:lnB>
                  </a:tcPr>
                </a:tc>
                <a:tc>
                  <a:txBody>
                    <a:bodyPr/>
                    <a:lstStyle/>
                    <a:p>
                      <a:r>
                        <a:rPr lang="fr-FR" sz="1800"/>
                        <a:t> </a:t>
                      </a:r>
                    </a:p>
                  </a:txBody>
                  <a:tcPr marL="91442" marR="91442" marT="45641" marB="45641" anchor="ctr">
                    <a:lnL>
                      <a:noFill/>
                    </a:lnL>
                    <a:lnR>
                      <a:noFill/>
                    </a:lnR>
                    <a:lnT>
                      <a:noFill/>
                    </a:lnT>
                    <a:lnB>
                      <a:noFill/>
                    </a:lnB>
                  </a:tcPr>
                </a:tc>
                <a:tc>
                  <a:txBody>
                    <a:bodyPr/>
                    <a:lstStyle/>
                    <a:p>
                      <a:r>
                        <a:rPr lang="fr-FR" sz="1800" dirty="0"/>
                        <a:t>2</a:t>
                      </a:r>
                    </a:p>
                  </a:txBody>
                  <a:tcPr marL="91442" marR="91442" marT="45641" marB="45641" anchor="ctr">
                    <a:lnL>
                      <a:noFill/>
                    </a:lnL>
                    <a:lnR>
                      <a:noFill/>
                    </a:lnR>
                    <a:lnT>
                      <a:noFill/>
                    </a:lnT>
                    <a:lnB>
                      <a:noFill/>
                    </a:lnB>
                  </a:tcPr>
                </a:tc>
                <a:tc>
                  <a:txBody>
                    <a:bodyPr/>
                    <a:lstStyle/>
                    <a:p>
                      <a:r>
                        <a:rPr lang="fr-FR" sz="1800"/>
                        <a:t>3</a:t>
                      </a:r>
                    </a:p>
                  </a:txBody>
                  <a:tcPr marL="91442" marR="91442" marT="45641" marB="45641" anchor="ctr">
                    <a:lnL>
                      <a:noFill/>
                    </a:lnL>
                    <a:lnR>
                      <a:noFill/>
                    </a:lnR>
                    <a:lnT>
                      <a:noFill/>
                    </a:lnT>
                    <a:lnB>
                      <a:noFill/>
                    </a:lnB>
                  </a:tcPr>
                </a:tc>
                <a:tc>
                  <a:txBody>
                    <a:bodyPr/>
                    <a:lstStyle/>
                    <a:p>
                      <a:r>
                        <a:rPr lang="fr-FR" sz="1800"/>
                        <a:t>4</a:t>
                      </a:r>
                    </a:p>
                  </a:txBody>
                  <a:tcPr marL="91442" marR="91442" marT="45641" marB="45641" anchor="ctr">
                    <a:lnL>
                      <a:noFill/>
                    </a:lnL>
                    <a:lnR>
                      <a:noFill/>
                    </a:lnR>
                    <a:lnT>
                      <a:noFill/>
                    </a:lnT>
                    <a:lnB>
                      <a:noFill/>
                    </a:lnB>
                  </a:tcPr>
                </a:tc>
                <a:tc>
                  <a:txBody>
                    <a:bodyPr/>
                    <a:lstStyle/>
                    <a:p>
                      <a:r>
                        <a:rPr lang="fr-FR" sz="1800"/>
                        <a:t>5</a:t>
                      </a:r>
                    </a:p>
                  </a:txBody>
                  <a:tcPr marL="91442" marR="91442" marT="45641" marB="45641" anchor="ctr">
                    <a:lnL>
                      <a:noFill/>
                    </a:lnL>
                    <a:lnR>
                      <a:noFill/>
                    </a:lnR>
                    <a:lnT>
                      <a:noFill/>
                    </a:lnT>
                    <a:lnB>
                      <a:noFill/>
                    </a:lnB>
                  </a:tcPr>
                </a:tc>
                <a:tc>
                  <a:txBody>
                    <a:bodyPr/>
                    <a:lstStyle/>
                    <a:p>
                      <a:r>
                        <a:rPr lang="fr-FR" sz="1800"/>
                        <a:t>6</a:t>
                      </a:r>
                    </a:p>
                  </a:txBody>
                  <a:tcPr marL="91442" marR="91442" marT="45641" marB="45641" anchor="ctr">
                    <a:lnL>
                      <a:noFill/>
                    </a:lnL>
                    <a:lnR>
                      <a:noFill/>
                    </a:lnR>
                    <a:lnT>
                      <a:noFill/>
                    </a:lnT>
                    <a:lnB>
                      <a:noFill/>
                    </a:lnB>
                  </a:tcPr>
                </a:tc>
                <a:tc>
                  <a:txBody>
                    <a:bodyPr/>
                    <a:lstStyle/>
                    <a:p>
                      <a:r>
                        <a:rPr lang="fr-FR" sz="1800" dirty="0"/>
                        <a:t>7</a:t>
                      </a:r>
                    </a:p>
                  </a:txBody>
                  <a:tcPr marL="91442" marR="91442" marT="45641" marB="45641" anchor="ctr">
                    <a:lnL>
                      <a:noFill/>
                    </a:lnL>
                    <a:lnR>
                      <a:noFill/>
                    </a:lnR>
                    <a:lnT>
                      <a:noFill/>
                    </a:lnT>
                    <a:lnB>
                      <a:noFill/>
                    </a:lnB>
                  </a:tcPr>
                </a:tc>
              </a:tr>
            </a:tbl>
          </a:graphicData>
        </a:graphic>
      </p:graphicFrame>
    </p:spTree>
    <p:extLst>
      <p:ext uri="{BB962C8B-B14F-4D97-AF65-F5344CB8AC3E}">
        <p14:creationId xmlns:p14="http://schemas.microsoft.com/office/powerpoint/2010/main" val="3856012534"/>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t>CSS</a:t>
            </a:r>
            <a:r>
              <a:rPr lang="fr-FR" sz="2400" b="1" i="1" dirty="0" smtClean="0">
                <a:solidFill>
                  <a:schemeClr val="accent2">
                    <a:lumMod val="75000"/>
                  </a:schemeClr>
                </a:solidFill>
              </a:rPr>
              <a:t> </a:t>
            </a:r>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smtClean="0"/>
              <a:t>pour modifier l'affichage d'un objet</a:t>
            </a:r>
            <a:endParaRPr lang="fr-FR" sz="2400" b="1" dirty="0"/>
          </a:p>
        </p:txBody>
      </p:sp>
      <p:sp>
        <p:nvSpPr>
          <p:cNvPr id="3" name="Espace réservé du contenu 2"/>
          <p:cNvSpPr>
            <a:spLocks noGrp="1"/>
          </p:cNvSpPr>
          <p:nvPr>
            <p:ph idx="1"/>
          </p:nvPr>
        </p:nvSpPr>
        <p:spPr>
          <a:xfrm>
            <a:off x="762000" y="1052736"/>
            <a:ext cx="8274496" cy="5688632"/>
          </a:xfrm>
        </p:spPr>
        <p:txBody>
          <a:bodyPr numCol="1">
            <a:normAutofit lnSpcReduction="10000"/>
          </a:bodyPr>
          <a:lstStyle/>
          <a:p>
            <a:pPr marL="0" indent="0">
              <a:buNone/>
            </a:pPr>
            <a:r>
              <a:rPr lang="fr-FR" sz="2000" b="1" dirty="0" err="1" smtClean="0">
                <a:solidFill>
                  <a:schemeClr val="accent2"/>
                </a:solidFill>
              </a:rPr>
              <a:t>Transform</a:t>
            </a:r>
            <a:r>
              <a:rPr lang="fr-FR" sz="2000" b="1" dirty="0" smtClean="0">
                <a:solidFill>
                  <a:srgbClr val="008000"/>
                </a:solidFill>
              </a:rPr>
              <a:t> </a:t>
            </a:r>
            <a:r>
              <a:rPr lang="fr-FR" sz="2000" dirty="0"/>
              <a:t>est une commande </a:t>
            </a:r>
            <a:r>
              <a:rPr lang="fr-FR" sz="2000" dirty="0" smtClean="0"/>
              <a:t>CSS qui permet de modifier l'affichage d'un élément de la page HTML . </a:t>
            </a:r>
          </a:p>
          <a:p>
            <a:pPr marL="0" indent="0">
              <a:buNone/>
            </a:pPr>
            <a:r>
              <a:rPr lang="fr-FR" sz="2000" dirty="0" smtClean="0"/>
              <a:t>Ces modifications peuvent être en 2D ou en 3D.</a:t>
            </a:r>
          </a:p>
          <a:p>
            <a:pPr marL="0" indent="0">
              <a:buNone/>
            </a:pPr>
            <a:r>
              <a:rPr lang="fr-FR" sz="2000" dirty="0" smtClean="0"/>
              <a:t>Chaque modification effectue une transformation de l'image à l'aide d'une fonction et de paramètres.</a:t>
            </a:r>
          </a:p>
          <a:p>
            <a:pPr marL="0" indent="0">
              <a:buNone/>
            </a:pPr>
            <a:r>
              <a:rPr lang="fr-FR" sz="2000" dirty="0" smtClean="0"/>
              <a:t>Par exemple :</a:t>
            </a:r>
          </a:p>
          <a:p>
            <a:pPr marL="0" indent="0">
              <a:buNone/>
            </a:pPr>
            <a:r>
              <a:rPr lang="fr-FR" sz="2000" dirty="0" smtClean="0"/>
              <a:t>div </a:t>
            </a:r>
            <a:r>
              <a:rPr lang="fr-FR" sz="2000" dirty="0"/>
              <a:t>{ </a:t>
            </a:r>
            <a:r>
              <a:rPr lang="fr-FR" sz="2000" b="1" dirty="0" err="1">
                <a:solidFill>
                  <a:schemeClr val="accent2">
                    <a:lumMod val="75000"/>
                  </a:schemeClr>
                </a:solidFill>
              </a:rPr>
              <a:t>transform</a:t>
            </a:r>
            <a:r>
              <a:rPr lang="fr-FR" sz="2000" dirty="0"/>
              <a:t>: </a:t>
            </a:r>
            <a:r>
              <a:rPr lang="fr-FR" sz="2000" b="1" dirty="0">
                <a:solidFill>
                  <a:schemeClr val="tx2"/>
                </a:solidFill>
              </a:rPr>
              <a:t>translate(100px, </a:t>
            </a:r>
            <a:r>
              <a:rPr lang="fr-FR" sz="2000" b="1" dirty="0" smtClean="0">
                <a:solidFill>
                  <a:schemeClr val="tx2"/>
                </a:solidFill>
              </a:rPr>
              <a:t>150px</a:t>
            </a:r>
            <a:r>
              <a:rPr lang="fr-FR" sz="2000" b="1" dirty="0">
                <a:solidFill>
                  <a:schemeClr val="tx2"/>
                </a:solidFill>
              </a:rPr>
              <a:t>)</a:t>
            </a:r>
            <a:r>
              <a:rPr lang="fr-FR" sz="2000" dirty="0"/>
              <a:t>; </a:t>
            </a:r>
            <a:r>
              <a:rPr lang="fr-FR" sz="2000" dirty="0" smtClean="0"/>
              <a:t>}</a:t>
            </a:r>
          </a:p>
          <a:p>
            <a:pPr marL="0" indent="0">
              <a:buNone/>
            </a:pPr>
            <a:r>
              <a:rPr lang="fr-FR" sz="2000" b="1" dirty="0" err="1">
                <a:solidFill>
                  <a:schemeClr val="accent2">
                    <a:lumMod val="75000"/>
                  </a:schemeClr>
                </a:solidFill>
              </a:rPr>
              <a:t>transform</a:t>
            </a:r>
            <a:r>
              <a:rPr lang="fr-FR" sz="2000" b="1" dirty="0">
                <a:solidFill>
                  <a:schemeClr val="accent2">
                    <a:lumMod val="75000"/>
                  </a:schemeClr>
                </a:solidFill>
              </a:rPr>
              <a:t> </a:t>
            </a:r>
            <a:r>
              <a:rPr lang="fr-FR" sz="2000" dirty="0" smtClean="0"/>
              <a:t>déplace les &lt;div&gt; de +100px horizontalement et de +150 px verticalement,</a:t>
            </a:r>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smtClean="0"/>
          </a:p>
          <a:p>
            <a:pPr marL="0" indent="0">
              <a:buNone/>
            </a:pPr>
            <a:r>
              <a:rPr lang="fr-FR" sz="2000" dirty="0" smtClean="0"/>
              <a:t>             sans </a:t>
            </a:r>
            <a:r>
              <a:rPr lang="fr-FR" sz="2000" b="1" dirty="0" err="1" smtClean="0">
                <a:solidFill>
                  <a:schemeClr val="accent2"/>
                </a:solidFill>
              </a:rPr>
              <a:t>transform</a:t>
            </a:r>
            <a:r>
              <a:rPr lang="fr-FR" sz="2000" b="1" dirty="0" smtClean="0">
                <a:solidFill>
                  <a:schemeClr val="accent2"/>
                </a:solidFill>
              </a:rPr>
              <a:t>                                     </a:t>
            </a:r>
            <a:r>
              <a:rPr lang="fr-FR" sz="2000" dirty="0" smtClean="0"/>
              <a:t>avec </a:t>
            </a:r>
            <a:r>
              <a:rPr lang="fr-FR" sz="2000" b="1" dirty="0" err="1">
                <a:solidFill>
                  <a:schemeClr val="accent2"/>
                </a:solidFill>
              </a:rPr>
              <a:t>transform</a:t>
            </a:r>
            <a:endParaRPr lang="fr-FR" sz="2000" b="1" dirty="0" smtClean="0">
              <a:solidFill>
                <a:schemeClr val="accent2"/>
              </a:solidFill>
            </a:endParaRPr>
          </a:p>
        </p:txBody>
      </p:sp>
      <p:sp>
        <p:nvSpPr>
          <p:cNvPr id="4" name="Rectangle 3"/>
          <p:cNvSpPr/>
          <p:nvPr/>
        </p:nvSpPr>
        <p:spPr>
          <a:xfrm>
            <a:off x="1115616" y="4437112"/>
            <a:ext cx="2808312" cy="18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788024" y="4443866"/>
            <a:ext cx="2664296" cy="1793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331640" y="4653136"/>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364088" y="5517232"/>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p:nvPr/>
        </p:nvCxnSpPr>
        <p:spPr>
          <a:xfrm>
            <a:off x="5148064" y="4941168"/>
            <a:ext cx="504056" cy="86409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5508104" y="4941168"/>
            <a:ext cx="1584176" cy="369332"/>
          </a:xfrm>
          <a:prstGeom prst="rect">
            <a:avLst/>
          </a:prstGeom>
          <a:noFill/>
        </p:spPr>
        <p:txBody>
          <a:bodyPr wrap="square" rtlCol="0">
            <a:spAutoFit/>
          </a:bodyPr>
          <a:lstStyle/>
          <a:p>
            <a:r>
              <a:rPr lang="fr-FR" dirty="0" smtClean="0"/>
              <a:t>(100px, 150px)</a:t>
            </a:r>
            <a:endParaRPr lang="fr-FR" dirty="0"/>
          </a:p>
        </p:txBody>
      </p:sp>
    </p:spTree>
    <p:extLst>
      <p:ext uri="{BB962C8B-B14F-4D97-AF65-F5344CB8AC3E}">
        <p14:creationId xmlns:p14="http://schemas.microsoft.com/office/powerpoint/2010/main" val="1856538042"/>
      </p:ext>
    </p:extLst>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t>CSS</a:t>
            </a:r>
            <a:r>
              <a:rPr lang="fr-FR" sz="2400" b="1" i="1" dirty="0" smtClean="0">
                <a:solidFill>
                  <a:schemeClr val="accent2">
                    <a:lumMod val="75000"/>
                  </a:schemeClr>
                </a:solidFill>
              </a:rPr>
              <a:t> </a:t>
            </a:r>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smtClean="0"/>
              <a:t>pour modifier l'affichage d'un objet</a:t>
            </a:r>
            <a:endParaRPr lang="fr-FR" sz="2400" b="1" dirty="0"/>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Pour bien comprendre le fonctionnement de </a:t>
            </a:r>
            <a:r>
              <a:rPr lang="fr-FR" sz="2000" b="1" dirty="0" err="1" smtClean="0">
                <a:solidFill>
                  <a:schemeClr val="accent2"/>
                </a:solidFill>
              </a:rPr>
              <a:t>transform</a:t>
            </a:r>
            <a:r>
              <a:rPr lang="fr-FR" sz="2000" b="1" dirty="0" smtClean="0">
                <a:solidFill>
                  <a:schemeClr val="accent2"/>
                </a:solidFill>
              </a:rPr>
              <a:t> , </a:t>
            </a:r>
            <a:r>
              <a:rPr lang="fr-FR" sz="2000" dirty="0" smtClean="0"/>
              <a:t>voici la représentation des axes dont nous aurons besoin par la suite :</a:t>
            </a:r>
            <a:endParaRPr lang="fr-FR" sz="2000" b="1" dirty="0" smtClean="0">
              <a:solidFill>
                <a:schemeClr val="accent2"/>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617" y="2147887"/>
            <a:ext cx="5746719" cy="4560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7682544"/>
      </p:ext>
    </p:extLst>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t>CSS</a:t>
            </a:r>
            <a:r>
              <a:rPr lang="fr-FR" sz="2400" b="1" i="1" dirty="0" smtClean="0">
                <a:solidFill>
                  <a:schemeClr val="accent2">
                    <a:lumMod val="75000"/>
                  </a:schemeClr>
                </a:solidFill>
              </a:rPr>
              <a:t> </a:t>
            </a:r>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smtClean="0"/>
              <a:t>pour modifier l'affichage d'un objet</a:t>
            </a:r>
            <a:endParaRPr lang="fr-FR" sz="2400" b="1" dirty="0"/>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b="1" dirty="0" err="1" smtClean="0">
                <a:solidFill>
                  <a:schemeClr val="accent2"/>
                </a:solidFill>
              </a:rPr>
              <a:t>transform</a:t>
            </a:r>
            <a:r>
              <a:rPr lang="fr-FR" sz="2000" b="1" dirty="0" smtClean="0">
                <a:solidFill>
                  <a:schemeClr val="accent2"/>
                </a:solidFill>
              </a:rPr>
              <a:t> , </a:t>
            </a:r>
            <a:r>
              <a:rPr lang="fr-FR" sz="2000" dirty="0"/>
              <a:t>pour bien </a:t>
            </a:r>
            <a:r>
              <a:rPr lang="fr-FR" sz="2000" dirty="0" smtClean="0"/>
              <a:t>fonctionner, a besoin que soit définies certaines informations avant d'</a:t>
            </a:r>
            <a:r>
              <a:rPr lang="fr-FR" sz="2000" dirty="0"/>
              <a:t>e</a:t>
            </a:r>
            <a:r>
              <a:rPr lang="fr-FR" sz="2000" dirty="0" smtClean="0"/>
              <a:t>ffectuer la transformation. </a:t>
            </a:r>
          </a:p>
          <a:p>
            <a:pPr marL="0" indent="0">
              <a:buNone/>
            </a:pPr>
            <a:r>
              <a:rPr lang="fr-FR" sz="2000" dirty="0" smtClean="0"/>
              <a:t>Ces informations sont optionnelles mais parfois nécessaires pour "voir" la transformation correctement.</a:t>
            </a:r>
          </a:p>
          <a:p>
            <a:pPr marL="0" indent="0">
              <a:buNone/>
            </a:pPr>
            <a:r>
              <a:rPr lang="fr-FR" sz="2000" dirty="0" smtClean="0"/>
              <a:t>Il s'agit de :</a:t>
            </a:r>
          </a:p>
          <a:p>
            <a:pPr marL="0" indent="0">
              <a:buNone/>
            </a:pPr>
            <a:r>
              <a:rPr lang="fr-FR" sz="2000" dirty="0" err="1" smtClean="0"/>
              <a:t>transform-origin</a:t>
            </a:r>
            <a:r>
              <a:rPr lang="fr-FR" sz="2000" dirty="0" smtClean="0"/>
              <a:t> : origine de la transformation,</a:t>
            </a:r>
          </a:p>
          <a:p>
            <a:pPr marL="0" indent="0">
              <a:buNone/>
            </a:pPr>
            <a:r>
              <a:rPr lang="fr-FR" sz="2000" dirty="0" err="1" smtClean="0"/>
              <a:t>transform</a:t>
            </a:r>
            <a:r>
              <a:rPr lang="fr-FR" sz="2000" dirty="0" smtClean="0"/>
              <a:t>-style : transformation en 2D ou 3D,</a:t>
            </a:r>
          </a:p>
          <a:p>
            <a:pPr marL="0" indent="0">
              <a:buNone/>
            </a:pPr>
            <a:r>
              <a:rPr lang="fr-FR" sz="2000" dirty="0" smtClean="0"/>
              <a:t>perspective : taille de la perspective (3D),</a:t>
            </a:r>
          </a:p>
          <a:p>
            <a:pPr marL="0" indent="0">
              <a:buNone/>
            </a:pPr>
            <a:r>
              <a:rPr lang="fr-FR" sz="2000" dirty="0" smtClean="0"/>
              <a:t>perspective-</a:t>
            </a:r>
            <a:r>
              <a:rPr lang="fr-FR" sz="2000" dirty="0" err="1" smtClean="0"/>
              <a:t>origin</a:t>
            </a:r>
            <a:r>
              <a:rPr lang="fr-FR" sz="2000" dirty="0" smtClean="0"/>
              <a:t> : origine de la perspective (3D),</a:t>
            </a:r>
          </a:p>
          <a:p>
            <a:pPr marL="0" indent="0">
              <a:buNone/>
            </a:pPr>
            <a:r>
              <a:rPr lang="fr-FR" sz="2000" dirty="0" err="1" smtClean="0"/>
              <a:t>backface-visibility</a:t>
            </a:r>
            <a:r>
              <a:rPr lang="fr-FR" sz="2000" dirty="0" smtClean="0"/>
              <a:t> : visibilité du "dos" de l'élément pendant la transformation</a:t>
            </a:r>
          </a:p>
          <a:p>
            <a:pPr marL="0" indent="0">
              <a:buNone/>
            </a:pPr>
            <a:endParaRPr lang="fr-FR" sz="2000" dirty="0" smtClean="0"/>
          </a:p>
          <a:p>
            <a:pPr marL="0" indent="0">
              <a:buNone/>
            </a:pPr>
            <a:endParaRPr lang="fr-FR" sz="2000" dirty="0" smtClean="0"/>
          </a:p>
          <a:p>
            <a:pPr marL="0" indent="0">
              <a:buNone/>
            </a:pPr>
            <a:endParaRPr lang="fr-FR" sz="2000" dirty="0" smtClean="0"/>
          </a:p>
          <a:p>
            <a:pPr marL="0" indent="0">
              <a:buNone/>
            </a:pPr>
            <a:endParaRPr lang="fr-FR" sz="2000" b="1" dirty="0">
              <a:solidFill>
                <a:schemeClr val="accent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2341586810"/>
      </p:ext>
    </p:extLst>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transform-origin</a:t>
            </a:r>
            <a:r>
              <a:rPr lang="fr-FR" sz="2400" b="1" i="1" dirty="0" smtClean="0">
                <a:solidFill>
                  <a:schemeClr val="accent2">
                    <a:lumMod val="75000"/>
                  </a:schemeClr>
                </a:solidFill>
              </a:rPr>
              <a:t>: </a:t>
            </a:r>
            <a:r>
              <a:rPr lang="fr-FR" sz="2400" b="1" i="1" dirty="0" smtClean="0">
                <a:solidFill>
                  <a:schemeClr val="tx2"/>
                </a:solidFill>
              </a:rPr>
              <a:t>valeur1 [,valeur2]</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Cette commande définit le point d'origine de la transformation de l'élément.</a:t>
            </a:r>
          </a:p>
          <a:p>
            <a:pPr marL="0" indent="0">
              <a:buNone/>
            </a:pPr>
            <a:r>
              <a:rPr lang="fr-FR" sz="2400" b="1" i="1" dirty="0">
                <a:solidFill>
                  <a:schemeClr val="tx2"/>
                </a:solidFill>
                <a:latin typeface="+mj-lt"/>
                <a:ea typeface="+mj-ea"/>
                <a:cs typeface="+mj-cs"/>
              </a:rPr>
              <a:t>valeur1</a:t>
            </a:r>
            <a:r>
              <a:rPr lang="fr-FR" sz="2000" dirty="0" smtClean="0"/>
              <a:t> peut prendre les valeurs suivantes :</a:t>
            </a:r>
          </a:p>
          <a:p>
            <a:pPr marL="0" indent="0">
              <a:buNone/>
            </a:pP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a:t>
            </a:r>
            <a:r>
              <a:rPr lang="fr-FR" sz="2400" b="1" dirty="0">
                <a:solidFill>
                  <a:schemeClr val="tx2"/>
                </a:solidFill>
                <a:latin typeface="+mj-lt"/>
                <a:ea typeface="+mj-ea"/>
                <a:cs typeface="+mj-cs"/>
              </a:rPr>
              <a:t> </a:t>
            </a:r>
            <a:r>
              <a:rPr lang="fr-FR" sz="2000" dirty="0" smtClean="0"/>
              <a:t>0% de la position horizontale de l'élément,</a:t>
            </a:r>
          </a:p>
          <a:p>
            <a:pPr marL="0" indent="0">
              <a:buNone/>
            </a:pPr>
            <a:r>
              <a:rPr lang="fr-FR" sz="2000" b="1" dirty="0">
                <a:solidFill>
                  <a:schemeClr val="tx2"/>
                </a:solidFill>
                <a:latin typeface="+mj-lt"/>
                <a:ea typeface="+mj-ea"/>
                <a:cs typeface="+mj-cs"/>
              </a:rPr>
              <a:t>center : </a:t>
            </a:r>
            <a:r>
              <a:rPr lang="fr-FR" sz="2000" dirty="0" smtClean="0"/>
              <a:t>50</a:t>
            </a:r>
            <a:r>
              <a:rPr lang="fr-FR" sz="2000" dirty="0"/>
              <a:t>% de la position horizontale de </a:t>
            </a:r>
            <a:r>
              <a:rPr lang="fr-FR" sz="2000" dirty="0" smtClean="0"/>
              <a:t>l'élément </a:t>
            </a:r>
            <a:r>
              <a:rPr lang="fr-FR" sz="2000" dirty="0"/>
              <a:t>(et </a:t>
            </a:r>
            <a:r>
              <a:rPr lang="fr-FR" sz="2000" dirty="0" smtClean="0"/>
              <a:t>50 % de la position 	verticale </a:t>
            </a:r>
            <a:r>
              <a:rPr lang="fr-FR" sz="2000" dirty="0"/>
              <a:t>si valeur2 est absent)</a:t>
            </a:r>
            <a:r>
              <a:rPr lang="fr-FR" sz="2000" dirty="0" smtClean="0"/>
              <a:t>,</a:t>
            </a:r>
          </a:p>
          <a:p>
            <a:pPr marL="0" indent="0">
              <a:buNone/>
            </a:pPr>
            <a:r>
              <a:rPr lang="fr-FR" sz="2000" b="1" dirty="0">
                <a:solidFill>
                  <a:schemeClr val="tx2"/>
                </a:solidFill>
                <a:latin typeface="+mj-lt"/>
                <a:ea typeface="+mj-ea"/>
                <a:cs typeface="+mj-cs"/>
              </a:rPr>
              <a:t>right : </a:t>
            </a:r>
            <a:r>
              <a:rPr lang="fr-FR" sz="2000" dirty="0" smtClean="0"/>
              <a:t>100</a:t>
            </a:r>
            <a:r>
              <a:rPr lang="fr-FR" sz="2000" dirty="0"/>
              <a:t>% de la position horizontale de l'élément,</a:t>
            </a:r>
            <a:endParaRPr lang="fr-FR" sz="2000" dirty="0" smtClean="0"/>
          </a:p>
          <a:p>
            <a:pPr marL="0" indent="0">
              <a:buNone/>
            </a:pPr>
            <a:r>
              <a:rPr lang="fr-FR" sz="2000" b="1" dirty="0">
                <a:solidFill>
                  <a:schemeClr val="tx2"/>
                </a:solidFill>
                <a:latin typeface="+mj-lt"/>
                <a:ea typeface="+mj-ea"/>
                <a:cs typeface="+mj-cs"/>
              </a:rPr>
              <a:t>top :</a:t>
            </a:r>
            <a:r>
              <a:rPr lang="fr-FR" sz="2000" dirty="0" smtClean="0"/>
              <a:t> </a:t>
            </a:r>
            <a:r>
              <a:rPr lang="fr-FR" sz="2000" dirty="0"/>
              <a:t>0% de la position </a:t>
            </a:r>
            <a:r>
              <a:rPr lang="fr-FR" sz="2000" dirty="0" smtClean="0"/>
              <a:t>verticale </a:t>
            </a:r>
            <a:r>
              <a:rPr lang="fr-FR" sz="2000" dirty="0"/>
              <a:t>de l'élément,</a:t>
            </a:r>
            <a:endParaRPr lang="fr-FR" sz="2000" dirty="0" smtClean="0"/>
          </a:p>
          <a:p>
            <a:pPr marL="0" indent="0">
              <a:buNone/>
            </a:pP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dirty="0" smtClean="0"/>
              <a:t> </a:t>
            </a:r>
            <a:r>
              <a:rPr lang="fr-FR" sz="2000" dirty="0"/>
              <a:t> </a:t>
            </a:r>
            <a:r>
              <a:rPr lang="fr-FR" sz="2000" dirty="0" smtClean="0"/>
              <a:t>100</a:t>
            </a:r>
            <a:r>
              <a:rPr lang="fr-FR" sz="2000" dirty="0"/>
              <a:t>% de la position verticale de l'élément,</a:t>
            </a:r>
            <a:endParaRPr lang="fr-FR" sz="2000" dirty="0" smtClean="0"/>
          </a:p>
          <a:p>
            <a:pPr marL="0" indent="0">
              <a:buNone/>
            </a:pPr>
            <a:r>
              <a:rPr lang="fr-FR" sz="2000" b="1" dirty="0">
                <a:solidFill>
                  <a:schemeClr val="tx2"/>
                </a:solidFill>
                <a:latin typeface="+mj-lt"/>
                <a:ea typeface="+mj-ea"/>
                <a:cs typeface="+mj-cs"/>
              </a:rPr>
              <a:t>pourcentage :</a:t>
            </a:r>
            <a:r>
              <a:rPr lang="fr-FR" sz="2000" dirty="0" smtClean="0"/>
              <a:t> % de la position horizontale de l'élément (et verticale si valeur2 	est absent)</a:t>
            </a:r>
          </a:p>
          <a:p>
            <a:pPr marL="0" indent="0">
              <a:buNone/>
            </a:pPr>
            <a:r>
              <a:rPr lang="fr-FR" sz="2000" b="1" dirty="0">
                <a:solidFill>
                  <a:schemeClr val="tx2"/>
                </a:solidFill>
                <a:latin typeface="+mj-lt"/>
                <a:ea typeface="+mj-ea"/>
                <a:cs typeface="+mj-cs"/>
              </a:rPr>
              <a:t>taille:  </a:t>
            </a:r>
            <a:r>
              <a:rPr lang="fr-FR" sz="2000" dirty="0" smtClean="0"/>
              <a:t>distance (px, </a:t>
            </a:r>
            <a:r>
              <a:rPr lang="fr-FR" sz="2000" dirty="0" err="1" smtClean="0"/>
              <a:t>em</a:t>
            </a:r>
            <a:r>
              <a:rPr lang="fr-FR" sz="2000" dirty="0" smtClean="0"/>
              <a:t>, ...) du bord vertical de l'élément ( et du haut de l'élément si valeur2 est absent)</a:t>
            </a:r>
          </a:p>
          <a:p>
            <a:pPr marL="0" indent="0">
              <a:buNone/>
            </a:pPr>
            <a:r>
              <a:rPr lang="fr-FR" sz="2000" b="1" dirty="0">
                <a:solidFill>
                  <a:schemeClr val="tx2"/>
                </a:solidFill>
                <a:latin typeface="+mj-lt"/>
                <a:ea typeface="+mj-ea"/>
                <a:cs typeface="+mj-cs"/>
              </a:rPr>
              <a:t>center top, center </a:t>
            </a: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top, </a:t>
            </a: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a:t>
            </a: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right top, right </a:t>
            </a:r>
            <a:r>
              <a:rPr lang="fr-FR" sz="2000" b="1" dirty="0" err="1">
                <a:solidFill>
                  <a:schemeClr val="tx2"/>
                </a:solidFill>
                <a:latin typeface="+mj-lt"/>
                <a:ea typeface="+mj-ea"/>
                <a:cs typeface="+mj-cs"/>
              </a:rPr>
              <a:t>bottom</a:t>
            </a:r>
            <a:endParaRPr lang="fr-FR" sz="2000" b="1" dirty="0">
              <a:solidFill>
                <a:schemeClr val="tx2"/>
              </a:solidFill>
              <a:latin typeface="+mj-lt"/>
              <a:ea typeface="+mj-ea"/>
              <a:cs typeface="+mj-cs"/>
            </a:endParaRPr>
          </a:p>
          <a:p>
            <a:pPr marL="0" indent="0">
              <a:buNone/>
            </a:pPr>
            <a:r>
              <a:rPr lang="fr-FR" sz="2000" dirty="0" smtClean="0"/>
              <a:t>combinaison des valeurs ci-dessus,</a:t>
            </a:r>
          </a:p>
          <a:p>
            <a:pPr marL="0" indent="0">
              <a:buNone/>
            </a:pPr>
            <a:r>
              <a:rPr lang="fr-FR" sz="2000" dirty="0" smtClean="0"/>
              <a:t>Par défaut, la position de l'élément est le centre de celui-ci : 50%,50%</a:t>
            </a:r>
          </a:p>
          <a:p>
            <a:pPr marL="0" indent="0">
              <a:buNone/>
            </a:pPr>
            <a:endParaRPr lang="fr-FR" sz="2000" b="1" dirty="0">
              <a:solidFill>
                <a:schemeClr val="accent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3167427165"/>
      </p:ext>
    </p:extLst>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transform-origin</a:t>
            </a:r>
            <a:r>
              <a:rPr lang="fr-FR" sz="2400" b="1" i="1" dirty="0" smtClean="0">
                <a:solidFill>
                  <a:schemeClr val="accent2">
                    <a:lumMod val="75000"/>
                  </a:schemeClr>
                </a:solidFill>
              </a:rPr>
              <a:t>: </a:t>
            </a:r>
            <a:r>
              <a:rPr lang="fr-FR" sz="2400" b="1" i="1" dirty="0" smtClean="0">
                <a:solidFill>
                  <a:schemeClr val="tx2"/>
                </a:solidFill>
              </a:rPr>
              <a:t>valeur1 [,valeur2]</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smtClean="0">
                <a:solidFill>
                  <a:schemeClr val="tx2"/>
                </a:solidFill>
                <a:latin typeface="+mj-lt"/>
                <a:ea typeface="+mj-ea"/>
                <a:cs typeface="+mj-cs"/>
              </a:rPr>
              <a:t>valeur2</a:t>
            </a:r>
            <a:r>
              <a:rPr lang="fr-FR" sz="2000" dirty="0" smtClean="0"/>
              <a:t> peut prendre les valeurs suivantes :</a:t>
            </a:r>
          </a:p>
          <a:p>
            <a:pPr marL="0" indent="0">
              <a:buNone/>
            </a:pPr>
            <a:r>
              <a:rPr lang="fr-FR" sz="2000" b="1" dirty="0" smtClean="0">
                <a:solidFill>
                  <a:schemeClr val="tx2"/>
                </a:solidFill>
                <a:latin typeface="+mj-lt"/>
                <a:ea typeface="+mj-ea"/>
                <a:cs typeface="+mj-cs"/>
              </a:rPr>
              <a:t>center </a:t>
            </a:r>
            <a:r>
              <a:rPr lang="fr-FR" sz="2000" b="1" dirty="0">
                <a:solidFill>
                  <a:schemeClr val="tx2"/>
                </a:solidFill>
                <a:latin typeface="+mj-lt"/>
                <a:ea typeface="+mj-ea"/>
                <a:cs typeface="+mj-cs"/>
              </a:rPr>
              <a:t>: </a:t>
            </a:r>
            <a:r>
              <a:rPr lang="fr-FR" sz="2000" dirty="0" smtClean="0"/>
              <a:t>50</a:t>
            </a:r>
            <a:r>
              <a:rPr lang="fr-FR" sz="2000" dirty="0"/>
              <a:t>% de la position horizontale de </a:t>
            </a:r>
            <a:r>
              <a:rPr lang="fr-FR" sz="2000" dirty="0" smtClean="0"/>
              <a:t>l'élément </a:t>
            </a:r>
            <a:r>
              <a:rPr lang="fr-FR" sz="2000" dirty="0"/>
              <a:t>(et </a:t>
            </a:r>
            <a:r>
              <a:rPr lang="fr-FR" sz="2000" dirty="0" smtClean="0"/>
              <a:t>50 % de la position 	verticale </a:t>
            </a:r>
            <a:r>
              <a:rPr lang="fr-FR" sz="2000" dirty="0"/>
              <a:t>si valeur2 est absent)</a:t>
            </a:r>
            <a:r>
              <a:rPr lang="fr-FR" sz="2000" dirty="0" smtClean="0"/>
              <a:t>,</a:t>
            </a:r>
          </a:p>
          <a:p>
            <a:pPr marL="0" indent="0">
              <a:buNone/>
            </a:pPr>
            <a:r>
              <a:rPr lang="fr-FR" sz="2000" b="1" dirty="0" smtClean="0">
                <a:solidFill>
                  <a:schemeClr val="tx2"/>
                </a:solidFill>
                <a:latin typeface="+mj-lt"/>
                <a:ea typeface="+mj-ea"/>
                <a:cs typeface="+mj-cs"/>
              </a:rPr>
              <a:t>top </a:t>
            </a:r>
            <a:r>
              <a:rPr lang="fr-FR" sz="2000" b="1" dirty="0">
                <a:solidFill>
                  <a:schemeClr val="tx2"/>
                </a:solidFill>
                <a:latin typeface="+mj-lt"/>
                <a:ea typeface="+mj-ea"/>
                <a:cs typeface="+mj-cs"/>
              </a:rPr>
              <a:t>:</a:t>
            </a:r>
            <a:r>
              <a:rPr lang="fr-FR" sz="2000" dirty="0" smtClean="0"/>
              <a:t> </a:t>
            </a:r>
            <a:r>
              <a:rPr lang="fr-FR" sz="2000" dirty="0"/>
              <a:t>0% de la position </a:t>
            </a:r>
            <a:r>
              <a:rPr lang="fr-FR" sz="2000" dirty="0" smtClean="0"/>
              <a:t>verticale </a:t>
            </a:r>
            <a:r>
              <a:rPr lang="fr-FR" sz="2000" dirty="0"/>
              <a:t>de l'élément,</a:t>
            </a:r>
            <a:endParaRPr lang="fr-FR" sz="2000" dirty="0" smtClean="0"/>
          </a:p>
          <a:p>
            <a:pPr marL="0" indent="0">
              <a:buNone/>
            </a:pP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dirty="0" smtClean="0"/>
              <a:t> </a:t>
            </a:r>
            <a:r>
              <a:rPr lang="fr-FR" sz="2000" dirty="0"/>
              <a:t> </a:t>
            </a:r>
            <a:r>
              <a:rPr lang="fr-FR" sz="2000" dirty="0" smtClean="0"/>
              <a:t>100</a:t>
            </a:r>
            <a:r>
              <a:rPr lang="fr-FR" sz="2000" dirty="0"/>
              <a:t>% de la position verticale de l'élément,</a:t>
            </a:r>
            <a:endParaRPr lang="fr-FR" sz="2000" dirty="0" smtClean="0"/>
          </a:p>
          <a:p>
            <a:pPr marL="0" indent="0">
              <a:buNone/>
            </a:pPr>
            <a:r>
              <a:rPr lang="fr-FR" sz="2000" b="1" dirty="0">
                <a:solidFill>
                  <a:schemeClr val="tx2"/>
                </a:solidFill>
                <a:latin typeface="+mj-lt"/>
                <a:ea typeface="+mj-ea"/>
                <a:cs typeface="+mj-cs"/>
              </a:rPr>
              <a:t>pourcentage :</a:t>
            </a:r>
            <a:r>
              <a:rPr lang="fr-FR" sz="2000" dirty="0" smtClean="0"/>
              <a:t> % de la position horizontale de l'élément (et verticale si valeur2 	est absent)</a:t>
            </a:r>
          </a:p>
          <a:p>
            <a:pPr marL="0" indent="0">
              <a:buNone/>
            </a:pPr>
            <a:r>
              <a:rPr lang="fr-FR" sz="2000" b="1" dirty="0">
                <a:solidFill>
                  <a:schemeClr val="tx2"/>
                </a:solidFill>
                <a:latin typeface="+mj-lt"/>
                <a:ea typeface="+mj-ea"/>
                <a:cs typeface="+mj-cs"/>
              </a:rPr>
              <a:t>taille:  </a:t>
            </a:r>
            <a:r>
              <a:rPr lang="fr-FR" sz="2000" dirty="0" smtClean="0"/>
              <a:t>distance (px, </a:t>
            </a:r>
            <a:r>
              <a:rPr lang="fr-FR" sz="2000" dirty="0" err="1" smtClean="0"/>
              <a:t>em</a:t>
            </a:r>
            <a:r>
              <a:rPr lang="fr-FR" sz="2000" dirty="0" smtClean="0"/>
              <a:t>, ...) du bord vertical de l'élément ( et du haut de l'élément si valeur2 est absent)</a:t>
            </a:r>
          </a:p>
          <a:p>
            <a:pPr marL="0" indent="0">
              <a:buNone/>
            </a:pPr>
            <a:r>
              <a:rPr lang="fr-FR" sz="2000" dirty="0" smtClean="0"/>
              <a:t>exemple :</a:t>
            </a:r>
          </a:p>
          <a:p>
            <a:pPr marL="0" indent="0">
              <a:buNone/>
            </a:pPr>
            <a:r>
              <a:rPr lang="fr-FR" sz="2000" dirty="0" err="1" smtClean="0"/>
              <a:t>transform-origin</a:t>
            </a:r>
            <a:r>
              <a:rPr lang="fr-FR" sz="2000" dirty="0" smtClean="0"/>
              <a:t> : top </a:t>
            </a:r>
            <a:r>
              <a:rPr lang="fr-FR" sz="2000" dirty="0" err="1" smtClean="0"/>
              <a:t>left</a:t>
            </a:r>
            <a:endParaRPr lang="fr-FR" sz="2000" dirty="0" smtClean="0"/>
          </a:p>
          <a:p>
            <a:pPr marL="0" indent="0">
              <a:buNone/>
            </a:pPr>
            <a:endParaRPr lang="fr-FR" sz="2000" dirty="0" smtClean="0"/>
          </a:p>
          <a:p>
            <a:pPr marL="0" indent="0">
              <a:buNone/>
            </a:pPr>
            <a:endParaRPr lang="fr-FR" sz="2000" b="1" dirty="0">
              <a:solidFill>
                <a:schemeClr val="accent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1634371684"/>
      </p:ext>
    </p:extLst>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-style: </a:t>
            </a:r>
            <a:r>
              <a:rPr lang="fr-FR" sz="2400" b="1" i="1" dirty="0" smtClean="0">
                <a:solidFill>
                  <a:schemeClr val="tx2"/>
                </a:solidFill>
              </a:rPr>
              <a:t>flat </a:t>
            </a:r>
            <a:r>
              <a:rPr lang="fr-FR" sz="2400" dirty="0" smtClean="0"/>
              <a:t>ou</a:t>
            </a:r>
            <a:r>
              <a:rPr lang="fr-FR" sz="2400" b="1" i="1" dirty="0" smtClean="0">
                <a:solidFill>
                  <a:schemeClr val="tx2"/>
                </a:solidFill>
              </a:rPr>
              <a:t> preserve-3d</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Transformation en 2D ou en 3D</a:t>
            </a:r>
          </a:p>
          <a:p>
            <a:pPr marL="0" indent="0">
              <a:buNone/>
            </a:pPr>
            <a:r>
              <a:rPr lang="fr-FR" sz="2400" b="1" i="1" dirty="0" smtClean="0">
                <a:solidFill>
                  <a:schemeClr val="tx2"/>
                </a:solidFill>
                <a:latin typeface="+mj-lt"/>
                <a:ea typeface="+mj-ea"/>
                <a:cs typeface="+mj-cs"/>
              </a:rPr>
              <a:t>flat : </a:t>
            </a:r>
            <a:r>
              <a:rPr lang="fr-FR" sz="2000" dirty="0" smtClean="0"/>
              <a:t> 2D (valeur par défaut) </a:t>
            </a:r>
            <a:r>
              <a:rPr lang="fr-FR" sz="2000" b="1" dirty="0" err="1" smtClean="0">
                <a:solidFill>
                  <a:schemeClr val="tx2"/>
                </a:solidFill>
                <a:latin typeface="+mj-lt"/>
                <a:ea typeface="+mj-ea"/>
                <a:cs typeface="+mj-cs"/>
              </a:rPr>
              <a:t>left</a:t>
            </a:r>
            <a:r>
              <a:rPr lang="fr-FR" sz="2000" b="1" dirty="0" smtClean="0">
                <a:solidFill>
                  <a:schemeClr val="tx2"/>
                </a:solidFill>
                <a:latin typeface="+mj-lt"/>
                <a:ea typeface="+mj-ea"/>
                <a:cs typeface="+mj-cs"/>
              </a:rPr>
              <a:t> </a:t>
            </a:r>
            <a:r>
              <a:rPr lang="fr-FR" sz="2000" b="1" dirty="0">
                <a:solidFill>
                  <a:schemeClr val="tx2"/>
                </a:solidFill>
                <a:latin typeface="+mj-lt"/>
                <a:ea typeface="+mj-ea"/>
                <a:cs typeface="+mj-cs"/>
              </a:rPr>
              <a:t>:</a:t>
            </a:r>
            <a:r>
              <a:rPr lang="fr-FR" sz="2400" b="1" dirty="0">
                <a:solidFill>
                  <a:schemeClr val="tx2"/>
                </a:solidFill>
                <a:latin typeface="+mj-lt"/>
                <a:ea typeface="+mj-ea"/>
                <a:cs typeface="+mj-cs"/>
              </a:rPr>
              <a:t> </a:t>
            </a:r>
            <a:r>
              <a:rPr lang="fr-FR" sz="2000" dirty="0" smtClean="0"/>
              <a:t>0% de la position horizontale de l'élément,</a:t>
            </a:r>
          </a:p>
          <a:p>
            <a:pPr marL="0" indent="0">
              <a:buNone/>
            </a:pPr>
            <a:r>
              <a:rPr lang="fr-FR" sz="2400" b="1" i="1" dirty="0">
                <a:solidFill>
                  <a:schemeClr val="tx2"/>
                </a:solidFill>
                <a:latin typeface="+mj-lt"/>
                <a:ea typeface="+mj-ea"/>
                <a:cs typeface="+mj-cs"/>
              </a:rPr>
              <a:t>preserve-3d</a:t>
            </a:r>
            <a:r>
              <a:rPr lang="fr-FR" sz="2000" b="1" dirty="0" smtClean="0">
                <a:solidFill>
                  <a:schemeClr val="tx2"/>
                </a:solidFill>
                <a:latin typeface="+mj-lt"/>
                <a:ea typeface="+mj-ea"/>
                <a:cs typeface="+mj-cs"/>
              </a:rPr>
              <a:t> : </a:t>
            </a:r>
            <a:r>
              <a:rPr lang="fr-FR" sz="2000" dirty="0"/>
              <a:t>3D préservée même dans le cas d'une transformation en 2D </a:t>
            </a:r>
            <a:r>
              <a:rPr lang="fr-FR" sz="2000" dirty="0" smtClean="0"/>
              <a:t>.</a:t>
            </a:r>
            <a:endParaRPr lang="fr-FR" sz="2000" b="1" dirty="0">
              <a:solidFill>
                <a:schemeClr val="accent2"/>
              </a:solidFill>
            </a:endParaRPr>
          </a:p>
          <a:p>
            <a:pPr marL="0" indent="0">
              <a:buNone/>
            </a:pPr>
            <a:endParaRPr lang="fr-FR" sz="2000" b="1" dirty="0" smtClean="0">
              <a:solidFill>
                <a:schemeClr val="accent2"/>
              </a:solidFill>
            </a:endParaRPr>
          </a:p>
          <a:p>
            <a:pPr marL="0" indent="0">
              <a:buNone/>
            </a:pPr>
            <a:r>
              <a:rPr lang="fr-FR" sz="2000" dirty="0"/>
              <a:t>exemple :</a:t>
            </a:r>
          </a:p>
          <a:p>
            <a:pPr marL="0" indent="0">
              <a:buNone/>
            </a:pPr>
            <a:r>
              <a:rPr lang="fr-FR" sz="2000" b="1" dirty="0" err="1">
                <a:solidFill>
                  <a:schemeClr val="accent2">
                    <a:lumMod val="75000"/>
                  </a:schemeClr>
                </a:solidFill>
              </a:rPr>
              <a:t>transform</a:t>
            </a:r>
            <a:r>
              <a:rPr lang="fr-FR" sz="2000" b="1" dirty="0">
                <a:solidFill>
                  <a:schemeClr val="accent2">
                    <a:lumMod val="75000"/>
                  </a:schemeClr>
                </a:solidFill>
              </a:rPr>
              <a:t>-style</a:t>
            </a:r>
            <a:r>
              <a:rPr lang="fr-FR" sz="2000" b="1" dirty="0" smtClean="0">
                <a:solidFill>
                  <a:schemeClr val="accent2"/>
                </a:solidFill>
              </a:rPr>
              <a:t> </a:t>
            </a:r>
            <a:r>
              <a:rPr lang="fr-FR" sz="2000" b="1" dirty="0">
                <a:solidFill>
                  <a:schemeClr val="accent2"/>
                </a:solidFill>
              </a:rPr>
              <a:t>: </a:t>
            </a:r>
            <a:r>
              <a:rPr lang="fr-FR" sz="2000" b="1" dirty="0" smtClean="0">
                <a:solidFill>
                  <a:schemeClr val="tx2"/>
                </a:solidFill>
              </a:rPr>
              <a:t>preserve-3d;</a:t>
            </a:r>
            <a:endParaRPr lang="fr-FR" sz="2000" b="1" dirty="0">
              <a:solidFill>
                <a:schemeClr val="tx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3291094161"/>
      </p:ext>
    </p:extLst>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perspective: </a:t>
            </a:r>
            <a:r>
              <a:rPr lang="fr-FR" sz="2400" b="1" i="1" dirty="0">
                <a:solidFill>
                  <a:schemeClr val="tx2"/>
                </a:solidFill>
              </a:rPr>
              <a:t>taille</a:t>
            </a: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Transformation en 2D ou en 3D</a:t>
            </a:r>
          </a:p>
          <a:p>
            <a:pPr marL="0" indent="0">
              <a:buNone/>
            </a:pPr>
            <a:r>
              <a:rPr lang="fr-FR" sz="2400" b="1" i="1" dirty="0" smtClean="0">
                <a:solidFill>
                  <a:schemeClr val="tx2"/>
                </a:solidFill>
                <a:latin typeface="+mj-lt"/>
                <a:ea typeface="+mj-ea"/>
                <a:cs typeface="+mj-cs"/>
              </a:rPr>
              <a:t>taille : </a:t>
            </a:r>
            <a:r>
              <a:rPr lang="fr-FR" sz="2000" dirty="0" smtClean="0"/>
              <a:t> distance  (</a:t>
            </a:r>
            <a:r>
              <a:rPr lang="fr-FR" sz="2000" dirty="0" err="1" smtClean="0"/>
              <a:t>em</a:t>
            </a:r>
            <a:r>
              <a:rPr lang="fr-FR" sz="2000" dirty="0" smtClean="0"/>
              <a:t>, px, ...) au centre pour une transformation en 3D.</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smtClean="0">
                <a:solidFill>
                  <a:schemeClr val="accent2"/>
                </a:solidFill>
              </a:rPr>
              <a:t>perspective : </a:t>
            </a:r>
            <a:r>
              <a:rPr lang="fr-FR" sz="2000" b="1" dirty="0" smtClean="0">
                <a:solidFill>
                  <a:schemeClr val="tx2"/>
                </a:solidFill>
              </a:rPr>
              <a:t>500px;</a:t>
            </a:r>
          </a:p>
        </p:txBody>
      </p:sp>
    </p:spTree>
    <p:extLst>
      <p:ext uri="{BB962C8B-B14F-4D97-AF65-F5344CB8AC3E}">
        <p14:creationId xmlns:p14="http://schemas.microsoft.com/office/powerpoint/2010/main" val="4252183961"/>
      </p:ext>
    </p:extLst>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perspective-</a:t>
            </a:r>
            <a:r>
              <a:rPr lang="fr-FR" sz="2400" b="1" i="1" dirty="0" err="1" smtClean="0">
                <a:solidFill>
                  <a:schemeClr val="accent2">
                    <a:lumMod val="75000"/>
                  </a:schemeClr>
                </a:solidFill>
              </a:rPr>
              <a:t>origin</a:t>
            </a:r>
            <a:r>
              <a:rPr lang="fr-FR" sz="2400" b="1" i="1" dirty="0" smtClean="0">
                <a:solidFill>
                  <a:schemeClr val="accent2">
                    <a:lumMod val="75000"/>
                  </a:schemeClr>
                </a:solidFill>
              </a:rPr>
              <a:t>: </a:t>
            </a:r>
            <a:r>
              <a:rPr lang="fr-FR" sz="2400" b="1" i="1" dirty="0" smtClean="0">
                <a:solidFill>
                  <a:schemeClr val="tx2"/>
                </a:solidFill>
              </a:rPr>
              <a:t>valeur1 [,valeur2]</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Cette commande définit le point d'origine de la perspective de l'élément.</a:t>
            </a:r>
          </a:p>
          <a:p>
            <a:pPr marL="0" indent="0">
              <a:buNone/>
            </a:pPr>
            <a:r>
              <a:rPr lang="fr-FR" sz="2400" b="1" i="1" dirty="0">
                <a:solidFill>
                  <a:schemeClr val="tx2"/>
                </a:solidFill>
                <a:latin typeface="+mj-lt"/>
                <a:ea typeface="+mj-ea"/>
                <a:cs typeface="+mj-cs"/>
              </a:rPr>
              <a:t>valeur1</a:t>
            </a:r>
            <a:r>
              <a:rPr lang="fr-FR" sz="2000" dirty="0" smtClean="0"/>
              <a:t> peut prendre les valeurs suivantes :</a:t>
            </a:r>
          </a:p>
          <a:p>
            <a:pPr marL="0" indent="0">
              <a:buNone/>
            </a:pP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a:t>
            </a:r>
            <a:r>
              <a:rPr lang="fr-FR" sz="2400" b="1" dirty="0">
                <a:solidFill>
                  <a:schemeClr val="tx2"/>
                </a:solidFill>
                <a:latin typeface="+mj-lt"/>
                <a:ea typeface="+mj-ea"/>
                <a:cs typeface="+mj-cs"/>
              </a:rPr>
              <a:t> </a:t>
            </a:r>
            <a:r>
              <a:rPr lang="fr-FR" sz="2000" dirty="0" smtClean="0"/>
              <a:t>0% de la position horizontale de l'élément,</a:t>
            </a:r>
          </a:p>
          <a:p>
            <a:pPr marL="0" indent="0">
              <a:buNone/>
            </a:pPr>
            <a:r>
              <a:rPr lang="fr-FR" sz="2000" b="1" dirty="0">
                <a:solidFill>
                  <a:schemeClr val="tx2"/>
                </a:solidFill>
                <a:latin typeface="+mj-lt"/>
                <a:ea typeface="+mj-ea"/>
                <a:cs typeface="+mj-cs"/>
              </a:rPr>
              <a:t>center : </a:t>
            </a:r>
            <a:r>
              <a:rPr lang="fr-FR" sz="2000" dirty="0" smtClean="0"/>
              <a:t>50</a:t>
            </a:r>
            <a:r>
              <a:rPr lang="fr-FR" sz="2000" dirty="0"/>
              <a:t>% de la position horizontale de </a:t>
            </a:r>
            <a:r>
              <a:rPr lang="fr-FR" sz="2000" dirty="0" smtClean="0"/>
              <a:t>l'élément </a:t>
            </a:r>
            <a:r>
              <a:rPr lang="fr-FR" sz="2000" dirty="0"/>
              <a:t>(et </a:t>
            </a:r>
            <a:r>
              <a:rPr lang="fr-FR" sz="2000" dirty="0" smtClean="0"/>
              <a:t>50 % de la position 	verticale </a:t>
            </a:r>
            <a:r>
              <a:rPr lang="fr-FR" sz="2000" dirty="0"/>
              <a:t>si valeur2 est absent)</a:t>
            </a:r>
            <a:r>
              <a:rPr lang="fr-FR" sz="2000" dirty="0" smtClean="0"/>
              <a:t>,</a:t>
            </a:r>
          </a:p>
          <a:p>
            <a:pPr marL="0" indent="0">
              <a:buNone/>
            </a:pPr>
            <a:r>
              <a:rPr lang="fr-FR" sz="2000" b="1" dirty="0">
                <a:solidFill>
                  <a:schemeClr val="tx2"/>
                </a:solidFill>
                <a:latin typeface="+mj-lt"/>
                <a:ea typeface="+mj-ea"/>
                <a:cs typeface="+mj-cs"/>
              </a:rPr>
              <a:t>right : </a:t>
            </a:r>
            <a:r>
              <a:rPr lang="fr-FR" sz="2000" dirty="0" smtClean="0"/>
              <a:t>100</a:t>
            </a:r>
            <a:r>
              <a:rPr lang="fr-FR" sz="2000" dirty="0"/>
              <a:t>% de la position horizontale de l'élément,</a:t>
            </a:r>
            <a:endParaRPr lang="fr-FR" sz="2000" dirty="0" smtClean="0"/>
          </a:p>
          <a:p>
            <a:pPr marL="0" indent="0">
              <a:buNone/>
            </a:pPr>
            <a:r>
              <a:rPr lang="fr-FR" sz="2000" b="1" dirty="0">
                <a:solidFill>
                  <a:schemeClr val="tx2"/>
                </a:solidFill>
                <a:latin typeface="+mj-lt"/>
                <a:ea typeface="+mj-ea"/>
                <a:cs typeface="+mj-cs"/>
              </a:rPr>
              <a:t>top :</a:t>
            </a:r>
            <a:r>
              <a:rPr lang="fr-FR" sz="2000" dirty="0" smtClean="0"/>
              <a:t> </a:t>
            </a:r>
            <a:r>
              <a:rPr lang="fr-FR" sz="2000" dirty="0"/>
              <a:t>0% de la position </a:t>
            </a:r>
            <a:r>
              <a:rPr lang="fr-FR" sz="2000" dirty="0" smtClean="0"/>
              <a:t>verticale </a:t>
            </a:r>
            <a:r>
              <a:rPr lang="fr-FR" sz="2000" dirty="0"/>
              <a:t>de l'élément,</a:t>
            </a:r>
            <a:endParaRPr lang="fr-FR" sz="2000" dirty="0" smtClean="0"/>
          </a:p>
          <a:p>
            <a:pPr marL="0" indent="0">
              <a:buNone/>
            </a:pP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dirty="0" smtClean="0"/>
              <a:t> </a:t>
            </a:r>
            <a:r>
              <a:rPr lang="fr-FR" sz="2000" dirty="0"/>
              <a:t> </a:t>
            </a:r>
            <a:r>
              <a:rPr lang="fr-FR" sz="2000" dirty="0" smtClean="0"/>
              <a:t>100</a:t>
            </a:r>
            <a:r>
              <a:rPr lang="fr-FR" sz="2000" dirty="0"/>
              <a:t>% de la position verticale de l'élément,</a:t>
            </a:r>
            <a:endParaRPr lang="fr-FR" sz="2000" dirty="0" smtClean="0"/>
          </a:p>
          <a:p>
            <a:pPr marL="0" indent="0">
              <a:buNone/>
            </a:pPr>
            <a:r>
              <a:rPr lang="fr-FR" sz="2000" b="1" dirty="0">
                <a:solidFill>
                  <a:schemeClr val="tx2"/>
                </a:solidFill>
                <a:latin typeface="+mj-lt"/>
                <a:ea typeface="+mj-ea"/>
                <a:cs typeface="+mj-cs"/>
              </a:rPr>
              <a:t>pourcentage :</a:t>
            </a:r>
            <a:r>
              <a:rPr lang="fr-FR" sz="2000" dirty="0" smtClean="0"/>
              <a:t> % de la position horizontale de l'élément (et verticale si valeur2 	est absent)</a:t>
            </a:r>
          </a:p>
          <a:p>
            <a:pPr marL="0" indent="0">
              <a:buNone/>
            </a:pPr>
            <a:r>
              <a:rPr lang="fr-FR" sz="2000" b="1" dirty="0">
                <a:solidFill>
                  <a:schemeClr val="tx2"/>
                </a:solidFill>
                <a:latin typeface="+mj-lt"/>
                <a:ea typeface="+mj-ea"/>
                <a:cs typeface="+mj-cs"/>
              </a:rPr>
              <a:t>taille:  </a:t>
            </a:r>
            <a:r>
              <a:rPr lang="fr-FR" sz="2000" dirty="0" smtClean="0"/>
              <a:t>distance (px, </a:t>
            </a:r>
            <a:r>
              <a:rPr lang="fr-FR" sz="2000" dirty="0" err="1" smtClean="0"/>
              <a:t>em</a:t>
            </a:r>
            <a:r>
              <a:rPr lang="fr-FR" sz="2000" dirty="0" smtClean="0"/>
              <a:t>, ...) du bord vertical de l'élément ( et du haut de l'élément si valeur2 est absent)</a:t>
            </a:r>
          </a:p>
          <a:p>
            <a:pPr marL="0" indent="0">
              <a:buNone/>
            </a:pPr>
            <a:r>
              <a:rPr lang="fr-FR" sz="2000" b="1" dirty="0">
                <a:solidFill>
                  <a:schemeClr val="tx2"/>
                </a:solidFill>
                <a:latin typeface="+mj-lt"/>
                <a:ea typeface="+mj-ea"/>
                <a:cs typeface="+mj-cs"/>
              </a:rPr>
              <a:t>center top, center </a:t>
            </a: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top, </a:t>
            </a:r>
            <a:r>
              <a:rPr lang="fr-FR" sz="2000" b="1" dirty="0" err="1">
                <a:solidFill>
                  <a:schemeClr val="tx2"/>
                </a:solidFill>
                <a:latin typeface="+mj-lt"/>
                <a:ea typeface="+mj-ea"/>
                <a:cs typeface="+mj-cs"/>
              </a:rPr>
              <a:t>left</a:t>
            </a:r>
            <a:r>
              <a:rPr lang="fr-FR" sz="2000" b="1" dirty="0">
                <a:solidFill>
                  <a:schemeClr val="tx2"/>
                </a:solidFill>
                <a:latin typeface="+mj-lt"/>
                <a:ea typeface="+mj-ea"/>
                <a:cs typeface="+mj-cs"/>
              </a:rPr>
              <a:t> </a:t>
            </a: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right top, right </a:t>
            </a:r>
            <a:r>
              <a:rPr lang="fr-FR" sz="2000" b="1" dirty="0" err="1">
                <a:solidFill>
                  <a:schemeClr val="tx2"/>
                </a:solidFill>
                <a:latin typeface="+mj-lt"/>
                <a:ea typeface="+mj-ea"/>
                <a:cs typeface="+mj-cs"/>
              </a:rPr>
              <a:t>bottom</a:t>
            </a:r>
            <a:endParaRPr lang="fr-FR" sz="2000" b="1" dirty="0">
              <a:solidFill>
                <a:schemeClr val="tx2"/>
              </a:solidFill>
              <a:latin typeface="+mj-lt"/>
              <a:ea typeface="+mj-ea"/>
              <a:cs typeface="+mj-cs"/>
            </a:endParaRPr>
          </a:p>
          <a:p>
            <a:pPr marL="0" indent="0">
              <a:buNone/>
            </a:pPr>
            <a:r>
              <a:rPr lang="fr-FR" sz="2000" dirty="0" smtClean="0"/>
              <a:t>combinaison des valeurs ci-dessus,</a:t>
            </a:r>
          </a:p>
          <a:p>
            <a:pPr marL="0" indent="0">
              <a:buNone/>
            </a:pPr>
            <a:r>
              <a:rPr lang="fr-FR" sz="2000" dirty="0" smtClean="0"/>
              <a:t>Par défaut, la position de l'élément est le centre de celui-ci : 50%,50%</a:t>
            </a:r>
          </a:p>
          <a:p>
            <a:pPr marL="0" indent="0">
              <a:buNone/>
            </a:pPr>
            <a:endParaRPr lang="fr-FR" sz="2000" b="1" dirty="0">
              <a:solidFill>
                <a:schemeClr val="accent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3449335371"/>
      </p:ext>
    </p:extLst>
  </p:cSld>
  <p:clrMapOvr>
    <a:masterClrMapping/>
  </p:clrMapOvr>
  <p:transition spd="slow">
    <p:wipe dir="d"/>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perspective-</a:t>
            </a:r>
            <a:r>
              <a:rPr lang="fr-FR" sz="2400" b="1" i="1" dirty="0" err="1" smtClean="0">
                <a:solidFill>
                  <a:schemeClr val="accent2">
                    <a:lumMod val="75000"/>
                  </a:schemeClr>
                </a:solidFill>
              </a:rPr>
              <a:t>origin</a:t>
            </a:r>
            <a:r>
              <a:rPr lang="fr-FR" sz="2400" b="1" i="1" dirty="0" smtClean="0">
                <a:solidFill>
                  <a:schemeClr val="accent2">
                    <a:lumMod val="75000"/>
                  </a:schemeClr>
                </a:solidFill>
              </a:rPr>
              <a:t>: </a:t>
            </a:r>
            <a:r>
              <a:rPr lang="fr-FR" sz="2400" b="1" i="1" dirty="0" smtClean="0">
                <a:solidFill>
                  <a:schemeClr val="tx2"/>
                </a:solidFill>
              </a:rPr>
              <a:t>valeur1 [,valeur2]</a:t>
            </a:r>
            <a:endParaRPr lang="fr-FR" sz="2400" b="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smtClean="0">
                <a:solidFill>
                  <a:schemeClr val="tx2"/>
                </a:solidFill>
                <a:latin typeface="+mj-lt"/>
                <a:ea typeface="+mj-ea"/>
                <a:cs typeface="+mj-cs"/>
              </a:rPr>
              <a:t>valeur2</a:t>
            </a:r>
            <a:r>
              <a:rPr lang="fr-FR" sz="2000" dirty="0" smtClean="0"/>
              <a:t> peut prendre les valeurs suivantes :</a:t>
            </a:r>
          </a:p>
          <a:p>
            <a:pPr marL="0" indent="0">
              <a:buNone/>
            </a:pPr>
            <a:r>
              <a:rPr lang="fr-FR" sz="2000" b="1" dirty="0" smtClean="0">
                <a:solidFill>
                  <a:schemeClr val="tx2"/>
                </a:solidFill>
                <a:latin typeface="+mj-lt"/>
                <a:ea typeface="+mj-ea"/>
                <a:cs typeface="+mj-cs"/>
              </a:rPr>
              <a:t>center </a:t>
            </a:r>
            <a:r>
              <a:rPr lang="fr-FR" sz="2000" b="1" dirty="0">
                <a:solidFill>
                  <a:schemeClr val="tx2"/>
                </a:solidFill>
                <a:latin typeface="+mj-lt"/>
                <a:ea typeface="+mj-ea"/>
                <a:cs typeface="+mj-cs"/>
              </a:rPr>
              <a:t>: </a:t>
            </a:r>
            <a:r>
              <a:rPr lang="fr-FR" sz="2000" dirty="0" smtClean="0"/>
              <a:t>50</a:t>
            </a:r>
            <a:r>
              <a:rPr lang="fr-FR" sz="2000" dirty="0"/>
              <a:t>% de la position horizontale de </a:t>
            </a:r>
            <a:r>
              <a:rPr lang="fr-FR" sz="2000" dirty="0" smtClean="0"/>
              <a:t>l'élément </a:t>
            </a:r>
            <a:r>
              <a:rPr lang="fr-FR" sz="2000" dirty="0"/>
              <a:t>(et </a:t>
            </a:r>
            <a:r>
              <a:rPr lang="fr-FR" sz="2000" dirty="0" smtClean="0"/>
              <a:t>50 % de la position 	verticale </a:t>
            </a:r>
            <a:r>
              <a:rPr lang="fr-FR" sz="2000" dirty="0"/>
              <a:t>si valeur2 est absent)</a:t>
            </a:r>
            <a:r>
              <a:rPr lang="fr-FR" sz="2000" dirty="0" smtClean="0"/>
              <a:t>,</a:t>
            </a:r>
          </a:p>
          <a:p>
            <a:pPr marL="0" indent="0">
              <a:buNone/>
            </a:pPr>
            <a:r>
              <a:rPr lang="fr-FR" sz="2000" b="1" dirty="0" smtClean="0">
                <a:solidFill>
                  <a:schemeClr val="tx2"/>
                </a:solidFill>
                <a:latin typeface="+mj-lt"/>
                <a:ea typeface="+mj-ea"/>
                <a:cs typeface="+mj-cs"/>
              </a:rPr>
              <a:t>top </a:t>
            </a:r>
            <a:r>
              <a:rPr lang="fr-FR" sz="2000" b="1" dirty="0">
                <a:solidFill>
                  <a:schemeClr val="tx2"/>
                </a:solidFill>
                <a:latin typeface="+mj-lt"/>
                <a:ea typeface="+mj-ea"/>
                <a:cs typeface="+mj-cs"/>
              </a:rPr>
              <a:t>:</a:t>
            </a:r>
            <a:r>
              <a:rPr lang="fr-FR" sz="2000" dirty="0" smtClean="0"/>
              <a:t> </a:t>
            </a:r>
            <a:r>
              <a:rPr lang="fr-FR" sz="2000" dirty="0"/>
              <a:t>0% de la position </a:t>
            </a:r>
            <a:r>
              <a:rPr lang="fr-FR" sz="2000" dirty="0" smtClean="0"/>
              <a:t>verticale </a:t>
            </a:r>
            <a:r>
              <a:rPr lang="fr-FR" sz="2000" dirty="0"/>
              <a:t>de l'élément,</a:t>
            </a:r>
            <a:endParaRPr lang="fr-FR" sz="2000" dirty="0" smtClean="0"/>
          </a:p>
          <a:p>
            <a:pPr marL="0" indent="0">
              <a:buNone/>
            </a:pPr>
            <a:r>
              <a:rPr lang="fr-FR" sz="2000" b="1" dirty="0" err="1">
                <a:solidFill>
                  <a:schemeClr val="tx2"/>
                </a:solidFill>
                <a:latin typeface="+mj-lt"/>
                <a:ea typeface="+mj-ea"/>
                <a:cs typeface="+mj-cs"/>
              </a:rPr>
              <a:t>bottom</a:t>
            </a:r>
            <a:r>
              <a:rPr lang="fr-FR" sz="2000" b="1" dirty="0">
                <a:solidFill>
                  <a:schemeClr val="tx2"/>
                </a:solidFill>
                <a:latin typeface="+mj-lt"/>
                <a:ea typeface="+mj-ea"/>
                <a:cs typeface="+mj-cs"/>
              </a:rPr>
              <a:t> :</a:t>
            </a:r>
            <a:r>
              <a:rPr lang="fr-FR" sz="2000" dirty="0" smtClean="0"/>
              <a:t> </a:t>
            </a:r>
            <a:r>
              <a:rPr lang="fr-FR" sz="2000" dirty="0"/>
              <a:t> </a:t>
            </a:r>
            <a:r>
              <a:rPr lang="fr-FR" sz="2000" dirty="0" smtClean="0"/>
              <a:t>100</a:t>
            </a:r>
            <a:r>
              <a:rPr lang="fr-FR" sz="2000" dirty="0"/>
              <a:t>% de la position verticale de l'élément,</a:t>
            </a:r>
            <a:endParaRPr lang="fr-FR" sz="2000" dirty="0" smtClean="0"/>
          </a:p>
          <a:p>
            <a:pPr marL="0" indent="0">
              <a:buNone/>
            </a:pPr>
            <a:r>
              <a:rPr lang="fr-FR" sz="2000" b="1" dirty="0">
                <a:solidFill>
                  <a:schemeClr val="tx2"/>
                </a:solidFill>
                <a:latin typeface="+mj-lt"/>
                <a:ea typeface="+mj-ea"/>
                <a:cs typeface="+mj-cs"/>
              </a:rPr>
              <a:t>pourcentage :</a:t>
            </a:r>
            <a:r>
              <a:rPr lang="fr-FR" sz="2000" dirty="0" smtClean="0"/>
              <a:t> % de la position horizontale de l'élément (et verticale si valeur2 	est absent)</a:t>
            </a:r>
          </a:p>
          <a:p>
            <a:pPr marL="0" indent="0">
              <a:buNone/>
            </a:pPr>
            <a:r>
              <a:rPr lang="fr-FR" sz="2000" b="1" dirty="0">
                <a:solidFill>
                  <a:schemeClr val="tx2"/>
                </a:solidFill>
                <a:latin typeface="+mj-lt"/>
                <a:ea typeface="+mj-ea"/>
                <a:cs typeface="+mj-cs"/>
              </a:rPr>
              <a:t>taille:  </a:t>
            </a:r>
            <a:r>
              <a:rPr lang="fr-FR" sz="2000" dirty="0" smtClean="0"/>
              <a:t>distance (px, </a:t>
            </a:r>
            <a:r>
              <a:rPr lang="fr-FR" sz="2000" dirty="0" err="1" smtClean="0"/>
              <a:t>em</a:t>
            </a:r>
            <a:r>
              <a:rPr lang="fr-FR" sz="2000" dirty="0" smtClean="0"/>
              <a:t>, ...) du bord vertical de l'élément ( et du haut de l'élément si valeur2 est absent)</a:t>
            </a:r>
          </a:p>
          <a:p>
            <a:pPr marL="0" indent="0">
              <a:buNone/>
            </a:pPr>
            <a:r>
              <a:rPr lang="fr-FR" sz="2000" dirty="0" smtClean="0"/>
              <a:t>exemple :</a:t>
            </a:r>
          </a:p>
          <a:p>
            <a:pPr marL="0" indent="0">
              <a:buNone/>
            </a:pPr>
            <a:r>
              <a:rPr lang="fr-FR" sz="2000" b="1" dirty="0" smtClean="0">
                <a:solidFill>
                  <a:schemeClr val="accent2"/>
                </a:solidFill>
              </a:rPr>
              <a:t>perspective-</a:t>
            </a:r>
            <a:r>
              <a:rPr lang="fr-FR" sz="2000" b="1" dirty="0" err="1" smtClean="0">
                <a:solidFill>
                  <a:schemeClr val="accent2"/>
                </a:solidFill>
              </a:rPr>
              <a:t>origin</a:t>
            </a:r>
            <a:r>
              <a:rPr lang="fr-FR" sz="2000" dirty="0" smtClean="0"/>
              <a:t> : </a:t>
            </a:r>
            <a:r>
              <a:rPr lang="fr-FR" sz="2000" b="1" dirty="0" smtClean="0">
                <a:solidFill>
                  <a:schemeClr val="tx2"/>
                </a:solidFill>
              </a:rPr>
              <a:t>top </a:t>
            </a:r>
            <a:r>
              <a:rPr lang="fr-FR" sz="2000" b="1" dirty="0" err="1" smtClean="0">
                <a:solidFill>
                  <a:schemeClr val="tx2"/>
                </a:solidFill>
              </a:rPr>
              <a:t>left</a:t>
            </a:r>
            <a:endParaRPr lang="fr-FR" sz="2000" b="1" dirty="0" smtClean="0">
              <a:solidFill>
                <a:schemeClr val="tx2"/>
              </a:solidFill>
            </a:endParaRPr>
          </a:p>
          <a:p>
            <a:pPr marL="0" indent="0">
              <a:buNone/>
            </a:pPr>
            <a:endParaRPr lang="fr-FR" sz="2000" dirty="0" smtClean="0"/>
          </a:p>
          <a:p>
            <a:pPr marL="0" indent="0">
              <a:buNone/>
            </a:pPr>
            <a:endParaRPr lang="fr-FR" sz="2000" b="1" dirty="0">
              <a:solidFill>
                <a:schemeClr val="accent2"/>
              </a:solidFill>
            </a:endParaRPr>
          </a:p>
          <a:p>
            <a:pPr marL="0" indent="0">
              <a:buNone/>
            </a:pPr>
            <a:endParaRPr lang="fr-FR" sz="2000" b="1" dirty="0" smtClean="0">
              <a:solidFill>
                <a:schemeClr val="accent2"/>
              </a:solidFill>
            </a:endParaRPr>
          </a:p>
        </p:txBody>
      </p:sp>
    </p:spTree>
    <p:extLst>
      <p:ext uri="{BB962C8B-B14F-4D97-AF65-F5344CB8AC3E}">
        <p14:creationId xmlns:p14="http://schemas.microsoft.com/office/powerpoint/2010/main" val="3967474305"/>
      </p:ext>
    </p:extLst>
  </p:cSld>
  <p:clrMapOvr>
    <a:masterClrMapping/>
  </p:clrMapOvr>
  <p:transition spd="slow">
    <p:wipe dir="d"/>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backface-visibility</a:t>
            </a:r>
            <a:r>
              <a:rPr lang="fr-FR" sz="2400" b="1" i="1" dirty="0" smtClean="0">
                <a:solidFill>
                  <a:schemeClr val="accent2">
                    <a:lumMod val="75000"/>
                  </a:schemeClr>
                </a:solidFill>
              </a:rPr>
              <a:t> : </a:t>
            </a:r>
            <a:r>
              <a:rPr lang="fr-FR" sz="2400" b="1" i="1" dirty="0" smtClean="0">
                <a:solidFill>
                  <a:schemeClr val="tx2"/>
                </a:solidFill>
              </a:rPr>
              <a:t>visible </a:t>
            </a:r>
            <a:r>
              <a:rPr lang="fr-FR" sz="2400" dirty="0" smtClean="0">
                <a:solidFill>
                  <a:schemeClr val="tx2"/>
                </a:solidFill>
              </a:rPr>
              <a:t>ou</a:t>
            </a:r>
            <a:r>
              <a:rPr lang="fr-FR" sz="2400" b="1" i="1" dirty="0" smtClean="0">
                <a:solidFill>
                  <a:schemeClr val="tx2"/>
                </a:solidFill>
              </a:rPr>
              <a:t> </a:t>
            </a:r>
            <a:r>
              <a:rPr lang="fr-FR" sz="2400" b="1" i="1" dirty="0" err="1" smtClean="0">
                <a:solidFill>
                  <a:schemeClr val="tx2"/>
                </a:solidFill>
              </a:rPr>
              <a:t>hidden</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000" dirty="0" smtClean="0"/>
              <a:t>permet de spécifier si le "dos" de l'élément est visible ou non pendant la transformation</a:t>
            </a:r>
          </a:p>
          <a:p>
            <a:pPr marL="0" indent="0">
              <a:buNone/>
            </a:pPr>
            <a:r>
              <a:rPr lang="fr-FR" sz="2400" b="1" i="1" dirty="0" smtClean="0">
                <a:solidFill>
                  <a:schemeClr val="tx2"/>
                </a:solidFill>
                <a:latin typeface="+mj-lt"/>
                <a:ea typeface="+mj-ea"/>
                <a:cs typeface="+mj-cs"/>
              </a:rPr>
              <a:t>visible : </a:t>
            </a:r>
            <a:r>
              <a:rPr lang="fr-FR" sz="2000" dirty="0" smtClean="0"/>
              <a:t> visible,</a:t>
            </a:r>
          </a:p>
          <a:p>
            <a:pPr marL="0" indent="0">
              <a:buNone/>
            </a:pPr>
            <a:r>
              <a:rPr lang="fr-FR" sz="2400" b="1" i="1" dirty="0" err="1">
                <a:solidFill>
                  <a:schemeClr val="tx2"/>
                </a:solidFill>
                <a:latin typeface="+mj-lt"/>
                <a:ea typeface="+mj-ea"/>
                <a:cs typeface="+mj-cs"/>
              </a:rPr>
              <a:t>hidden</a:t>
            </a:r>
            <a:r>
              <a:rPr lang="fr-FR" sz="2000" dirty="0" smtClean="0"/>
              <a:t> : masqué.</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a:solidFill>
                  <a:schemeClr val="accent2">
                    <a:lumMod val="75000"/>
                  </a:schemeClr>
                </a:solidFill>
              </a:rPr>
              <a:t>backface-visibility</a:t>
            </a:r>
            <a:r>
              <a:rPr lang="fr-FR" sz="2000" b="1" dirty="0">
                <a:solidFill>
                  <a:schemeClr val="accent2">
                    <a:lumMod val="75000"/>
                  </a:schemeClr>
                </a:solidFill>
              </a:rPr>
              <a:t> : </a:t>
            </a:r>
            <a:r>
              <a:rPr lang="fr-FR" sz="2000" b="1" dirty="0" err="1" smtClean="0">
                <a:solidFill>
                  <a:schemeClr val="tx2"/>
                </a:solidFill>
              </a:rPr>
              <a:t>hidden</a:t>
            </a:r>
            <a:r>
              <a:rPr lang="fr-FR" sz="2000" b="1" dirty="0" smtClean="0">
                <a:solidFill>
                  <a:schemeClr val="tx2"/>
                </a:solidFill>
              </a:rPr>
              <a:t>;</a:t>
            </a:r>
          </a:p>
        </p:txBody>
      </p:sp>
    </p:spTree>
    <p:extLst>
      <p:ext uri="{BB962C8B-B14F-4D97-AF65-F5344CB8AC3E}">
        <p14:creationId xmlns:p14="http://schemas.microsoft.com/office/powerpoint/2010/main" val="534431854"/>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a:solidFill>
                  <a:schemeClr val="bg2">
                    <a:lumMod val="25000"/>
                  </a:schemeClr>
                </a:solidFill>
              </a:rPr>
              <a:t>'font-size</a:t>
            </a:r>
            <a:r>
              <a:rPr dirty="0" smtClean="0">
                <a:solidFill>
                  <a:schemeClr val="bg2">
                    <a:lumMod val="25000"/>
                  </a:schemeClr>
                </a:solidFill>
              </a:rPr>
              <a:t>' </a:t>
            </a:r>
            <a:endParaRPr dirty="0"/>
          </a:p>
        </p:txBody>
      </p:sp>
      <p:sp>
        <p:nvSpPr>
          <p:cNvPr id="3" name="Espace réservé du contenu 2"/>
          <p:cNvSpPr>
            <a:spLocks noGrp="1"/>
          </p:cNvSpPr>
          <p:nvPr>
            <p:ph idx="1"/>
          </p:nvPr>
        </p:nvSpPr>
        <p:spPr>
          <a:xfrm>
            <a:off x="762000" y="1597025"/>
            <a:ext cx="8077200" cy="4927600"/>
          </a:xfrm>
        </p:spPr>
        <p:txBody>
          <a:bodyPr rtlCol="0"/>
          <a:lstStyle/>
          <a:p>
            <a:pPr marL="0" indent="0" fontAlgn="auto">
              <a:spcAft>
                <a:spcPts val="0"/>
              </a:spcAft>
              <a:buFont typeface="Arial" pitchFamily="34" charset="0"/>
              <a:buNone/>
              <a:defRPr/>
            </a:pPr>
            <a:r>
              <a:rPr sz="2000" dirty="0">
                <a:solidFill>
                  <a:schemeClr val="accent2">
                    <a:lumMod val="50000"/>
                  </a:schemeClr>
                </a:solidFill>
              </a:rPr>
              <a:t>Valeur relative : </a:t>
            </a:r>
          </a:p>
          <a:p>
            <a:pPr marL="0" indent="0" fontAlgn="auto">
              <a:spcAft>
                <a:spcPts val="0"/>
              </a:spcAft>
              <a:buFont typeface="Arial" pitchFamily="34" charset="0"/>
              <a:buNone/>
              <a:defRPr/>
            </a:pPr>
            <a:r>
              <a:rPr sz="2000" dirty="0" err="1"/>
              <a:t>larger</a:t>
            </a:r>
            <a:r>
              <a:rPr sz="2000" dirty="0"/>
              <a:t> : 	plus grande que l'élément parent,</a:t>
            </a:r>
          </a:p>
          <a:p>
            <a:pPr marL="0" indent="0" fontAlgn="auto">
              <a:spcAft>
                <a:spcPts val="0"/>
              </a:spcAft>
              <a:buFont typeface="Arial" pitchFamily="34" charset="0"/>
              <a:buNone/>
              <a:defRPr/>
            </a:pPr>
            <a:r>
              <a:rPr sz="2000" dirty="0" err="1"/>
              <a:t>smaller</a:t>
            </a:r>
            <a:r>
              <a:rPr sz="2000" dirty="0"/>
              <a:t> : plus petite que l'élément parent.</a:t>
            </a:r>
          </a:p>
          <a:p>
            <a:pPr marL="0" indent="0" fontAlgn="auto">
              <a:spcAft>
                <a:spcPts val="0"/>
              </a:spcAft>
              <a:buFont typeface="Arial" pitchFamily="34" charset="0"/>
              <a:buNone/>
              <a:defRPr/>
            </a:pPr>
            <a:endParaRPr sz="2000" dirty="0" smtClean="0">
              <a:solidFill>
                <a:schemeClr val="accent2">
                  <a:lumMod val="50000"/>
                </a:schemeClr>
              </a:solidFill>
            </a:endParaRPr>
          </a:p>
          <a:p>
            <a:pPr marL="0" indent="0" fontAlgn="auto">
              <a:spcAft>
                <a:spcPts val="0"/>
              </a:spcAft>
              <a:buFont typeface="Arial" pitchFamily="34" charset="0"/>
              <a:buNone/>
              <a:defRPr/>
            </a:pPr>
            <a:r>
              <a:rPr sz="2000" dirty="0" smtClean="0">
                <a:solidFill>
                  <a:schemeClr val="accent2">
                    <a:lumMod val="50000"/>
                  </a:schemeClr>
                </a:solidFill>
              </a:rPr>
              <a:t>Taille </a:t>
            </a:r>
            <a:r>
              <a:rPr sz="2000" dirty="0">
                <a:solidFill>
                  <a:schemeClr val="accent2">
                    <a:lumMod val="50000"/>
                  </a:schemeClr>
                </a:solidFill>
              </a:rPr>
              <a:t>: </a:t>
            </a:r>
          </a:p>
          <a:p>
            <a:pPr marL="0" indent="0" fontAlgn="auto">
              <a:spcAft>
                <a:spcPts val="0"/>
              </a:spcAft>
              <a:buFont typeface="Arial" pitchFamily="34" charset="0"/>
              <a:buNone/>
              <a:defRPr/>
            </a:pPr>
            <a:r>
              <a:rPr sz="2000" dirty="0" err="1"/>
              <a:t>em</a:t>
            </a:r>
            <a:r>
              <a:rPr sz="2000" dirty="0"/>
              <a:t> : se rapporte à la taille de la police de l'élément parent. Ex : </a:t>
            </a:r>
            <a:r>
              <a:rPr sz="2000" dirty="0">
                <a:solidFill>
                  <a:srgbClr val="2403E7"/>
                </a:solidFill>
              </a:rPr>
              <a:t>1.2 </a:t>
            </a:r>
            <a:r>
              <a:rPr sz="2000" dirty="0" err="1">
                <a:solidFill>
                  <a:srgbClr val="2403E7"/>
                </a:solidFill>
              </a:rPr>
              <a:t>em</a:t>
            </a:r>
            <a:endParaRPr sz="2000" dirty="0">
              <a:solidFill>
                <a:srgbClr val="2403E7"/>
              </a:solidFill>
            </a:endParaRPr>
          </a:p>
          <a:p>
            <a:pPr marL="0" indent="0" fontAlgn="auto">
              <a:spcAft>
                <a:spcPts val="0"/>
              </a:spcAft>
              <a:buFont typeface="Arial" pitchFamily="34" charset="0"/>
              <a:buNone/>
              <a:defRPr/>
            </a:pPr>
            <a:r>
              <a:rPr sz="2000" dirty="0"/>
              <a:t>ex : se rapporte à la taille de la minuscule de la police. Ex :  </a:t>
            </a:r>
            <a:r>
              <a:rPr sz="2000" dirty="0">
                <a:solidFill>
                  <a:srgbClr val="2403E7"/>
                </a:solidFill>
              </a:rPr>
              <a:t>1.5 ex </a:t>
            </a:r>
          </a:p>
          <a:p>
            <a:pPr marL="0" indent="0" fontAlgn="auto">
              <a:spcAft>
                <a:spcPts val="0"/>
              </a:spcAft>
              <a:buFont typeface="Arial" pitchFamily="34" charset="0"/>
              <a:buNone/>
              <a:defRPr/>
            </a:pPr>
            <a:r>
              <a:rPr sz="2000" dirty="0"/>
              <a:t>px : nombre de pixels de l'écran. </a:t>
            </a:r>
            <a:r>
              <a:rPr sz="2000" dirty="0" smtClean="0"/>
              <a:t>Ex : </a:t>
            </a:r>
            <a:r>
              <a:rPr sz="2000" dirty="0">
                <a:solidFill>
                  <a:srgbClr val="2403E7"/>
                </a:solidFill>
              </a:rPr>
              <a:t>20 px</a:t>
            </a:r>
            <a:r>
              <a:rPr sz="2000" dirty="0"/>
              <a:t> .</a:t>
            </a:r>
          </a:p>
          <a:p>
            <a:pPr marL="0" indent="0" fontAlgn="auto">
              <a:spcAft>
                <a:spcPts val="0"/>
              </a:spcAft>
              <a:buFont typeface="Arial" pitchFamily="34" charset="0"/>
              <a:buNone/>
              <a:defRPr/>
            </a:pPr>
            <a:endParaRPr sz="2000" dirty="0" smtClean="0">
              <a:solidFill>
                <a:schemeClr val="accent2">
                  <a:lumMod val="50000"/>
                </a:schemeClr>
              </a:solidFill>
            </a:endParaRPr>
          </a:p>
          <a:p>
            <a:pPr marL="0" indent="0" fontAlgn="auto">
              <a:spcAft>
                <a:spcPts val="0"/>
              </a:spcAft>
              <a:buFont typeface="Arial" pitchFamily="34" charset="0"/>
              <a:buNone/>
              <a:defRPr/>
            </a:pPr>
            <a:r>
              <a:rPr sz="2000" dirty="0" smtClean="0">
                <a:solidFill>
                  <a:schemeClr val="accent2">
                    <a:lumMod val="50000"/>
                  </a:schemeClr>
                </a:solidFill>
              </a:rPr>
              <a:t>Pourcentage </a:t>
            </a:r>
            <a:r>
              <a:rPr sz="2000" dirty="0">
                <a:solidFill>
                  <a:schemeClr val="accent2">
                    <a:lumMod val="50000"/>
                  </a:schemeClr>
                </a:solidFill>
              </a:rPr>
              <a:t>: </a:t>
            </a:r>
          </a:p>
          <a:p>
            <a:pPr marL="0" indent="0" fontAlgn="auto">
              <a:spcAft>
                <a:spcPts val="0"/>
              </a:spcAft>
              <a:buFont typeface="Arial" pitchFamily="34" charset="0"/>
              <a:buNone/>
              <a:defRPr/>
            </a:pPr>
            <a:r>
              <a:rPr sz="2000" dirty="0" smtClean="0"/>
              <a:t>un pourcentage de la police de l'élément parent. Ex : </a:t>
            </a:r>
            <a:r>
              <a:rPr sz="2000" dirty="0" smtClean="0">
                <a:solidFill>
                  <a:srgbClr val="2403E7"/>
                </a:solidFill>
              </a:rPr>
              <a:t>150%</a:t>
            </a:r>
          </a:p>
          <a:p>
            <a:pPr marL="0" indent="0" fontAlgn="auto">
              <a:spcAft>
                <a:spcPts val="0"/>
              </a:spcAft>
              <a:buFont typeface="Arial" pitchFamily="34" charset="0"/>
              <a:buNone/>
              <a:defRPr/>
            </a:pPr>
            <a:endParaRPr sz="2000" dirty="0">
              <a:solidFill>
                <a:srgbClr val="2403E7"/>
              </a:solidFill>
            </a:endParaRPr>
          </a:p>
          <a:p>
            <a:pPr marL="0" indent="0" fontAlgn="auto">
              <a:spcAft>
                <a:spcPts val="0"/>
              </a:spcAft>
              <a:buFont typeface="Arial" pitchFamily="34" charset="0"/>
              <a:buNone/>
              <a:defRPr/>
            </a:pPr>
            <a:r>
              <a:rPr sz="2000" dirty="0" err="1" smtClean="0">
                <a:solidFill>
                  <a:schemeClr val="accent2">
                    <a:lumMod val="50000"/>
                  </a:schemeClr>
                </a:solidFill>
              </a:rPr>
              <a:t>Inherit</a:t>
            </a:r>
            <a:r>
              <a:rPr sz="2000" dirty="0" smtClean="0">
                <a:solidFill>
                  <a:schemeClr val="accent2">
                    <a:lumMod val="50000"/>
                  </a:schemeClr>
                </a:solidFill>
              </a:rPr>
              <a:t> : </a:t>
            </a:r>
            <a:r>
              <a:rPr sz="2000" dirty="0" smtClean="0"/>
              <a:t>hérité</a:t>
            </a:r>
            <a:r>
              <a:rPr sz="2000" dirty="0" smtClean="0">
                <a:solidFill>
                  <a:srgbClr val="2403E7"/>
                </a:solidFill>
              </a:rPr>
              <a:t>.</a:t>
            </a:r>
            <a:endParaRPr sz="2000" dirty="0">
              <a:solidFill>
                <a:srgbClr val="2403E7"/>
              </a:solidFill>
            </a:endParaRPr>
          </a:p>
        </p:txBody>
      </p:sp>
    </p:spTree>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smtClean="0">
                <a:solidFill>
                  <a:schemeClr val="tx2"/>
                </a:solidFill>
              </a:rPr>
              <a:t>translate(</a:t>
            </a:r>
            <a:r>
              <a:rPr lang="fr-FR" sz="2400" b="1" i="1" dirty="0" err="1" smtClean="0">
                <a:solidFill>
                  <a:schemeClr val="tx2"/>
                </a:solidFill>
              </a:rPr>
              <a:t>x,y</a:t>
            </a:r>
            <a:r>
              <a:rPr lang="fr-FR" sz="2400" b="1" i="1" dirty="0" smtClean="0">
                <a:solidFill>
                  <a:schemeClr val="tx2"/>
                </a:solidFill>
              </a:rPr>
              <a: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smtClean="0">
                <a:solidFill>
                  <a:schemeClr val="tx2"/>
                </a:solidFill>
                <a:latin typeface="+mj-lt"/>
                <a:ea typeface="+mj-ea"/>
                <a:cs typeface="+mj-cs"/>
              </a:rPr>
              <a:t>translate </a:t>
            </a:r>
            <a:r>
              <a:rPr lang="fr-FR" sz="2000" dirty="0" smtClean="0"/>
              <a:t> effectue une translation de l'élément sur l'axe des x (abscisses) et l'axe des y (ordonnées) correspondant aux paramètres passés entre parenthèses .</a:t>
            </a:r>
          </a:p>
          <a:p>
            <a:pPr marL="0" indent="0">
              <a:buNone/>
            </a:pPr>
            <a:r>
              <a:rPr lang="fr-FR" sz="2000" dirty="0" smtClean="0"/>
              <a:t>Si un seul paramètre est passé, la translation s'effectue horizontalement et verticalement de la même valeur.</a:t>
            </a:r>
          </a:p>
          <a:p>
            <a:pPr marL="0" indent="0">
              <a:buNone/>
            </a:pPr>
            <a:r>
              <a:rPr lang="fr-FR" sz="2400" b="1" i="1" dirty="0" smtClean="0">
                <a:solidFill>
                  <a:schemeClr val="tx2"/>
                </a:solidFill>
                <a:latin typeface="+mj-lt"/>
                <a:ea typeface="+mj-ea"/>
                <a:cs typeface="+mj-cs"/>
              </a:rPr>
              <a:t>x</a:t>
            </a:r>
            <a:r>
              <a:rPr lang="fr-FR" sz="2000" dirty="0" smtClean="0"/>
              <a:t> : taille de la translation sur l'axe des x (px, </a:t>
            </a:r>
            <a:r>
              <a:rPr lang="fr-FR" sz="2000" dirty="0" err="1" smtClean="0"/>
              <a:t>em</a:t>
            </a:r>
            <a:r>
              <a:rPr lang="fr-FR" sz="2000" dirty="0" smtClean="0"/>
              <a:t>, pt, ...)</a:t>
            </a:r>
          </a:p>
          <a:p>
            <a:pPr marL="0" indent="0">
              <a:buNone/>
            </a:pPr>
            <a:r>
              <a:rPr lang="fr-FR" sz="2400" b="1" i="1" dirty="0" smtClean="0">
                <a:solidFill>
                  <a:schemeClr val="tx2"/>
                </a:solidFill>
              </a:rPr>
              <a:t>y</a:t>
            </a:r>
            <a:r>
              <a:rPr lang="fr-FR" sz="2000" dirty="0" smtClean="0"/>
              <a:t> </a:t>
            </a:r>
            <a:r>
              <a:rPr lang="fr-FR" sz="2000" dirty="0"/>
              <a:t>: taille de la translation sur l'axe des </a:t>
            </a:r>
            <a:r>
              <a:rPr lang="fr-FR" sz="2000" dirty="0" smtClean="0"/>
              <a:t>y </a:t>
            </a:r>
            <a:r>
              <a:rPr lang="fr-FR" sz="2000" dirty="0"/>
              <a:t>(px, </a:t>
            </a:r>
            <a:r>
              <a:rPr lang="fr-FR" sz="2000" dirty="0" err="1"/>
              <a:t>em</a:t>
            </a:r>
            <a:r>
              <a:rPr lang="fr-FR" sz="2000" dirty="0"/>
              <a:t>, pt, ...)</a:t>
            </a:r>
            <a:endParaRPr lang="fr-FR" sz="2000" dirty="0" smtClean="0"/>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smtClean="0">
                <a:solidFill>
                  <a:schemeClr val="tx2"/>
                </a:solidFill>
              </a:rPr>
              <a:t>translate(100px, 150px);</a:t>
            </a:r>
          </a:p>
          <a:p>
            <a:pPr marL="0" indent="0">
              <a:buNone/>
            </a:pPr>
            <a:r>
              <a:rPr lang="fr-FR" sz="2000" dirty="0" smtClean="0"/>
              <a:t>effectue une translation horizontale de +100px et verticale de +150 px.</a:t>
            </a:r>
          </a:p>
          <a:p>
            <a:pPr marL="0" indent="0">
              <a:buNone/>
            </a:pPr>
            <a:r>
              <a:rPr lang="fr-FR" sz="2000" dirty="0" smtClean="0"/>
              <a:t>(en % l'effet varie et est fonction de la taille de l'élément, des surprises ...)</a:t>
            </a:r>
            <a:endParaRPr lang="fr-FR" sz="2000" dirty="0"/>
          </a:p>
        </p:txBody>
      </p:sp>
    </p:spTree>
    <p:extLst>
      <p:ext uri="{BB962C8B-B14F-4D97-AF65-F5344CB8AC3E}">
        <p14:creationId xmlns:p14="http://schemas.microsoft.com/office/powerpoint/2010/main" val="143442034"/>
      </p:ext>
    </p:extLst>
  </p:cSld>
  <p:clrMapOvr>
    <a:masterClrMapping/>
  </p:clrMapOvr>
  <p:transition spd="slow">
    <p:wipe dir="d"/>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translateX</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translateX</a:t>
            </a:r>
            <a:r>
              <a:rPr lang="fr-FR" sz="2400" b="1" i="1" dirty="0" smtClean="0">
                <a:solidFill>
                  <a:schemeClr val="tx2"/>
                </a:solidFill>
                <a:latin typeface="+mj-lt"/>
                <a:ea typeface="+mj-ea"/>
                <a:cs typeface="+mj-cs"/>
              </a:rPr>
              <a:t> </a:t>
            </a:r>
            <a:r>
              <a:rPr lang="fr-FR" sz="2000" dirty="0" smtClean="0"/>
              <a:t> effectue une translation de l'élément sur l'axe des x (abscisses) </a:t>
            </a:r>
          </a:p>
          <a:p>
            <a:pPr marL="0" indent="0">
              <a:buNone/>
            </a:pPr>
            <a:r>
              <a:rPr lang="fr-FR" sz="2400" b="1" i="1" dirty="0" smtClean="0">
                <a:solidFill>
                  <a:schemeClr val="tx2"/>
                </a:solidFill>
              </a:rPr>
              <a:t>valeur</a:t>
            </a:r>
            <a:r>
              <a:rPr lang="fr-FR" sz="2000" dirty="0" smtClean="0"/>
              <a:t> </a:t>
            </a:r>
            <a:r>
              <a:rPr lang="fr-FR" sz="2000" dirty="0"/>
              <a:t>: taille de la translation sur l'axe des </a:t>
            </a:r>
            <a:r>
              <a:rPr lang="fr-FR" sz="2000" dirty="0" smtClean="0"/>
              <a:t>x </a:t>
            </a:r>
            <a:r>
              <a:rPr lang="fr-FR" sz="2000" dirty="0"/>
              <a:t>(px, </a:t>
            </a:r>
            <a:r>
              <a:rPr lang="fr-FR" sz="2000" dirty="0" err="1"/>
              <a:t>em</a:t>
            </a:r>
            <a:r>
              <a:rPr lang="fr-FR" sz="2000" dirty="0"/>
              <a:t>, pt, ...)</a:t>
            </a:r>
            <a:endParaRPr lang="fr-FR" sz="2000" dirty="0" smtClean="0"/>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translateX</a:t>
            </a:r>
            <a:r>
              <a:rPr lang="fr-FR" sz="2000" b="1" dirty="0" smtClean="0">
                <a:solidFill>
                  <a:schemeClr val="tx2"/>
                </a:solidFill>
              </a:rPr>
              <a:t>(100px);</a:t>
            </a:r>
          </a:p>
          <a:p>
            <a:pPr marL="0" indent="0">
              <a:buNone/>
            </a:pPr>
            <a:r>
              <a:rPr lang="fr-FR" sz="2000" dirty="0" smtClean="0"/>
              <a:t>effectue une translation horizontale de +100px.</a:t>
            </a:r>
          </a:p>
          <a:p>
            <a:pPr marL="0" indent="0">
              <a:buNone/>
            </a:pPr>
            <a:r>
              <a:rPr lang="fr-FR" sz="2000" dirty="0" smtClean="0"/>
              <a:t>(en % l'effet varie et est fonction de la taille de l'élément, des surprises ...)</a:t>
            </a:r>
            <a:endParaRPr lang="fr-FR" sz="2000" dirty="0"/>
          </a:p>
        </p:txBody>
      </p:sp>
    </p:spTree>
    <p:extLst>
      <p:ext uri="{BB962C8B-B14F-4D97-AF65-F5344CB8AC3E}">
        <p14:creationId xmlns:p14="http://schemas.microsoft.com/office/powerpoint/2010/main" val="4203936324"/>
      </p:ext>
    </p:extLst>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translateY</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translateY</a:t>
            </a:r>
            <a:r>
              <a:rPr lang="fr-FR" sz="2400" b="1" i="1" dirty="0" smtClean="0">
                <a:solidFill>
                  <a:schemeClr val="tx2"/>
                </a:solidFill>
                <a:latin typeface="+mj-lt"/>
                <a:ea typeface="+mj-ea"/>
                <a:cs typeface="+mj-cs"/>
              </a:rPr>
              <a:t> </a:t>
            </a:r>
            <a:r>
              <a:rPr lang="fr-FR" sz="2000" dirty="0" smtClean="0"/>
              <a:t> effectue une translation de l'élément sur l'axe des y (ordonnées) </a:t>
            </a:r>
          </a:p>
          <a:p>
            <a:pPr marL="0" indent="0">
              <a:buNone/>
            </a:pPr>
            <a:r>
              <a:rPr lang="fr-FR" sz="2400" b="1" i="1" dirty="0" smtClean="0">
                <a:solidFill>
                  <a:schemeClr val="tx2"/>
                </a:solidFill>
              </a:rPr>
              <a:t>valeur</a:t>
            </a:r>
            <a:r>
              <a:rPr lang="fr-FR" sz="2000" dirty="0" smtClean="0"/>
              <a:t> </a:t>
            </a:r>
            <a:r>
              <a:rPr lang="fr-FR" sz="2000" dirty="0"/>
              <a:t>: taille de la translation sur l'axe des </a:t>
            </a:r>
            <a:r>
              <a:rPr lang="fr-FR" sz="2000" dirty="0" smtClean="0"/>
              <a:t>y </a:t>
            </a:r>
            <a:r>
              <a:rPr lang="fr-FR" sz="2000" dirty="0"/>
              <a:t>(px, </a:t>
            </a:r>
            <a:r>
              <a:rPr lang="fr-FR" sz="2000" dirty="0" err="1"/>
              <a:t>em</a:t>
            </a:r>
            <a:r>
              <a:rPr lang="fr-FR" sz="2000" dirty="0"/>
              <a:t>, pt, ...)</a:t>
            </a:r>
            <a:endParaRPr lang="fr-FR" sz="2000" dirty="0" smtClean="0"/>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translateY</a:t>
            </a:r>
            <a:r>
              <a:rPr lang="fr-FR" sz="2000" b="1" dirty="0" smtClean="0">
                <a:solidFill>
                  <a:schemeClr val="tx2"/>
                </a:solidFill>
              </a:rPr>
              <a:t>(100px);</a:t>
            </a:r>
          </a:p>
          <a:p>
            <a:pPr marL="0" indent="0">
              <a:buNone/>
            </a:pPr>
            <a:r>
              <a:rPr lang="fr-FR" sz="2000" dirty="0" smtClean="0"/>
              <a:t>effectue une translation verticale de +100px.</a:t>
            </a:r>
          </a:p>
          <a:p>
            <a:pPr marL="0" indent="0">
              <a:buNone/>
            </a:pPr>
            <a:r>
              <a:rPr lang="fr-FR" sz="2000" dirty="0" smtClean="0"/>
              <a:t>(en % l'effet varie et est fonction de la taille de l'élément, des surprises ...)</a:t>
            </a:r>
            <a:endParaRPr lang="fr-FR" sz="2000" dirty="0"/>
          </a:p>
        </p:txBody>
      </p:sp>
    </p:spTree>
    <p:extLst>
      <p:ext uri="{BB962C8B-B14F-4D97-AF65-F5344CB8AC3E}">
        <p14:creationId xmlns:p14="http://schemas.microsoft.com/office/powerpoint/2010/main" val="3622069049"/>
      </p:ext>
    </p:extLst>
  </p:cSld>
  <p:clrMapOvr>
    <a:masterClrMapping/>
  </p:clrMapOvr>
  <p:transition spd="slow">
    <p:wipe dir="d"/>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translateZ</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translateZ</a:t>
            </a:r>
            <a:r>
              <a:rPr lang="fr-FR" sz="2400" b="1" i="1" dirty="0" smtClean="0">
                <a:solidFill>
                  <a:schemeClr val="tx2"/>
                </a:solidFill>
                <a:latin typeface="+mj-lt"/>
                <a:ea typeface="+mj-ea"/>
                <a:cs typeface="+mj-cs"/>
              </a:rPr>
              <a:t> </a:t>
            </a:r>
            <a:r>
              <a:rPr lang="fr-FR" sz="2000" dirty="0" smtClean="0"/>
              <a:t> effectue une translation de l'élément sur l'axe des z </a:t>
            </a:r>
          </a:p>
          <a:p>
            <a:pPr marL="0" indent="0">
              <a:buNone/>
            </a:pPr>
            <a:r>
              <a:rPr lang="fr-FR" sz="2400" b="1" i="1" dirty="0" smtClean="0">
                <a:solidFill>
                  <a:schemeClr val="tx2"/>
                </a:solidFill>
              </a:rPr>
              <a:t>valeur</a:t>
            </a:r>
            <a:r>
              <a:rPr lang="fr-FR" sz="2000" dirty="0" smtClean="0"/>
              <a:t> </a:t>
            </a:r>
            <a:r>
              <a:rPr lang="fr-FR" sz="2000" dirty="0"/>
              <a:t>: taille de la translation sur l'axe des </a:t>
            </a:r>
            <a:r>
              <a:rPr lang="fr-FR" sz="2000" dirty="0" smtClean="0"/>
              <a:t>z </a:t>
            </a:r>
            <a:r>
              <a:rPr lang="fr-FR" sz="2000" dirty="0"/>
              <a:t>(px, </a:t>
            </a:r>
            <a:r>
              <a:rPr lang="fr-FR" sz="2000" dirty="0" err="1"/>
              <a:t>em</a:t>
            </a:r>
            <a:r>
              <a:rPr lang="fr-FR" sz="2000" dirty="0"/>
              <a:t>, pt, ...)</a:t>
            </a:r>
            <a:endParaRPr lang="fr-FR" sz="2000" dirty="0" smtClean="0"/>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translateZ</a:t>
            </a:r>
            <a:r>
              <a:rPr lang="fr-FR" sz="2000" b="1" dirty="0" smtClean="0">
                <a:solidFill>
                  <a:schemeClr val="tx2"/>
                </a:solidFill>
              </a:rPr>
              <a:t>(-100px);</a:t>
            </a:r>
          </a:p>
          <a:p>
            <a:pPr marL="0" indent="0">
              <a:buNone/>
            </a:pPr>
            <a:r>
              <a:rPr lang="fr-FR" sz="2000" dirty="0" smtClean="0"/>
              <a:t>effectue une translation en profondeur -100px.</a:t>
            </a:r>
          </a:p>
          <a:p>
            <a:pPr marL="0" indent="0">
              <a:buNone/>
            </a:pPr>
            <a:r>
              <a:rPr lang="fr-FR" sz="2000" dirty="0" smtClean="0"/>
              <a:t>(en % l'effet varie et est fonction de la taille de l'élément, des surprises ...)</a:t>
            </a:r>
            <a:endParaRPr lang="fr-FR" sz="2000" dirty="0"/>
          </a:p>
        </p:txBody>
      </p:sp>
    </p:spTree>
    <p:extLst>
      <p:ext uri="{BB962C8B-B14F-4D97-AF65-F5344CB8AC3E}">
        <p14:creationId xmlns:p14="http://schemas.microsoft.com/office/powerpoint/2010/main" val="2856752749"/>
      </p:ext>
    </p:extLst>
  </p:cSld>
  <p:clrMapOvr>
    <a:masterClrMapping/>
  </p:clrMapOvr>
  <p:transition spd="slow">
    <p:wipe dir="d"/>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smtClean="0">
                <a:solidFill>
                  <a:schemeClr val="tx2"/>
                </a:solidFill>
              </a:rPr>
              <a:t>translate3d(</a:t>
            </a:r>
            <a:r>
              <a:rPr lang="fr-FR" sz="2400" b="1" i="1" dirty="0" err="1" smtClean="0">
                <a:solidFill>
                  <a:schemeClr val="tx2"/>
                </a:solidFill>
              </a:rPr>
              <a:t>x,y,z</a:t>
            </a:r>
            <a:r>
              <a:rPr lang="fr-FR" sz="2400" b="1" i="1" dirty="0" smtClean="0">
                <a:solidFill>
                  <a:schemeClr val="tx2"/>
                </a:solidFill>
              </a:rPr>
              <a: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smtClean="0">
                <a:solidFill>
                  <a:schemeClr val="tx2"/>
                </a:solidFill>
                <a:latin typeface="+mj-lt"/>
                <a:ea typeface="+mj-ea"/>
                <a:cs typeface="+mj-cs"/>
              </a:rPr>
              <a:t>translate </a:t>
            </a:r>
            <a:r>
              <a:rPr lang="fr-FR" sz="2000" dirty="0" smtClean="0"/>
              <a:t> effectue une translation 3d de l'élément sur l'axe des x (abscisses), l'axe des y (ordonnées) et l'axe des z correspondant aux paramètres passés entre parenthèses .</a:t>
            </a:r>
          </a:p>
          <a:p>
            <a:pPr marL="0" indent="0">
              <a:buNone/>
            </a:pPr>
            <a:r>
              <a:rPr lang="fr-FR" sz="2000" dirty="0" smtClean="0"/>
              <a:t>Si un seul paramètre est passé, la translation s'effectue horizontalement , verticalement et en profondeur avec la même valeur.</a:t>
            </a:r>
          </a:p>
          <a:p>
            <a:pPr marL="0" indent="0">
              <a:buNone/>
            </a:pPr>
            <a:r>
              <a:rPr lang="fr-FR" sz="2400" b="1" i="1" dirty="0" smtClean="0">
                <a:solidFill>
                  <a:schemeClr val="tx2"/>
                </a:solidFill>
                <a:latin typeface="+mj-lt"/>
                <a:ea typeface="+mj-ea"/>
                <a:cs typeface="+mj-cs"/>
              </a:rPr>
              <a:t>x</a:t>
            </a:r>
            <a:r>
              <a:rPr lang="fr-FR" sz="2000" dirty="0" smtClean="0"/>
              <a:t> : taille de la translation sur l'axe des x (px, </a:t>
            </a:r>
            <a:r>
              <a:rPr lang="fr-FR" sz="2000" dirty="0" err="1" smtClean="0"/>
              <a:t>em</a:t>
            </a:r>
            <a:r>
              <a:rPr lang="fr-FR" sz="2000" dirty="0" smtClean="0"/>
              <a:t>, pt, ...)</a:t>
            </a:r>
          </a:p>
          <a:p>
            <a:pPr marL="0" indent="0">
              <a:buNone/>
            </a:pPr>
            <a:r>
              <a:rPr lang="fr-FR" sz="2400" b="1" i="1" dirty="0" smtClean="0">
                <a:solidFill>
                  <a:schemeClr val="tx2"/>
                </a:solidFill>
              </a:rPr>
              <a:t>y</a:t>
            </a:r>
            <a:r>
              <a:rPr lang="fr-FR" sz="2000" dirty="0" smtClean="0"/>
              <a:t> </a:t>
            </a:r>
            <a:r>
              <a:rPr lang="fr-FR" sz="2000" dirty="0"/>
              <a:t>: taille de la translation sur l'axe des </a:t>
            </a:r>
            <a:r>
              <a:rPr lang="fr-FR" sz="2000" dirty="0" smtClean="0"/>
              <a:t>y </a:t>
            </a:r>
            <a:r>
              <a:rPr lang="fr-FR" sz="2000" dirty="0"/>
              <a:t>(px, </a:t>
            </a:r>
            <a:r>
              <a:rPr lang="fr-FR" sz="2000" dirty="0" err="1"/>
              <a:t>em</a:t>
            </a:r>
            <a:r>
              <a:rPr lang="fr-FR" sz="2000" dirty="0"/>
              <a:t>, pt, ...)</a:t>
            </a:r>
            <a:endParaRPr lang="fr-FR" sz="2000" dirty="0" smtClean="0"/>
          </a:p>
          <a:p>
            <a:pPr marL="0" indent="0">
              <a:buNone/>
            </a:pPr>
            <a:r>
              <a:rPr lang="fr-FR" sz="2400" b="1" i="1" dirty="0" smtClean="0">
                <a:solidFill>
                  <a:schemeClr val="tx2"/>
                </a:solidFill>
              </a:rPr>
              <a:t>z</a:t>
            </a:r>
            <a:r>
              <a:rPr lang="fr-FR" sz="2000" dirty="0" smtClean="0"/>
              <a:t> </a:t>
            </a:r>
            <a:r>
              <a:rPr lang="fr-FR" sz="2000" dirty="0"/>
              <a:t>: taille de la translation sur l'axe des </a:t>
            </a:r>
            <a:r>
              <a:rPr lang="fr-FR" sz="2000" dirty="0" smtClean="0"/>
              <a:t>z </a:t>
            </a:r>
            <a:r>
              <a:rPr lang="fr-FR" sz="2000" dirty="0"/>
              <a:t>(px, </a:t>
            </a:r>
            <a:r>
              <a:rPr lang="fr-FR" sz="2000" dirty="0" err="1"/>
              <a:t>em</a:t>
            </a:r>
            <a:r>
              <a:rPr lang="fr-FR" sz="2000" dirty="0"/>
              <a:t>, pt, ...)</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smtClean="0">
                <a:solidFill>
                  <a:schemeClr val="tx2"/>
                </a:solidFill>
              </a:rPr>
              <a:t>translate3d(100px, 150px,-100px);</a:t>
            </a:r>
          </a:p>
          <a:p>
            <a:pPr marL="0" indent="0">
              <a:buNone/>
            </a:pPr>
            <a:r>
              <a:rPr lang="fr-FR" sz="2000" dirty="0" smtClean="0"/>
              <a:t>effectue une translation horizontale de +100px, verticale de +150 px et en profondeur de -100px.</a:t>
            </a:r>
          </a:p>
          <a:p>
            <a:pPr marL="0" indent="0">
              <a:buNone/>
            </a:pPr>
            <a:r>
              <a:rPr lang="fr-FR" sz="2000" dirty="0" smtClean="0"/>
              <a:t>(en % l'effet varie et est fonction de la taille de l'élément, des surprises ...)</a:t>
            </a:r>
            <a:endParaRPr lang="fr-FR" sz="2000" dirty="0"/>
          </a:p>
        </p:txBody>
      </p:sp>
    </p:spTree>
    <p:extLst>
      <p:ext uri="{BB962C8B-B14F-4D97-AF65-F5344CB8AC3E}">
        <p14:creationId xmlns:p14="http://schemas.microsoft.com/office/powerpoint/2010/main" val="3350304799"/>
      </p:ext>
    </p:extLst>
  </p:cSld>
  <p:clrMapOvr>
    <a:masterClrMapping/>
  </p:clrMapOvr>
  <p:transition spd="slow">
    <p:wipe dir="d"/>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scale</a:t>
            </a:r>
            <a:r>
              <a:rPr lang="fr-FR" sz="2400" b="1" i="1" dirty="0" smtClean="0">
                <a:solidFill>
                  <a:schemeClr val="tx2"/>
                </a:solidFill>
              </a:rPr>
              <a:t>(</a:t>
            </a:r>
            <a:r>
              <a:rPr lang="fr-FR" sz="2400" b="1" i="1" dirty="0" err="1" smtClean="0">
                <a:solidFill>
                  <a:schemeClr val="tx2"/>
                </a:solidFill>
              </a:rPr>
              <a:t>x,y</a:t>
            </a:r>
            <a:r>
              <a:rPr lang="fr-FR" sz="2400" b="1" i="1" dirty="0" smtClean="0">
                <a:solidFill>
                  <a:schemeClr val="tx2"/>
                </a:solidFill>
              </a:rPr>
              <a: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scale</a:t>
            </a:r>
            <a:r>
              <a:rPr lang="fr-FR" sz="2000" dirty="0" smtClean="0"/>
              <a:t> effectue un agrandissement ou une réduction de l'élément sur l'axe des x (abscisses) et l'axe des y (ordonnées) correspondant aux paramètres passés entre parenthèses .</a:t>
            </a:r>
          </a:p>
          <a:p>
            <a:pPr marL="0" indent="0">
              <a:buNone/>
            </a:pPr>
            <a:r>
              <a:rPr lang="fr-FR" sz="2000" dirty="0" smtClean="0"/>
              <a:t>Si un seul paramètre est passé, la modification s'effectue horizontalement et verticalement avec la même valeur.</a:t>
            </a:r>
          </a:p>
          <a:p>
            <a:pPr marL="0" indent="0">
              <a:buNone/>
            </a:pPr>
            <a:r>
              <a:rPr lang="fr-FR" sz="2400" b="1" i="1" dirty="0" smtClean="0">
                <a:solidFill>
                  <a:schemeClr val="tx2"/>
                </a:solidFill>
                <a:latin typeface="+mj-lt"/>
                <a:ea typeface="+mj-ea"/>
                <a:cs typeface="+mj-cs"/>
              </a:rPr>
              <a:t>x</a:t>
            </a:r>
            <a:r>
              <a:rPr lang="fr-FR" sz="2000" dirty="0" smtClean="0"/>
              <a:t> : agrandissement (si &gt;1) ou réduction (si&lt;1) sur l'axe des x</a:t>
            </a:r>
          </a:p>
          <a:p>
            <a:pPr marL="0" indent="0">
              <a:buNone/>
            </a:pPr>
            <a:r>
              <a:rPr lang="fr-FR" sz="2400" b="1" i="1" dirty="0" smtClean="0">
                <a:solidFill>
                  <a:schemeClr val="tx2"/>
                </a:solidFill>
              </a:rPr>
              <a:t>y</a:t>
            </a:r>
            <a:r>
              <a:rPr lang="fr-FR" sz="2000" dirty="0" smtClean="0"/>
              <a:t> </a:t>
            </a:r>
            <a:r>
              <a:rPr lang="fr-FR" sz="2000" dirty="0"/>
              <a:t>: agrandissement (si &gt;1) ou réduction (si&lt;1) sur l'axe des </a:t>
            </a:r>
            <a:r>
              <a:rPr lang="fr-FR" sz="2000" dirty="0" smtClean="0"/>
              <a:t>y </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scale</a:t>
            </a:r>
            <a:r>
              <a:rPr lang="fr-FR" sz="2000" b="1" dirty="0" smtClean="0">
                <a:solidFill>
                  <a:schemeClr val="tx2"/>
                </a:solidFill>
              </a:rPr>
              <a:t>(1.6,0.5);</a:t>
            </a:r>
          </a:p>
          <a:p>
            <a:pPr marL="0" indent="0">
              <a:buNone/>
            </a:pPr>
            <a:r>
              <a:rPr lang="fr-FR" sz="2000" dirty="0" smtClean="0"/>
              <a:t>effectue un agrandissement horizontal de 60% et une réduction verticale de 50%.</a:t>
            </a:r>
            <a:endParaRPr lang="fr-FR" sz="2000" dirty="0"/>
          </a:p>
        </p:txBody>
      </p:sp>
    </p:spTree>
    <p:extLst>
      <p:ext uri="{BB962C8B-B14F-4D97-AF65-F5344CB8AC3E}">
        <p14:creationId xmlns:p14="http://schemas.microsoft.com/office/powerpoint/2010/main" val="2704099745"/>
      </p:ext>
    </p:extLst>
  </p:cSld>
  <p:clrMapOvr>
    <a:masterClrMapping/>
  </p:clrMapOvr>
  <p:transition spd="slow">
    <p:wipe dir="d"/>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scaleX</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scaleX</a:t>
            </a:r>
            <a:r>
              <a:rPr lang="fr-FR" sz="2000" dirty="0" smtClean="0"/>
              <a:t> effectue un agrandissement ou une réduction de l'élément sur l'axe des x (abscisses) correspondant à la valeur passée entre parenthèses .</a:t>
            </a:r>
          </a:p>
          <a:p>
            <a:pPr marL="0" indent="0">
              <a:buNone/>
            </a:pPr>
            <a:r>
              <a:rPr lang="fr-FR" sz="2400" b="1" i="1" dirty="0" smtClean="0">
                <a:solidFill>
                  <a:schemeClr val="tx2"/>
                </a:solidFill>
                <a:latin typeface="+mj-lt"/>
                <a:ea typeface="+mj-ea"/>
                <a:cs typeface="+mj-cs"/>
              </a:rPr>
              <a:t>valeur</a:t>
            </a:r>
            <a:r>
              <a:rPr lang="fr-FR" sz="2000" dirty="0" smtClean="0"/>
              <a:t> : agrandissement (si &gt;1) ou réduction (si&lt;1) sur l'axe des x</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scaleX</a:t>
            </a:r>
            <a:r>
              <a:rPr lang="fr-FR" sz="2000" b="1" dirty="0" smtClean="0">
                <a:solidFill>
                  <a:schemeClr val="tx2"/>
                </a:solidFill>
              </a:rPr>
              <a:t>(1.5);</a:t>
            </a:r>
          </a:p>
          <a:p>
            <a:pPr marL="0" indent="0">
              <a:buNone/>
            </a:pPr>
            <a:r>
              <a:rPr lang="fr-FR" sz="2000" dirty="0" smtClean="0"/>
              <a:t>effectue un agrandissement horizontal de 50%.</a:t>
            </a:r>
            <a:endParaRPr lang="fr-FR" sz="2000" dirty="0"/>
          </a:p>
        </p:txBody>
      </p:sp>
    </p:spTree>
    <p:extLst>
      <p:ext uri="{BB962C8B-B14F-4D97-AF65-F5344CB8AC3E}">
        <p14:creationId xmlns:p14="http://schemas.microsoft.com/office/powerpoint/2010/main" val="2298429037"/>
      </p:ext>
    </p:extLst>
  </p:cSld>
  <p:clrMapOvr>
    <a:masterClrMapping/>
  </p:clrMapOvr>
  <p:transition spd="slow">
    <p:wipe dir="d"/>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scaleY</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scaleY</a:t>
            </a:r>
            <a:r>
              <a:rPr lang="fr-FR" sz="2000" dirty="0" smtClean="0"/>
              <a:t> effectue un agrandissement ou une réduction de l'élément sur l'axe des y (ordonnées) correspondant à la valeur passée entre parenthèses .</a:t>
            </a:r>
          </a:p>
          <a:p>
            <a:pPr marL="0" indent="0">
              <a:buNone/>
            </a:pPr>
            <a:r>
              <a:rPr lang="fr-FR" sz="2400" b="1" i="1" dirty="0" smtClean="0">
                <a:solidFill>
                  <a:schemeClr val="tx2"/>
                </a:solidFill>
                <a:latin typeface="+mj-lt"/>
                <a:ea typeface="+mj-ea"/>
                <a:cs typeface="+mj-cs"/>
              </a:rPr>
              <a:t>valeur</a:t>
            </a:r>
            <a:r>
              <a:rPr lang="fr-FR" sz="2000" dirty="0" smtClean="0"/>
              <a:t> : agrandissement (si &gt;1) ou réduction (si&lt;1) sur l'axe des y</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a:solidFill>
                  <a:schemeClr val="accent2">
                    <a:lumMod val="75000"/>
                  </a:schemeClr>
                </a:solidFill>
              </a:rPr>
              <a:t>transform</a:t>
            </a:r>
            <a:r>
              <a:rPr lang="fr-FR" sz="2000" b="1" dirty="0">
                <a:solidFill>
                  <a:schemeClr val="accent2">
                    <a:lumMod val="75000"/>
                  </a:schemeClr>
                </a:solidFill>
              </a:rPr>
              <a:t> : </a:t>
            </a:r>
            <a:r>
              <a:rPr lang="fr-FR" sz="2000" b="1" dirty="0" err="1">
                <a:solidFill>
                  <a:schemeClr val="tx2"/>
                </a:solidFill>
              </a:rPr>
              <a:t>scaleY</a:t>
            </a:r>
            <a:r>
              <a:rPr lang="fr-FR" sz="2000" b="1" dirty="0">
                <a:solidFill>
                  <a:schemeClr val="tx2"/>
                </a:solidFill>
              </a:rPr>
              <a:t>(2);</a:t>
            </a:r>
          </a:p>
          <a:p>
            <a:pPr marL="0" indent="0">
              <a:buNone/>
            </a:pPr>
            <a:r>
              <a:rPr lang="fr-FR" sz="2000" dirty="0"/>
              <a:t>effectue un agrandissement vertical de 100%.</a:t>
            </a:r>
          </a:p>
        </p:txBody>
      </p:sp>
    </p:spTree>
    <p:extLst>
      <p:ext uri="{BB962C8B-B14F-4D97-AF65-F5344CB8AC3E}">
        <p14:creationId xmlns:p14="http://schemas.microsoft.com/office/powerpoint/2010/main" val="2019568238"/>
      </p:ext>
    </p:extLst>
  </p:cSld>
  <p:clrMapOvr>
    <a:masterClrMapping/>
  </p:clrMapOvr>
  <p:transition spd="slow">
    <p:wipe dir="d"/>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scaleZ</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scaleZ</a:t>
            </a:r>
            <a:r>
              <a:rPr lang="fr-FR" sz="2000" dirty="0" smtClean="0"/>
              <a:t> effectue un agrandissement ou une réduction de l'élément sur l'axe des z correspondant à la valeur passée entre parenthèses .</a:t>
            </a:r>
          </a:p>
          <a:p>
            <a:pPr marL="0" indent="0">
              <a:buNone/>
            </a:pPr>
            <a:r>
              <a:rPr lang="fr-FR" sz="2400" b="1" i="1" dirty="0" smtClean="0">
                <a:solidFill>
                  <a:schemeClr val="tx2"/>
                </a:solidFill>
                <a:latin typeface="+mj-lt"/>
                <a:ea typeface="+mj-ea"/>
                <a:cs typeface="+mj-cs"/>
              </a:rPr>
              <a:t>valeur</a:t>
            </a:r>
            <a:r>
              <a:rPr lang="fr-FR" sz="2000" dirty="0" smtClean="0"/>
              <a:t> : agrandissement (si &gt;1) ou réduction (si&lt;1) sur l'axe des z</a:t>
            </a:r>
          </a:p>
          <a:p>
            <a:pPr marL="0" indent="0">
              <a:buNone/>
            </a:pP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scaleZ</a:t>
            </a:r>
            <a:r>
              <a:rPr lang="fr-FR" sz="2000" b="1" dirty="0" smtClean="0">
                <a:solidFill>
                  <a:schemeClr val="tx2"/>
                </a:solidFill>
              </a:rPr>
              <a:t>(0.6</a:t>
            </a:r>
            <a:r>
              <a:rPr lang="fr-FR" sz="2000" b="1" dirty="0">
                <a:solidFill>
                  <a:schemeClr val="tx2"/>
                </a:solidFill>
              </a:rPr>
              <a:t>);</a:t>
            </a:r>
          </a:p>
          <a:p>
            <a:pPr marL="0" indent="0">
              <a:buNone/>
            </a:pPr>
            <a:r>
              <a:rPr lang="fr-FR" sz="2000" dirty="0"/>
              <a:t>effectue une réduction de 40% en profondeur.</a:t>
            </a:r>
          </a:p>
          <a:p>
            <a:pPr marL="0" indent="0">
              <a:buNone/>
            </a:pPr>
            <a:endParaRPr lang="fr-FR" sz="2000" dirty="0"/>
          </a:p>
        </p:txBody>
      </p:sp>
    </p:spTree>
    <p:extLst>
      <p:ext uri="{BB962C8B-B14F-4D97-AF65-F5344CB8AC3E}">
        <p14:creationId xmlns:p14="http://schemas.microsoft.com/office/powerpoint/2010/main" val="1012629706"/>
      </p:ext>
    </p:extLst>
  </p:cSld>
  <p:clrMapOvr>
    <a:masterClrMapping/>
  </p:clrMapOvr>
  <p:transition spd="slow">
    <p:wipe dir="d"/>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rotate</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rotate</a:t>
            </a:r>
            <a:r>
              <a:rPr lang="fr-FR" sz="2000" dirty="0" smtClean="0"/>
              <a:t> effectue une rotation  2D correspondant au paramètre passé entre parenthèses .</a:t>
            </a:r>
          </a:p>
          <a:p>
            <a:pPr marL="0" indent="0">
              <a:buNone/>
            </a:pPr>
            <a:r>
              <a:rPr lang="fr-FR" sz="2400" b="1" i="1" dirty="0" smtClean="0">
                <a:solidFill>
                  <a:schemeClr val="tx2"/>
                </a:solidFill>
                <a:latin typeface="+mj-lt"/>
                <a:ea typeface="+mj-ea"/>
                <a:cs typeface="+mj-cs"/>
              </a:rPr>
              <a:t>valeur</a:t>
            </a:r>
            <a:r>
              <a:rPr lang="fr-FR" sz="2000" dirty="0" smtClean="0"/>
              <a:t> : angle de rotation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endParaRPr lang="fr-FR" sz="2000" dirty="0" smtClean="0"/>
          </a:p>
          <a:p>
            <a:pPr marL="0" indent="0">
              <a:buNone/>
            </a:pPr>
            <a:r>
              <a:rPr lang="fr-FR" sz="2400" b="1" i="1" dirty="0" smtClean="0">
                <a:solidFill>
                  <a:schemeClr val="tx2"/>
                </a:solidFill>
              </a:rPr>
              <a:t> </a:t>
            </a: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rotate</a:t>
            </a:r>
            <a:r>
              <a:rPr lang="fr-FR" sz="2000" b="1" dirty="0" smtClean="0">
                <a:solidFill>
                  <a:schemeClr val="tx2"/>
                </a:solidFill>
              </a:rPr>
              <a:t>(-180deg);</a:t>
            </a:r>
          </a:p>
          <a:p>
            <a:pPr marL="0" indent="0">
              <a:buNone/>
            </a:pPr>
            <a:r>
              <a:rPr lang="fr-FR" sz="2000" dirty="0" smtClean="0"/>
              <a:t>effectue une rotation de -180 degrés (inverse le haut et le bas de l'élément).</a:t>
            </a:r>
            <a:endParaRPr lang="fr-FR" sz="2000" dirty="0"/>
          </a:p>
        </p:txBody>
      </p:sp>
    </p:spTree>
    <p:extLst>
      <p:ext uri="{BB962C8B-B14F-4D97-AF65-F5344CB8AC3E}">
        <p14:creationId xmlns:p14="http://schemas.microsoft.com/office/powerpoint/2010/main" val="936797409"/>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'line-</a:t>
            </a:r>
            <a:r>
              <a:rPr dirty="0" err="1" smtClean="0">
                <a:solidFill>
                  <a:schemeClr val="bg2">
                    <a:lumMod val="25000"/>
                  </a:schemeClr>
                </a:solidFill>
              </a:rPr>
              <a:t>height</a:t>
            </a:r>
            <a:r>
              <a:rPr dirty="0" smtClean="0">
                <a:solidFill>
                  <a:schemeClr val="bg2">
                    <a:lumMod val="25000"/>
                  </a:schemeClr>
                </a:solidFill>
              </a:rPr>
              <a:t>'</a:t>
            </a:r>
            <a:endParaRPr dirty="0"/>
          </a:p>
        </p:txBody>
      </p:sp>
      <p:sp>
        <p:nvSpPr>
          <p:cNvPr id="3" name="Espace réservé du contenu 2"/>
          <p:cNvSpPr>
            <a:spLocks noGrp="1"/>
          </p:cNvSpPr>
          <p:nvPr>
            <p:ph idx="1"/>
          </p:nvPr>
        </p:nvSpPr>
        <p:spPr>
          <a:xfrm>
            <a:off x="762000" y="1597025"/>
            <a:ext cx="8077200" cy="4856163"/>
          </a:xfrm>
        </p:spPr>
        <p:txBody>
          <a:bodyPr rtlCol="0">
            <a:normAutofit/>
          </a:bodyPr>
          <a:lstStyle/>
          <a:p>
            <a:pPr marL="0" indent="0" fontAlgn="auto">
              <a:spcAft>
                <a:spcPts val="0"/>
              </a:spcAft>
              <a:buFont typeface="Arial" pitchFamily="34" charset="0"/>
              <a:buNone/>
              <a:defRPr/>
            </a:pPr>
            <a:r>
              <a:rPr sz="2000" dirty="0" smtClean="0"/>
              <a:t>définit la hauteur de la ligne</a:t>
            </a:r>
          </a:p>
          <a:p>
            <a:pPr marL="0" indent="0" fontAlgn="auto">
              <a:spcAft>
                <a:spcPts val="0"/>
              </a:spcAft>
              <a:buFont typeface="Arial" pitchFamily="34" charset="0"/>
              <a:buNone/>
              <a:defRPr/>
            </a:pPr>
            <a:r>
              <a:rPr sz="2000" dirty="0" smtClean="0"/>
              <a:t>Valeurs : </a:t>
            </a:r>
          </a:p>
          <a:p>
            <a:pPr fontAlgn="auto">
              <a:spcAft>
                <a:spcPts val="0"/>
              </a:spcAft>
              <a:defRPr/>
            </a:pPr>
            <a:r>
              <a:rPr lang="fr-FR" sz="2000" dirty="0" smtClean="0"/>
              <a:t>normal : valeur normale (par défaut)</a:t>
            </a:r>
          </a:p>
          <a:p>
            <a:pPr fontAlgn="auto">
              <a:spcAft>
                <a:spcPts val="0"/>
              </a:spcAft>
              <a:defRPr/>
            </a:pPr>
            <a:r>
              <a:rPr lang="fr-FR" sz="2000" dirty="0" smtClean="0"/>
              <a:t>un nombre : nombre multipliant la taille de caractères pour obtenir la hauteur de la ligne</a:t>
            </a:r>
          </a:p>
          <a:p>
            <a:pPr fontAlgn="auto">
              <a:spcAft>
                <a:spcPts val="0"/>
              </a:spcAft>
              <a:defRPr/>
            </a:pPr>
            <a:r>
              <a:rPr sz="2000" dirty="0" smtClean="0"/>
              <a:t>une valeur-absolue, </a:t>
            </a:r>
          </a:p>
          <a:p>
            <a:pPr fontAlgn="auto">
              <a:spcAft>
                <a:spcPts val="0"/>
              </a:spcAft>
              <a:defRPr/>
            </a:pPr>
            <a:r>
              <a:rPr lang="fr-FR" sz="2000" dirty="0" smtClean="0"/>
              <a:t>une </a:t>
            </a:r>
            <a:r>
              <a:rPr sz="2000" dirty="0" smtClean="0"/>
              <a:t>taille, </a:t>
            </a:r>
          </a:p>
          <a:p>
            <a:pPr fontAlgn="auto">
              <a:spcAft>
                <a:spcPts val="0"/>
              </a:spcAft>
              <a:defRPr/>
            </a:pPr>
            <a:r>
              <a:rPr lang="fr-FR" sz="2000" dirty="0" smtClean="0"/>
              <a:t>un </a:t>
            </a:r>
            <a:r>
              <a:rPr sz="2000" dirty="0" smtClean="0"/>
              <a:t>pourcentage,</a:t>
            </a:r>
          </a:p>
          <a:p>
            <a:pPr fontAlgn="auto">
              <a:spcAft>
                <a:spcPts val="0"/>
              </a:spcAft>
              <a:defRPr/>
            </a:pPr>
            <a:r>
              <a:rPr sz="2000" dirty="0" err="1" smtClean="0"/>
              <a:t>inherit</a:t>
            </a:r>
            <a:endParaRPr sz="2000" dirty="0" smtClean="0"/>
          </a:p>
          <a:p>
            <a:pPr fontAlgn="auto">
              <a:spcAft>
                <a:spcPts val="0"/>
              </a:spcAft>
              <a:defRPr/>
            </a:pPr>
            <a:r>
              <a:rPr lang="fr-FR" sz="2000" dirty="0" smtClean="0"/>
              <a:t>initial</a:t>
            </a:r>
            <a:endParaRPr sz="2000" dirty="0" smtClean="0"/>
          </a:p>
          <a:p>
            <a:pPr marL="0" indent="0" fontAlgn="auto">
              <a:spcAft>
                <a:spcPts val="0"/>
              </a:spcAft>
              <a:buFont typeface="Arial" pitchFamily="34" charset="0"/>
              <a:buNone/>
              <a:defRPr/>
            </a:pPr>
            <a:endParaRPr sz="2000" dirty="0"/>
          </a:p>
        </p:txBody>
      </p:sp>
    </p:spTree>
    <p:extLst>
      <p:ext uri="{BB962C8B-B14F-4D97-AF65-F5344CB8AC3E}">
        <p14:creationId xmlns:p14="http://schemas.microsoft.com/office/powerpoint/2010/main" val="812786916"/>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rotateX</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rotateX</a:t>
            </a:r>
            <a:r>
              <a:rPr lang="fr-FR" sz="2000" dirty="0" smtClean="0"/>
              <a:t> effectue une rotation  3D sur l'axe des x correspondant au paramètre passé entre parenthèses .</a:t>
            </a:r>
          </a:p>
          <a:p>
            <a:pPr marL="0" indent="0">
              <a:buNone/>
            </a:pPr>
            <a:r>
              <a:rPr lang="fr-FR" sz="2400" b="1" i="1" dirty="0" smtClean="0">
                <a:solidFill>
                  <a:schemeClr val="tx2"/>
                </a:solidFill>
                <a:latin typeface="+mj-lt"/>
                <a:ea typeface="+mj-ea"/>
                <a:cs typeface="+mj-cs"/>
              </a:rPr>
              <a:t>valeur</a:t>
            </a:r>
            <a:r>
              <a:rPr lang="fr-FR" sz="2000" dirty="0" smtClean="0"/>
              <a:t> : angle de rotation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endParaRPr lang="fr-FR" sz="2000" dirty="0" smtClean="0"/>
          </a:p>
          <a:p>
            <a:pPr marL="0" indent="0">
              <a:buNone/>
            </a:pPr>
            <a:r>
              <a:rPr lang="fr-FR" sz="2400" b="1" i="1" dirty="0" smtClean="0">
                <a:solidFill>
                  <a:schemeClr val="tx2"/>
                </a:solidFill>
              </a:rPr>
              <a:t> </a:t>
            </a: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rotateX</a:t>
            </a:r>
            <a:r>
              <a:rPr lang="fr-FR" sz="2000" b="1" dirty="0" smtClean="0">
                <a:solidFill>
                  <a:schemeClr val="tx2"/>
                </a:solidFill>
              </a:rPr>
              <a:t>(100grad);</a:t>
            </a:r>
          </a:p>
          <a:p>
            <a:pPr marL="0" indent="0">
              <a:buNone/>
            </a:pPr>
            <a:r>
              <a:rPr lang="fr-FR" sz="2000" dirty="0" smtClean="0"/>
              <a:t>effectue une rotation de 100 grades sur l'axe des x. (90°)</a:t>
            </a:r>
            <a:endParaRPr lang="fr-FR" sz="2000" dirty="0"/>
          </a:p>
        </p:txBody>
      </p:sp>
    </p:spTree>
    <p:extLst>
      <p:ext uri="{BB962C8B-B14F-4D97-AF65-F5344CB8AC3E}">
        <p14:creationId xmlns:p14="http://schemas.microsoft.com/office/powerpoint/2010/main" val="3803916513"/>
      </p:ext>
    </p:extLst>
  </p:cSld>
  <p:clrMapOvr>
    <a:masterClrMapping/>
  </p:clrMapOvr>
  <p:transition spd="slow">
    <p:wipe dir="d"/>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rotateY</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rotateY</a:t>
            </a:r>
            <a:r>
              <a:rPr lang="fr-FR" sz="2000" dirty="0" smtClean="0"/>
              <a:t> effectue une rotation  3D sur l'axe des y correspondant au paramètre passé entre parenthèses .</a:t>
            </a:r>
          </a:p>
          <a:p>
            <a:pPr marL="0" indent="0">
              <a:buNone/>
            </a:pPr>
            <a:r>
              <a:rPr lang="fr-FR" sz="2400" b="1" i="1" dirty="0" smtClean="0">
                <a:solidFill>
                  <a:schemeClr val="tx2"/>
                </a:solidFill>
                <a:latin typeface="+mj-lt"/>
                <a:ea typeface="+mj-ea"/>
                <a:cs typeface="+mj-cs"/>
              </a:rPr>
              <a:t>valeur</a:t>
            </a:r>
            <a:r>
              <a:rPr lang="fr-FR" sz="2000" dirty="0" smtClean="0"/>
              <a:t> : angle de rotation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endParaRPr lang="fr-FR" sz="2000" dirty="0" smtClean="0"/>
          </a:p>
          <a:p>
            <a:pPr marL="0" indent="0">
              <a:buNone/>
            </a:pPr>
            <a:r>
              <a:rPr lang="fr-FR" sz="2400" b="1" i="1" dirty="0" smtClean="0">
                <a:solidFill>
                  <a:schemeClr val="tx2"/>
                </a:solidFill>
              </a:rPr>
              <a:t> </a:t>
            </a: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rotateY</a:t>
            </a:r>
            <a:r>
              <a:rPr lang="fr-FR" sz="2000" b="1" dirty="0" smtClean="0">
                <a:solidFill>
                  <a:schemeClr val="tx2"/>
                </a:solidFill>
              </a:rPr>
              <a:t>(1rad);</a:t>
            </a:r>
          </a:p>
          <a:p>
            <a:pPr marL="0" indent="0">
              <a:buNone/>
            </a:pPr>
            <a:r>
              <a:rPr lang="fr-FR" sz="2000" dirty="0" smtClean="0"/>
              <a:t>effectue une rotation de 1 radian sur l'axe des y. (57,3°)</a:t>
            </a:r>
            <a:endParaRPr lang="fr-FR" sz="2000" dirty="0"/>
          </a:p>
        </p:txBody>
      </p:sp>
    </p:spTree>
    <p:extLst>
      <p:ext uri="{BB962C8B-B14F-4D97-AF65-F5344CB8AC3E}">
        <p14:creationId xmlns:p14="http://schemas.microsoft.com/office/powerpoint/2010/main" val="623321933"/>
      </p:ext>
    </p:extLst>
  </p:cSld>
  <p:clrMapOvr>
    <a:masterClrMapping/>
  </p:clrMapOvr>
  <p:transition spd="slow">
    <p:wipe dir="d"/>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rotateZ</a:t>
            </a:r>
            <a:r>
              <a:rPr lang="fr-FR" sz="2400" b="1" i="1" dirty="0" smtClean="0">
                <a:solidFill>
                  <a:schemeClr val="tx2"/>
                </a:solidFill>
              </a:rPr>
              <a:t>(valeur)</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rotateZ</a:t>
            </a:r>
            <a:r>
              <a:rPr lang="fr-FR" sz="2000" dirty="0" smtClean="0"/>
              <a:t> effectue une rotation  3D sur l'axe des z correspondant au paramètre passé entre parenthèses .</a:t>
            </a:r>
          </a:p>
          <a:p>
            <a:pPr marL="0" indent="0">
              <a:buNone/>
            </a:pPr>
            <a:r>
              <a:rPr lang="fr-FR" sz="2400" b="1" i="1" dirty="0" smtClean="0">
                <a:solidFill>
                  <a:schemeClr val="tx2"/>
                </a:solidFill>
                <a:latin typeface="+mj-lt"/>
                <a:ea typeface="+mj-ea"/>
                <a:cs typeface="+mj-cs"/>
              </a:rPr>
              <a:t>valeur</a:t>
            </a:r>
            <a:r>
              <a:rPr lang="fr-FR" sz="2000" dirty="0" smtClean="0"/>
              <a:t> : angle de rotation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endParaRPr lang="fr-FR" sz="2000" dirty="0" smtClean="0"/>
          </a:p>
          <a:p>
            <a:pPr marL="0" indent="0">
              <a:buNone/>
            </a:pPr>
            <a:r>
              <a:rPr lang="fr-FR" sz="2400" b="1" i="1" dirty="0" smtClean="0">
                <a:solidFill>
                  <a:schemeClr val="tx2"/>
                </a:solidFill>
              </a:rPr>
              <a:t> </a:t>
            </a: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rotateZ</a:t>
            </a:r>
            <a:r>
              <a:rPr lang="fr-FR" sz="2000" b="1" dirty="0" smtClean="0">
                <a:solidFill>
                  <a:schemeClr val="tx2"/>
                </a:solidFill>
              </a:rPr>
              <a:t>(0.125turn);</a:t>
            </a:r>
          </a:p>
          <a:p>
            <a:pPr marL="0" indent="0">
              <a:buNone/>
            </a:pPr>
            <a:r>
              <a:rPr lang="fr-FR" sz="2000" dirty="0" smtClean="0"/>
              <a:t>effectue une rotation de 0.125 </a:t>
            </a:r>
            <a:r>
              <a:rPr lang="fr-FR" sz="2000" dirty="0" err="1" smtClean="0"/>
              <a:t>turn</a:t>
            </a:r>
            <a:r>
              <a:rPr lang="fr-FR" sz="2000" dirty="0" smtClean="0"/>
              <a:t> sur l'axe des z. (45°)</a:t>
            </a:r>
            <a:endParaRPr lang="fr-FR" sz="2000" dirty="0"/>
          </a:p>
        </p:txBody>
      </p:sp>
    </p:spTree>
    <p:extLst>
      <p:ext uri="{BB962C8B-B14F-4D97-AF65-F5344CB8AC3E}">
        <p14:creationId xmlns:p14="http://schemas.microsoft.com/office/powerpoint/2010/main" val="4264317355"/>
      </p:ext>
    </p:extLst>
  </p:cSld>
  <p:clrMapOvr>
    <a:masterClrMapping/>
  </p:clrMapOvr>
  <p:transition spd="slow">
    <p:wipe dir="d"/>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rotate</a:t>
            </a:r>
            <a:r>
              <a:rPr lang="fr-FR" sz="2400" b="1" i="1" dirty="0" smtClean="0">
                <a:solidFill>
                  <a:schemeClr val="tx2"/>
                </a:solidFill>
              </a:rPr>
              <a:t>(</a:t>
            </a:r>
            <a:r>
              <a:rPr lang="fr-FR" sz="2400" b="1" i="1" dirty="0" err="1" smtClean="0">
                <a:solidFill>
                  <a:schemeClr val="tx2"/>
                </a:solidFill>
              </a:rPr>
              <a:t>x,y,z</a:t>
            </a:r>
            <a:r>
              <a:rPr lang="fr-FR" sz="2400" b="1" i="1" dirty="0" smtClean="0">
                <a:solidFill>
                  <a:schemeClr val="tx2"/>
                </a:solidFill>
              </a:rPr>
              <a: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smtClean="0">
                <a:solidFill>
                  <a:schemeClr val="tx2"/>
                </a:solidFill>
                <a:latin typeface="+mj-lt"/>
                <a:ea typeface="+mj-ea"/>
                <a:cs typeface="+mj-cs"/>
              </a:rPr>
              <a:t>rotate3d</a:t>
            </a:r>
            <a:r>
              <a:rPr lang="fr-FR" sz="2000" dirty="0" smtClean="0"/>
              <a:t> effectue une rotation sur l'axe des x (abscisses), l'axe des y (ordonnées) et l'axe des z correspondant aux paramètres passés entre parenthèses .</a:t>
            </a:r>
          </a:p>
          <a:p>
            <a:pPr marL="0" indent="0">
              <a:buNone/>
            </a:pPr>
            <a:r>
              <a:rPr lang="fr-FR" sz="2000" dirty="0" smtClean="0"/>
              <a:t>Si un seul paramètre est passé, la modification s'effectue horizontalement, verticalement et en profondeur avec la même valeur.</a:t>
            </a:r>
          </a:p>
          <a:p>
            <a:pPr marL="0" indent="0">
              <a:buNone/>
            </a:pPr>
            <a:r>
              <a:rPr lang="fr-FR" sz="2400" b="1" i="1" dirty="0" smtClean="0">
                <a:solidFill>
                  <a:schemeClr val="tx2"/>
                </a:solidFill>
                <a:latin typeface="+mj-lt"/>
                <a:ea typeface="+mj-ea"/>
                <a:cs typeface="+mj-cs"/>
              </a:rPr>
              <a:t>x</a:t>
            </a:r>
            <a:r>
              <a:rPr lang="fr-FR" sz="2000" dirty="0" smtClean="0"/>
              <a:t> : angle de rotation sur l'axe des x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r>
              <a:rPr lang="fr-FR" sz="2000" dirty="0" smtClean="0"/>
              <a:t>)</a:t>
            </a:r>
          </a:p>
          <a:p>
            <a:pPr marL="0" indent="0">
              <a:buNone/>
            </a:pPr>
            <a:r>
              <a:rPr lang="fr-FR" sz="2400" b="1" i="1" dirty="0" smtClean="0">
                <a:solidFill>
                  <a:schemeClr val="tx2"/>
                </a:solidFill>
              </a:rPr>
              <a:t>y</a:t>
            </a:r>
            <a:r>
              <a:rPr lang="fr-FR" sz="2000" dirty="0" smtClean="0"/>
              <a:t> </a:t>
            </a:r>
            <a:r>
              <a:rPr lang="fr-FR" sz="2000" dirty="0"/>
              <a:t>: </a:t>
            </a:r>
            <a:r>
              <a:rPr lang="fr-FR" sz="2000" dirty="0" smtClean="0"/>
              <a:t> angle </a:t>
            </a:r>
            <a:r>
              <a:rPr lang="fr-FR" sz="2000" dirty="0"/>
              <a:t>de </a:t>
            </a:r>
            <a:r>
              <a:rPr lang="fr-FR" sz="2000" dirty="0" smtClean="0"/>
              <a:t>rotation sur </a:t>
            </a:r>
            <a:r>
              <a:rPr lang="fr-FR" sz="2000" dirty="0"/>
              <a:t>l'axe des </a:t>
            </a:r>
            <a:r>
              <a:rPr lang="fr-FR" sz="2000" dirty="0" smtClean="0"/>
              <a:t>y </a:t>
            </a:r>
            <a:r>
              <a:rPr lang="fr-FR" sz="2000" dirty="0"/>
              <a:t>(en </a:t>
            </a:r>
            <a:r>
              <a:rPr lang="fr-FR" sz="2000" dirty="0" err="1"/>
              <a:t>deg</a:t>
            </a:r>
            <a:r>
              <a:rPr lang="fr-FR" sz="2000" dirty="0"/>
              <a:t>, </a:t>
            </a:r>
            <a:r>
              <a:rPr lang="fr-FR" sz="2000" dirty="0" err="1"/>
              <a:t>grad</a:t>
            </a:r>
            <a:r>
              <a:rPr lang="fr-FR" sz="2000" dirty="0"/>
              <a:t>, rad et </a:t>
            </a:r>
            <a:r>
              <a:rPr lang="fr-FR" sz="2000" dirty="0" err="1"/>
              <a:t>turn</a:t>
            </a:r>
            <a:r>
              <a:rPr lang="fr-FR" sz="2000" dirty="0"/>
              <a:t>)</a:t>
            </a:r>
            <a:endParaRPr lang="fr-FR" sz="2000" dirty="0" smtClean="0"/>
          </a:p>
          <a:p>
            <a:pPr marL="0" indent="0">
              <a:buNone/>
            </a:pPr>
            <a:r>
              <a:rPr lang="fr-FR" sz="2400" b="1" i="1" dirty="0" smtClean="0">
                <a:solidFill>
                  <a:schemeClr val="tx2"/>
                </a:solidFill>
              </a:rPr>
              <a:t>z</a:t>
            </a:r>
            <a:r>
              <a:rPr lang="fr-FR" sz="2000" dirty="0" smtClean="0"/>
              <a:t> </a:t>
            </a:r>
            <a:r>
              <a:rPr lang="fr-FR" sz="2000" dirty="0"/>
              <a:t>:  angle de </a:t>
            </a:r>
            <a:r>
              <a:rPr lang="fr-FR" sz="2000" dirty="0" smtClean="0"/>
              <a:t>rotation sur </a:t>
            </a:r>
            <a:r>
              <a:rPr lang="fr-FR" sz="2000" dirty="0"/>
              <a:t>l'axe des </a:t>
            </a:r>
            <a:r>
              <a:rPr lang="fr-FR" sz="2000" dirty="0" smtClean="0"/>
              <a:t>z </a:t>
            </a:r>
            <a:r>
              <a:rPr lang="fr-FR" sz="2000" dirty="0"/>
              <a:t>(en </a:t>
            </a:r>
            <a:r>
              <a:rPr lang="fr-FR" sz="2000" dirty="0" err="1"/>
              <a:t>deg</a:t>
            </a:r>
            <a:r>
              <a:rPr lang="fr-FR" sz="2000" dirty="0"/>
              <a:t>, </a:t>
            </a:r>
            <a:r>
              <a:rPr lang="fr-FR" sz="2000" dirty="0" err="1"/>
              <a:t>grad</a:t>
            </a:r>
            <a:r>
              <a:rPr lang="fr-FR" sz="2000" dirty="0"/>
              <a:t>, rad et </a:t>
            </a:r>
            <a:r>
              <a:rPr lang="fr-FR" sz="2000" dirty="0" err="1"/>
              <a:t>turn</a:t>
            </a:r>
            <a:r>
              <a:rPr lang="fr-FR" sz="2000" dirty="0"/>
              <a:t>)</a:t>
            </a:r>
            <a:endParaRPr lang="fr-FR" sz="2000" b="1" dirty="0">
              <a:solidFill>
                <a:schemeClr val="accent2"/>
              </a:solidFill>
            </a:endParaRPr>
          </a:p>
          <a:p>
            <a:pPr marL="0" indent="0">
              <a:buNone/>
            </a:pPr>
            <a:r>
              <a:rPr lang="fr-FR" sz="2000" dirty="0" smtClean="0"/>
              <a:t>exemple :</a:t>
            </a:r>
            <a:endParaRPr lang="fr-FR" sz="2000" dirty="0"/>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smtClean="0">
                <a:solidFill>
                  <a:schemeClr val="tx2"/>
                </a:solidFill>
              </a:rPr>
              <a:t>rotate3d(90deg, 45deg, -180deg);</a:t>
            </a:r>
          </a:p>
          <a:p>
            <a:pPr marL="0" indent="0">
              <a:buNone/>
            </a:pPr>
            <a:r>
              <a:rPr lang="fr-FR" sz="2000" dirty="0" smtClean="0"/>
              <a:t>effectue une rotation de 60 degrés sur l'axe des x, de 45 degrés sur l'axe des y et de -180 degrés sur l'axe des z.</a:t>
            </a:r>
            <a:endParaRPr lang="fr-FR" sz="2000" dirty="0"/>
          </a:p>
        </p:txBody>
      </p:sp>
    </p:spTree>
    <p:extLst>
      <p:ext uri="{BB962C8B-B14F-4D97-AF65-F5344CB8AC3E}">
        <p14:creationId xmlns:p14="http://schemas.microsoft.com/office/powerpoint/2010/main" val="1557300870"/>
      </p:ext>
    </p:extLst>
  </p:cSld>
  <p:clrMapOvr>
    <a:masterClrMapping/>
  </p:clrMapOvr>
  <p:transition spd="slow">
    <p:wipe dir="d"/>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skew</a:t>
            </a:r>
            <a:r>
              <a:rPr lang="fr-FR" sz="2400" b="1" i="1" dirty="0" smtClean="0">
                <a:solidFill>
                  <a:schemeClr val="tx2"/>
                </a:solidFill>
              </a:rPr>
              <a:t>(</a:t>
            </a:r>
            <a:r>
              <a:rPr lang="fr-FR" sz="2400" b="1" i="1" dirty="0" err="1" smtClean="0">
                <a:solidFill>
                  <a:schemeClr val="tx2"/>
                </a:solidFill>
              </a:rPr>
              <a:t>angle_x</a:t>
            </a:r>
            <a:r>
              <a:rPr lang="fr-FR" sz="2400" b="1" i="1" dirty="0" smtClean="0">
                <a:solidFill>
                  <a:schemeClr val="tx2"/>
                </a:solidFill>
              </a:rPr>
              <a:t>, </a:t>
            </a:r>
            <a:r>
              <a:rPr lang="fr-FR" sz="2400" b="1" i="1" dirty="0" err="1" smtClean="0">
                <a:solidFill>
                  <a:schemeClr val="tx2"/>
                </a:solidFill>
              </a:rPr>
              <a:t>angle_y</a:t>
            </a:r>
            <a:r>
              <a:rPr lang="fr-FR" sz="2400" b="1" i="1" dirty="0" smtClean="0">
                <a:solidFill>
                  <a:schemeClr val="tx2"/>
                </a:solidFill>
              </a:rPr>
              <a: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skew</a:t>
            </a:r>
            <a:r>
              <a:rPr lang="fr-FR" sz="2000" dirty="0" smtClean="0"/>
              <a:t> effectue une distorsion  2D correspondant aux paramètres passés entre parenthèses .</a:t>
            </a:r>
          </a:p>
          <a:p>
            <a:pPr marL="0" indent="0">
              <a:buNone/>
            </a:pPr>
            <a:r>
              <a:rPr lang="fr-FR" sz="2400" b="1" i="1" dirty="0" err="1" smtClean="0">
                <a:solidFill>
                  <a:schemeClr val="tx2"/>
                </a:solidFill>
                <a:latin typeface="+mj-lt"/>
                <a:ea typeface="+mj-ea"/>
                <a:cs typeface="+mj-cs"/>
              </a:rPr>
              <a:t>angle_x</a:t>
            </a:r>
            <a:r>
              <a:rPr lang="fr-FR" sz="2000" dirty="0" smtClean="0"/>
              <a:t> : angle de rotation  sur l'axe des x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r>
              <a:rPr lang="fr-FR" sz="2000" dirty="0" smtClean="0"/>
              <a:t>,</a:t>
            </a:r>
          </a:p>
          <a:p>
            <a:pPr marL="0" indent="0">
              <a:buNone/>
            </a:pPr>
            <a:endParaRPr lang="fr-FR" sz="2000" dirty="0" smtClean="0"/>
          </a:p>
          <a:p>
            <a:pPr marL="0" indent="0">
              <a:buNone/>
            </a:pPr>
            <a:r>
              <a:rPr lang="fr-FR" sz="2000" dirty="0" smtClean="0"/>
              <a:t>exemple </a:t>
            </a:r>
            <a:r>
              <a:rPr lang="fr-FR" sz="2000" dirty="0"/>
              <a:t>:</a:t>
            </a:r>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skew</a:t>
            </a:r>
            <a:r>
              <a:rPr lang="fr-FR" sz="2000" b="1" dirty="0" smtClean="0">
                <a:solidFill>
                  <a:schemeClr val="tx2"/>
                </a:solidFill>
              </a:rPr>
              <a:t>(30deg);</a:t>
            </a:r>
            <a:endParaRPr lang="fr-FR" sz="2000" b="1" dirty="0">
              <a:solidFill>
                <a:schemeClr val="tx2"/>
              </a:solidFill>
            </a:endParaRPr>
          </a:p>
          <a:p>
            <a:pPr marL="0" indent="0">
              <a:buNone/>
            </a:pPr>
            <a:endParaRPr lang="fr-FR" sz="2000" dirty="0"/>
          </a:p>
          <a:p>
            <a:pPr marL="0" indent="0">
              <a:buNone/>
            </a:pPr>
            <a:endParaRPr lang="fr-FR" sz="2400" b="1" i="1" dirty="0" smtClean="0">
              <a:solidFill>
                <a:schemeClr val="tx2"/>
              </a:solidFill>
            </a:endParaRPr>
          </a:p>
          <a:p>
            <a:pPr marL="0" indent="0">
              <a:buNone/>
            </a:pPr>
            <a:r>
              <a:rPr lang="fr-FR" sz="2400" b="1" i="1" dirty="0" err="1" smtClean="0">
                <a:solidFill>
                  <a:schemeClr val="tx2"/>
                </a:solidFill>
              </a:rPr>
              <a:t>angle_y</a:t>
            </a:r>
            <a:r>
              <a:rPr lang="fr-FR" sz="2000" dirty="0" smtClean="0"/>
              <a:t> </a:t>
            </a:r>
            <a:r>
              <a:rPr lang="fr-FR" sz="2000" dirty="0"/>
              <a:t>: angle de rotation sur l'axe des </a:t>
            </a:r>
            <a:r>
              <a:rPr lang="fr-FR" sz="2000" dirty="0" smtClean="0"/>
              <a:t>y en </a:t>
            </a:r>
            <a:r>
              <a:rPr lang="fr-FR" sz="2000" dirty="0" err="1"/>
              <a:t>deg</a:t>
            </a:r>
            <a:r>
              <a:rPr lang="fr-FR" sz="2000" dirty="0"/>
              <a:t>, </a:t>
            </a:r>
            <a:r>
              <a:rPr lang="fr-FR" sz="2000" dirty="0" err="1"/>
              <a:t>grad</a:t>
            </a:r>
            <a:r>
              <a:rPr lang="fr-FR" sz="2000" dirty="0"/>
              <a:t>, rad et </a:t>
            </a:r>
            <a:r>
              <a:rPr lang="fr-FR" sz="2000" dirty="0" err="1"/>
              <a:t>turn</a:t>
            </a:r>
            <a:r>
              <a:rPr lang="fr-FR" sz="2000" dirty="0"/>
              <a:t>,</a:t>
            </a:r>
          </a:p>
          <a:p>
            <a:pPr marL="0" indent="0">
              <a:buNone/>
            </a:pPr>
            <a:r>
              <a:rPr lang="fr-FR" sz="2400" b="1" i="1" dirty="0" smtClean="0">
                <a:solidFill>
                  <a:schemeClr val="tx2"/>
                </a:solidFill>
              </a:rPr>
              <a:t> </a:t>
            </a:r>
            <a:endParaRPr lang="fr-FR" sz="2000" b="1" dirty="0">
              <a:solidFill>
                <a:schemeClr val="accent2"/>
              </a:solidFill>
            </a:endParaRPr>
          </a:p>
          <a:p>
            <a:pPr marL="0" indent="0">
              <a:buNone/>
            </a:pPr>
            <a:r>
              <a:rPr lang="fr-FR" sz="2000" dirty="0" smtClean="0"/>
              <a:t>exemple :</a:t>
            </a:r>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skew</a:t>
            </a:r>
            <a:r>
              <a:rPr lang="fr-FR" sz="2000" b="1" dirty="0" smtClean="0">
                <a:solidFill>
                  <a:schemeClr val="tx2"/>
                </a:solidFill>
              </a:rPr>
              <a:t>(30deg,20deg);</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492896"/>
            <a:ext cx="283839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704" y="4797152"/>
            <a:ext cx="2593355"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956275"/>
      </p:ext>
    </p:extLst>
  </p:cSld>
  <p:clrMapOvr>
    <a:masterClrMapping/>
  </p:clrMapOvr>
  <p:transition spd="slow">
    <p:wipe dir="d"/>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skewX</a:t>
            </a:r>
            <a:r>
              <a:rPr lang="fr-FR" sz="2400" b="1" i="1" dirty="0" smtClean="0">
                <a:solidFill>
                  <a:schemeClr val="tx2"/>
                </a:solidFill>
              </a:rPr>
              <a:t>(angle)</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skewX</a:t>
            </a:r>
            <a:r>
              <a:rPr lang="fr-FR" sz="2000" dirty="0" smtClean="0"/>
              <a:t> effectue une distorsion  2D correspondant au paramètre passé entre parenthèses .</a:t>
            </a:r>
          </a:p>
          <a:p>
            <a:pPr marL="0" indent="0">
              <a:buNone/>
            </a:pPr>
            <a:r>
              <a:rPr lang="fr-FR" sz="2400" b="1" i="1" dirty="0" smtClean="0">
                <a:solidFill>
                  <a:schemeClr val="tx2"/>
                </a:solidFill>
                <a:latin typeface="+mj-lt"/>
                <a:ea typeface="+mj-ea"/>
                <a:cs typeface="+mj-cs"/>
              </a:rPr>
              <a:t>angle</a:t>
            </a:r>
            <a:r>
              <a:rPr lang="fr-FR" sz="2000" dirty="0" smtClean="0"/>
              <a:t> : angle de rotation  sur l'axe des x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r>
              <a:rPr lang="fr-FR" sz="2000" dirty="0" smtClean="0"/>
              <a:t>,</a:t>
            </a:r>
          </a:p>
          <a:p>
            <a:pPr marL="0" indent="0">
              <a:buNone/>
            </a:pPr>
            <a:endParaRPr lang="fr-FR" sz="2000" dirty="0" smtClean="0"/>
          </a:p>
          <a:p>
            <a:pPr marL="0" indent="0">
              <a:buNone/>
            </a:pPr>
            <a:r>
              <a:rPr lang="fr-FR" sz="2000" dirty="0" smtClean="0"/>
              <a:t>exemple </a:t>
            </a:r>
            <a:r>
              <a:rPr lang="fr-FR" sz="2000" dirty="0"/>
              <a:t>:</a:t>
            </a:r>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skewX</a:t>
            </a:r>
            <a:r>
              <a:rPr lang="fr-FR" sz="2000" b="1" dirty="0" smtClean="0">
                <a:solidFill>
                  <a:schemeClr val="tx2"/>
                </a:solidFill>
              </a:rPr>
              <a:t>(30deg);</a:t>
            </a:r>
            <a:endParaRPr lang="fr-FR" sz="2000" b="1" dirty="0">
              <a:solidFill>
                <a:schemeClr val="tx2"/>
              </a:solidFill>
            </a:endParaRPr>
          </a:p>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492896"/>
            <a:ext cx="283839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364537"/>
      </p:ext>
    </p:extLst>
  </p:cSld>
  <p:clrMapOvr>
    <a:masterClrMapping/>
  </p:clrMapOvr>
  <p:transition spd="slow">
    <p:wipe dir="d"/>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err="1" smtClean="0">
                <a:solidFill>
                  <a:schemeClr val="accent2">
                    <a:lumMod val="75000"/>
                  </a:schemeClr>
                </a:solidFill>
              </a:rPr>
              <a:t>transform</a:t>
            </a:r>
            <a:r>
              <a:rPr lang="fr-FR" sz="2400" b="1" i="1" dirty="0" smtClean="0">
                <a:solidFill>
                  <a:schemeClr val="accent2">
                    <a:lumMod val="75000"/>
                  </a:schemeClr>
                </a:solidFill>
              </a:rPr>
              <a:t> : </a:t>
            </a:r>
            <a:r>
              <a:rPr lang="fr-FR" sz="2400" b="1" i="1" dirty="0" err="1" smtClean="0">
                <a:solidFill>
                  <a:schemeClr val="tx2"/>
                </a:solidFill>
              </a:rPr>
              <a:t>skewY</a:t>
            </a:r>
            <a:r>
              <a:rPr lang="fr-FR" sz="2400" b="1" i="1" dirty="0" smtClean="0">
                <a:solidFill>
                  <a:schemeClr val="tx2"/>
                </a:solidFill>
              </a:rPr>
              <a:t>(angle)</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2400" b="1" i="1" dirty="0" err="1" smtClean="0">
                <a:solidFill>
                  <a:schemeClr val="tx2"/>
                </a:solidFill>
                <a:latin typeface="+mj-lt"/>
                <a:ea typeface="+mj-ea"/>
                <a:cs typeface="+mj-cs"/>
              </a:rPr>
              <a:t>skewY</a:t>
            </a:r>
            <a:r>
              <a:rPr lang="fr-FR" sz="2000" dirty="0" smtClean="0"/>
              <a:t> effectue une distorsion  2D correspondant au paramètre passé entre parenthèses .</a:t>
            </a:r>
          </a:p>
          <a:p>
            <a:pPr marL="0" indent="0">
              <a:buNone/>
            </a:pPr>
            <a:r>
              <a:rPr lang="fr-FR" sz="2400" b="1" i="1" dirty="0" smtClean="0">
                <a:solidFill>
                  <a:schemeClr val="tx2"/>
                </a:solidFill>
                <a:latin typeface="+mj-lt"/>
                <a:ea typeface="+mj-ea"/>
                <a:cs typeface="+mj-cs"/>
              </a:rPr>
              <a:t>angle</a:t>
            </a:r>
            <a:r>
              <a:rPr lang="fr-FR" sz="2000" dirty="0" smtClean="0"/>
              <a:t> : angle de rotation  sur l'axe des y en </a:t>
            </a:r>
            <a:r>
              <a:rPr lang="fr-FR" sz="2000" dirty="0" err="1" smtClean="0"/>
              <a:t>deg</a:t>
            </a:r>
            <a:r>
              <a:rPr lang="fr-FR" sz="2000" dirty="0" smtClean="0"/>
              <a:t>, </a:t>
            </a:r>
            <a:r>
              <a:rPr lang="fr-FR" sz="2000" dirty="0" err="1" smtClean="0"/>
              <a:t>grad</a:t>
            </a:r>
            <a:r>
              <a:rPr lang="fr-FR" sz="2000" dirty="0" smtClean="0"/>
              <a:t>, rad et </a:t>
            </a:r>
            <a:r>
              <a:rPr lang="fr-FR" sz="2000" dirty="0" err="1" smtClean="0"/>
              <a:t>turn</a:t>
            </a:r>
            <a:r>
              <a:rPr lang="fr-FR" sz="2000" dirty="0" smtClean="0"/>
              <a:t>,</a:t>
            </a:r>
          </a:p>
          <a:p>
            <a:pPr marL="0" indent="0">
              <a:buNone/>
            </a:pPr>
            <a:endParaRPr lang="fr-FR" sz="2000" dirty="0" smtClean="0"/>
          </a:p>
          <a:p>
            <a:pPr marL="0" indent="0">
              <a:buNone/>
            </a:pPr>
            <a:r>
              <a:rPr lang="fr-FR" sz="2000" dirty="0" smtClean="0"/>
              <a:t>exemple </a:t>
            </a:r>
            <a:r>
              <a:rPr lang="fr-FR" sz="2000" dirty="0"/>
              <a:t>:</a:t>
            </a:r>
          </a:p>
          <a:p>
            <a:pPr marL="0" indent="0">
              <a:buNone/>
            </a:pPr>
            <a:r>
              <a:rPr lang="fr-FR" sz="2000" b="1" dirty="0" err="1" smtClean="0">
                <a:solidFill>
                  <a:schemeClr val="accent2">
                    <a:lumMod val="75000"/>
                  </a:schemeClr>
                </a:solidFill>
              </a:rPr>
              <a:t>transform</a:t>
            </a:r>
            <a:r>
              <a:rPr lang="fr-FR" sz="2000" b="1" dirty="0" smtClean="0">
                <a:solidFill>
                  <a:schemeClr val="accent2">
                    <a:lumMod val="75000"/>
                  </a:schemeClr>
                </a:solidFill>
              </a:rPr>
              <a:t> </a:t>
            </a:r>
            <a:r>
              <a:rPr lang="fr-FR" sz="2000" b="1" dirty="0">
                <a:solidFill>
                  <a:schemeClr val="accent2">
                    <a:lumMod val="75000"/>
                  </a:schemeClr>
                </a:solidFill>
              </a:rPr>
              <a:t>: </a:t>
            </a:r>
            <a:r>
              <a:rPr lang="fr-FR" sz="2000" b="1" dirty="0" err="1" smtClean="0">
                <a:solidFill>
                  <a:schemeClr val="tx2"/>
                </a:solidFill>
              </a:rPr>
              <a:t>skewY</a:t>
            </a:r>
            <a:r>
              <a:rPr lang="fr-FR" sz="2000" b="1" dirty="0" smtClean="0">
                <a:solidFill>
                  <a:schemeClr val="tx2"/>
                </a:solidFill>
              </a:rPr>
              <a:t>(20deg);</a:t>
            </a:r>
            <a:endParaRPr lang="fr-FR" sz="2000" b="1" dirty="0">
              <a:solidFill>
                <a:schemeClr val="tx2"/>
              </a:solidFill>
            </a:endParaRPr>
          </a:p>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39" y="3212976"/>
            <a:ext cx="3338361"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4"/>
          <p:cNvCxnSpPr/>
          <p:nvPr/>
        </p:nvCxnSpPr>
        <p:spPr>
          <a:xfrm>
            <a:off x="4932039" y="3429000"/>
            <a:ext cx="28083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Flèche courbée vers la gauche 5"/>
          <p:cNvSpPr/>
          <p:nvPr/>
        </p:nvSpPr>
        <p:spPr>
          <a:xfrm>
            <a:off x="6012160" y="3429000"/>
            <a:ext cx="216024" cy="43204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ZoneTexte 6"/>
          <p:cNvSpPr txBox="1"/>
          <p:nvPr/>
        </p:nvSpPr>
        <p:spPr>
          <a:xfrm>
            <a:off x="6228184" y="3500655"/>
            <a:ext cx="1728192" cy="369332"/>
          </a:xfrm>
          <a:prstGeom prst="rect">
            <a:avLst/>
          </a:prstGeom>
          <a:noFill/>
        </p:spPr>
        <p:txBody>
          <a:bodyPr wrap="square" rtlCol="0">
            <a:spAutoFit/>
          </a:bodyPr>
          <a:lstStyle/>
          <a:p>
            <a:r>
              <a:rPr lang="fr-FR" dirty="0" err="1"/>
              <a:t>s</a:t>
            </a:r>
            <a:r>
              <a:rPr lang="fr-FR" dirty="0" err="1" smtClean="0"/>
              <a:t>kewY</a:t>
            </a:r>
            <a:r>
              <a:rPr lang="fr-FR" dirty="0" smtClean="0"/>
              <a:t>(20deg)</a:t>
            </a:r>
            <a:endParaRPr lang="fr-FR" dirty="0"/>
          </a:p>
        </p:txBody>
      </p:sp>
    </p:spTree>
    <p:extLst>
      <p:ext uri="{BB962C8B-B14F-4D97-AF65-F5344CB8AC3E}">
        <p14:creationId xmlns:p14="http://schemas.microsoft.com/office/powerpoint/2010/main" val="3037078038"/>
      </p:ext>
    </p:extLst>
  </p:cSld>
  <p:clrMapOvr>
    <a:masterClrMapping/>
  </p:clrMapOvr>
  <p:transition spd="slow">
    <p:wipe dir="d"/>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Les CSS particulières aux navigateurs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5355312"/>
          </a:xfrm>
          <a:prstGeom prst="rect">
            <a:avLst/>
          </a:prstGeom>
          <a:noFill/>
        </p:spPr>
        <p:txBody>
          <a:bodyPr wrap="square" rtlCol="0">
            <a:spAutoFit/>
          </a:bodyPr>
          <a:lstStyle/>
          <a:p>
            <a:r>
              <a:rPr lang="fr-FR" dirty="0" smtClean="0"/>
              <a:t>Le CSS3 est en cours de développement. Les syntaxes précédentes sont les syntaxes standard, officielles.</a:t>
            </a:r>
          </a:p>
          <a:p>
            <a:r>
              <a:rPr lang="fr-FR" dirty="0" smtClean="0"/>
              <a:t>Cependant toutes les versions de tous les navigateurs ne les ont pas mises encore en place.</a:t>
            </a:r>
          </a:p>
          <a:p>
            <a:r>
              <a:rPr lang="fr-FR" dirty="0" smtClean="0"/>
              <a:t>Des versions "provisoires" des propriétés CSS3 sont développés pour les principaux navigateurs. Ils sont appelés préfixes propriétaires.</a:t>
            </a:r>
          </a:p>
          <a:p>
            <a:r>
              <a:rPr lang="fr-FR" dirty="0" smtClean="0"/>
              <a:t>Ces propriétés provisoires se distinguent du standard par l'adjonction devant la propriété d'un préfixe :</a:t>
            </a:r>
          </a:p>
          <a:p>
            <a:r>
              <a:rPr lang="fr-FR" b="1" dirty="0">
                <a:solidFill>
                  <a:schemeClr val="tx2"/>
                </a:solidFill>
              </a:rPr>
              <a:t>-</a:t>
            </a:r>
            <a:r>
              <a:rPr lang="fr-FR" b="1" dirty="0" err="1">
                <a:solidFill>
                  <a:schemeClr val="tx2"/>
                </a:solidFill>
              </a:rPr>
              <a:t>webkit</a:t>
            </a:r>
            <a:r>
              <a:rPr lang="fr-FR" b="1" dirty="0">
                <a:solidFill>
                  <a:schemeClr val="tx2"/>
                </a:solidFill>
              </a:rPr>
              <a:t>-</a:t>
            </a:r>
            <a:r>
              <a:rPr lang="fr-FR" dirty="0" smtClean="0"/>
              <a:t>	le plus utilisé, pour Chrome, Safari, </a:t>
            </a:r>
            <a:r>
              <a:rPr lang="fr-FR" dirty="0" err="1" smtClean="0"/>
              <a:t>Opera</a:t>
            </a:r>
            <a:r>
              <a:rPr lang="fr-FR" dirty="0" smtClean="0"/>
              <a:t>, </a:t>
            </a:r>
            <a:r>
              <a:rPr lang="fr-FR" dirty="0" err="1" smtClean="0"/>
              <a:t>Konqueror</a:t>
            </a:r>
            <a:r>
              <a:rPr lang="fr-FR" dirty="0" smtClean="0"/>
              <a:t>,</a:t>
            </a:r>
          </a:p>
          <a:p>
            <a:r>
              <a:rPr lang="fr-FR" b="1" dirty="0">
                <a:solidFill>
                  <a:schemeClr val="tx2"/>
                </a:solidFill>
              </a:rPr>
              <a:t>-</a:t>
            </a:r>
            <a:r>
              <a:rPr lang="fr-FR" b="1" dirty="0" err="1">
                <a:solidFill>
                  <a:schemeClr val="tx2"/>
                </a:solidFill>
              </a:rPr>
              <a:t>moz</a:t>
            </a:r>
            <a:r>
              <a:rPr lang="fr-FR" b="1" dirty="0">
                <a:solidFill>
                  <a:schemeClr val="tx2"/>
                </a:solidFill>
              </a:rPr>
              <a:t>-</a:t>
            </a:r>
            <a:r>
              <a:rPr lang="fr-FR" dirty="0" smtClean="0"/>
              <a:t>	pour Gecko (Mozilla Firefox),</a:t>
            </a:r>
          </a:p>
          <a:p>
            <a:r>
              <a:rPr lang="fr-FR" b="1" dirty="0">
                <a:solidFill>
                  <a:schemeClr val="tx2"/>
                </a:solidFill>
              </a:rPr>
              <a:t>-o-</a:t>
            </a:r>
            <a:r>
              <a:rPr lang="fr-FR" dirty="0" smtClean="0"/>
              <a:t>	pour </a:t>
            </a:r>
            <a:r>
              <a:rPr lang="fr-FR" dirty="0" err="1" smtClean="0"/>
              <a:t>Opera</a:t>
            </a:r>
            <a:r>
              <a:rPr lang="fr-FR" dirty="0" smtClean="0"/>
              <a:t>,</a:t>
            </a:r>
          </a:p>
          <a:p>
            <a:r>
              <a:rPr lang="fr-FR" b="1" dirty="0">
                <a:solidFill>
                  <a:schemeClr val="tx2"/>
                </a:solidFill>
              </a:rPr>
              <a:t>-ms-</a:t>
            </a:r>
            <a:r>
              <a:rPr lang="fr-FR" dirty="0" smtClean="0"/>
              <a:t>	pour Microsoft (Internet Explorer),</a:t>
            </a:r>
          </a:p>
          <a:p>
            <a:r>
              <a:rPr lang="fr-FR" b="1" dirty="0">
                <a:solidFill>
                  <a:schemeClr val="tx2"/>
                </a:solidFill>
              </a:rPr>
              <a:t>-</a:t>
            </a:r>
            <a:r>
              <a:rPr lang="fr-FR" b="1" dirty="0" err="1">
                <a:solidFill>
                  <a:schemeClr val="tx2"/>
                </a:solidFill>
              </a:rPr>
              <a:t>khtml</a:t>
            </a:r>
            <a:r>
              <a:rPr lang="fr-FR" b="1" dirty="0">
                <a:solidFill>
                  <a:schemeClr val="tx2"/>
                </a:solidFill>
              </a:rPr>
              <a:t>-</a:t>
            </a:r>
            <a:r>
              <a:rPr lang="fr-FR" dirty="0" smtClean="0"/>
              <a:t>	pour </a:t>
            </a:r>
            <a:r>
              <a:rPr lang="fr-FR" dirty="0" err="1" smtClean="0"/>
              <a:t>Konqueror</a:t>
            </a:r>
            <a:endParaRPr lang="fr-FR" dirty="0" smtClean="0"/>
          </a:p>
          <a:p>
            <a:endParaRPr lang="fr-FR" dirty="0" smtClean="0"/>
          </a:p>
          <a:p>
            <a:r>
              <a:rPr lang="fr-FR" dirty="0" smtClean="0"/>
              <a:t>Parfois la syntaxe des paramètres peut être différente. Pour vérifier, rechercher sur internet la propriété provisoire et contrôler la syntaxe. De même, certaines propriétés provisoires, obsolètes aujourd'hui, ont existé dans certains navigateurs en avance sur le CSS3 officiel.</a:t>
            </a:r>
          </a:p>
          <a:p>
            <a:endParaRPr lang="fr-FR" dirty="0"/>
          </a:p>
        </p:txBody>
      </p:sp>
    </p:spTree>
    <p:extLst>
      <p:ext uri="{BB962C8B-B14F-4D97-AF65-F5344CB8AC3E}">
        <p14:creationId xmlns:p14="http://schemas.microsoft.com/office/powerpoint/2010/main" val="1305995810"/>
      </p:ext>
    </p:extLst>
  </p:cSld>
  <p:clrMapOvr>
    <a:masterClrMapping/>
  </p:clrMapOvr>
  <p:transition spd="slow">
    <p:wipe dir="d"/>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Les CSS particulières aux navigateurs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55576" y="1124744"/>
            <a:ext cx="7920880" cy="5909310"/>
          </a:xfrm>
          <a:prstGeom prst="rect">
            <a:avLst/>
          </a:prstGeom>
          <a:noFill/>
        </p:spPr>
        <p:txBody>
          <a:bodyPr wrap="square" rtlCol="0">
            <a:spAutoFit/>
          </a:bodyPr>
          <a:lstStyle/>
          <a:p>
            <a:r>
              <a:rPr lang="fr-FR" dirty="0" smtClean="0"/>
              <a:t>Comment les utiliser ?</a:t>
            </a:r>
          </a:p>
          <a:p>
            <a:r>
              <a:rPr lang="fr-FR" dirty="0" smtClean="0"/>
              <a:t>Prenons un exemple simple : </a:t>
            </a:r>
          </a:p>
          <a:p>
            <a:r>
              <a:rPr lang="fr-FR" dirty="0" smtClean="0"/>
              <a:t>version standard : </a:t>
            </a:r>
            <a:r>
              <a:rPr lang="fr-FR" b="1" dirty="0" smtClean="0">
                <a:solidFill>
                  <a:schemeClr val="tx2"/>
                </a:solidFill>
              </a:rPr>
              <a:t>transition-duration : 2s;</a:t>
            </a:r>
          </a:p>
          <a:p>
            <a:r>
              <a:rPr lang="fr-FR" dirty="0" smtClean="0"/>
              <a:t>Nous savons que le navigateur, lorsqu'il lit les CSS, ignore les propriétés qu'il ne connaît pas et conserve la dernière qu'il a pu interprété correctement.</a:t>
            </a:r>
          </a:p>
          <a:p>
            <a:r>
              <a:rPr lang="fr-FR" dirty="0" smtClean="0"/>
              <a:t>C'est cette faculté qui va nous servir.</a:t>
            </a:r>
          </a:p>
          <a:p>
            <a:r>
              <a:rPr lang="fr-FR" dirty="0" smtClean="0"/>
              <a:t>Dans notre fichier des styles CSS, nous allons écrire les propriétés de telle façon que la dernière acceptée soit celle qui nous semble la meilleure. </a:t>
            </a:r>
          </a:p>
          <a:p>
            <a:r>
              <a:rPr lang="fr-FR" dirty="0" smtClean="0"/>
              <a:t>En l'occurrence, la dernière sera donc la syntaxe standard.</a:t>
            </a:r>
          </a:p>
          <a:p>
            <a:r>
              <a:rPr lang="fr-FR" dirty="0" smtClean="0"/>
              <a:t>Et la première sera la plus générale, c'est-à-dire -</a:t>
            </a:r>
            <a:r>
              <a:rPr lang="fr-FR" dirty="0" err="1" smtClean="0"/>
              <a:t>webkit</a:t>
            </a:r>
            <a:r>
              <a:rPr lang="fr-FR" dirty="0" smtClean="0"/>
              <a:t>-</a:t>
            </a:r>
          </a:p>
          <a:p>
            <a:r>
              <a:rPr lang="fr-FR" dirty="0" smtClean="0"/>
              <a:t>Les suivantes seront celles liées à un navigateur, leur ordre ne sera pas important.</a:t>
            </a:r>
          </a:p>
          <a:p>
            <a:r>
              <a:rPr lang="fr-FR" dirty="0" smtClean="0"/>
              <a:t>Application :</a:t>
            </a:r>
          </a:p>
          <a:p>
            <a:r>
              <a:rPr lang="fr-FR" dirty="0" smtClean="0"/>
              <a:t>div {</a:t>
            </a:r>
          </a:p>
          <a:p>
            <a:r>
              <a:rPr lang="fr-FR" b="1" dirty="0">
                <a:solidFill>
                  <a:schemeClr val="tx2"/>
                </a:solidFill>
              </a:rPr>
              <a:t> </a:t>
            </a:r>
            <a:r>
              <a:rPr lang="fr-FR" b="1" dirty="0" smtClean="0">
                <a:solidFill>
                  <a:schemeClr val="tx2"/>
                </a:solidFill>
              </a:rPr>
              <a:t>   </a:t>
            </a:r>
            <a:r>
              <a:rPr lang="fr-FR" dirty="0" smtClean="0"/>
              <a:t>-</a:t>
            </a:r>
            <a:r>
              <a:rPr lang="fr-FR" dirty="0" err="1" smtClean="0"/>
              <a:t>webkit</a:t>
            </a:r>
            <a:r>
              <a:rPr lang="fr-FR" dirty="0" smtClean="0"/>
              <a:t>-transition-duration </a:t>
            </a:r>
            <a:r>
              <a:rPr lang="fr-FR" dirty="0"/>
              <a:t>: 2s</a:t>
            </a:r>
            <a:r>
              <a:rPr lang="fr-FR" dirty="0" smtClean="0"/>
              <a:t>;</a:t>
            </a:r>
          </a:p>
          <a:p>
            <a:r>
              <a:rPr lang="fr-FR" dirty="0"/>
              <a:t> </a:t>
            </a:r>
            <a:r>
              <a:rPr lang="fr-FR" dirty="0" smtClean="0"/>
              <a:t>   -</a:t>
            </a:r>
            <a:r>
              <a:rPr lang="fr-FR" dirty="0" err="1" smtClean="0"/>
              <a:t>moz</a:t>
            </a:r>
            <a:r>
              <a:rPr lang="fr-FR" dirty="0" smtClean="0"/>
              <a:t>-</a:t>
            </a:r>
            <a:r>
              <a:rPr lang="fr-FR" dirty="0"/>
              <a:t>transition-duration : 2s</a:t>
            </a:r>
            <a:r>
              <a:rPr lang="fr-FR" dirty="0" smtClean="0"/>
              <a:t>;</a:t>
            </a:r>
          </a:p>
          <a:p>
            <a:r>
              <a:rPr lang="fr-FR" dirty="0"/>
              <a:t> </a:t>
            </a:r>
            <a:r>
              <a:rPr lang="fr-FR" dirty="0" smtClean="0"/>
              <a:t>   -ms-</a:t>
            </a:r>
            <a:r>
              <a:rPr lang="fr-FR" dirty="0"/>
              <a:t>transition-duration : 2s;</a:t>
            </a:r>
          </a:p>
          <a:p>
            <a:r>
              <a:rPr lang="fr-FR" dirty="0" smtClean="0"/>
              <a:t>    -o-</a:t>
            </a:r>
            <a:r>
              <a:rPr lang="fr-FR" dirty="0"/>
              <a:t>transition-duration : 2s;</a:t>
            </a:r>
            <a:endParaRPr lang="fr-FR" dirty="0" smtClean="0"/>
          </a:p>
          <a:p>
            <a:r>
              <a:rPr lang="fr-FR" dirty="0" smtClean="0"/>
              <a:t>    -</a:t>
            </a:r>
            <a:r>
              <a:rPr lang="fr-FR" dirty="0" err="1" smtClean="0"/>
              <a:t>khtml</a:t>
            </a:r>
            <a:r>
              <a:rPr lang="fr-FR" dirty="0" smtClean="0"/>
              <a:t>-</a:t>
            </a:r>
            <a:r>
              <a:rPr lang="fr-FR" dirty="0"/>
              <a:t>transition-duration : 2s;</a:t>
            </a:r>
          </a:p>
          <a:p>
            <a:r>
              <a:rPr lang="fr-FR" b="1" dirty="0" smtClean="0">
                <a:solidFill>
                  <a:schemeClr val="tx2"/>
                </a:solidFill>
              </a:rPr>
              <a:t>     </a:t>
            </a:r>
            <a:r>
              <a:rPr lang="fr-FR" dirty="0"/>
              <a:t>transition-duration : 2s;</a:t>
            </a:r>
          </a:p>
          <a:p>
            <a:r>
              <a:rPr lang="fr-FR" dirty="0" smtClean="0"/>
              <a:t>}</a:t>
            </a:r>
            <a:endParaRPr lang="fr-FR" dirty="0"/>
          </a:p>
          <a:p>
            <a:endParaRPr lang="fr-FR" dirty="0"/>
          </a:p>
        </p:txBody>
      </p:sp>
    </p:spTree>
    <p:extLst>
      <p:ext uri="{BB962C8B-B14F-4D97-AF65-F5344CB8AC3E}">
        <p14:creationId xmlns:p14="http://schemas.microsoft.com/office/powerpoint/2010/main" val="35896063"/>
      </p:ext>
    </p:extLst>
  </p:cSld>
  <p:clrMapOvr>
    <a:masterClrMapping/>
  </p:clrMapOvr>
  <p:transition spd="slow">
    <p:wipe dir="d"/>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Les CSS particulières aux navigateurs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55576" y="1124744"/>
            <a:ext cx="7920880" cy="4524315"/>
          </a:xfrm>
          <a:prstGeom prst="rect">
            <a:avLst/>
          </a:prstGeom>
          <a:noFill/>
        </p:spPr>
        <p:txBody>
          <a:bodyPr wrap="square" rtlCol="0">
            <a:spAutoFit/>
          </a:bodyPr>
          <a:lstStyle/>
          <a:p>
            <a:r>
              <a:rPr lang="fr-FR" dirty="0" smtClean="0"/>
              <a:t>div {</a:t>
            </a:r>
          </a:p>
          <a:p>
            <a:r>
              <a:rPr lang="fr-FR" b="1" dirty="0">
                <a:solidFill>
                  <a:schemeClr val="tx2"/>
                </a:solidFill>
              </a:rPr>
              <a:t> </a:t>
            </a:r>
            <a:r>
              <a:rPr lang="fr-FR" b="1" dirty="0" smtClean="0">
                <a:solidFill>
                  <a:schemeClr val="tx2"/>
                </a:solidFill>
              </a:rPr>
              <a:t>   </a:t>
            </a:r>
            <a:r>
              <a:rPr lang="fr-FR" dirty="0" smtClean="0"/>
              <a:t>-</a:t>
            </a:r>
            <a:r>
              <a:rPr lang="fr-FR" dirty="0" err="1" smtClean="0"/>
              <a:t>webkit</a:t>
            </a:r>
            <a:r>
              <a:rPr lang="fr-FR" dirty="0" smtClean="0"/>
              <a:t>-transition-duration </a:t>
            </a:r>
            <a:r>
              <a:rPr lang="fr-FR" dirty="0"/>
              <a:t>: 2s</a:t>
            </a:r>
            <a:r>
              <a:rPr lang="fr-FR" dirty="0" smtClean="0"/>
              <a:t>;</a:t>
            </a:r>
          </a:p>
          <a:p>
            <a:r>
              <a:rPr lang="fr-FR" dirty="0"/>
              <a:t> </a:t>
            </a:r>
            <a:r>
              <a:rPr lang="fr-FR" dirty="0" smtClean="0"/>
              <a:t>   -</a:t>
            </a:r>
            <a:r>
              <a:rPr lang="fr-FR" dirty="0" err="1" smtClean="0"/>
              <a:t>moz</a:t>
            </a:r>
            <a:r>
              <a:rPr lang="fr-FR" dirty="0" smtClean="0"/>
              <a:t>-</a:t>
            </a:r>
            <a:r>
              <a:rPr lang="fr-FR" dirty="0"/>
              <a:t>transition-duration : 2s</a:t>
            </a:r>
            <a:r>
              <a:rPr lang="fr-FR" dirty="0" smtClean="0"/>
              <a:t>;</a:t>
            </a:r>
          </a:p>
          <a:p>
            <a:r>
              <a:rPr lang="fr-FR" dirty="0"/>
              <a:t> </a:t>
            </a:r>
            <a:r>
              <a:rPr lang="fr-FR" dirty="0" smtClean="0"/>
              <a:t>   -ms-</a:t>
            </a:r>
            <a:r>
              <a:rPr lang="fr-FR" dirty="0"/>
              <a:t>transition-duration : 2s;</a:t>
            </a:r>
          </a:p>
          <a:p>
            <a:r>
              <a:rPr lang="fr-FR" dirty="0" smtClean="0"/>
              <a:t>    -o-</a:t>
            </a:r>
            <a:r>
              <a:rPr lang="fr-FR" dirty="0"/>
              <a:t>transition-duration : 2s;</a:t>
            </a:r>
            <a:endParaRPr lang="fr-FR" dirty="0" smtClean="0"/>
          </a:p>
          <a:p>
            <a:r>
              <a:rPr lang="fr-FR" dirty="0" smtClean="0"/>
              <a:t>    -</a:t>
            </a:r>
            <a:r>
              <a:rPr lang="fr-FR" dirty="0" err="1" smtClean="0"/>
              <a:t>khtml</a:t>
            </a:r>
            <a:r>
              <a:rPr lang="fr-FR" dirty="0" smtClean="0"/>
              <a:t>-</a:t>
            </a:r>
            <a:r>
              <a:rPr lang="fr-FR" dirty="0"/>
              <a:t>transition-duration : 2s;</a:t>
            </a:r>
          </a:p>
          <a:p>
            <a:r>
              <a:rPr lang="fr-FR" b="1" dirty="0" smtClean="0">
                <a:solidFill>
                  <a:schemeClr val="tx2"/>
                </a:solidFill>
              </a:rPr>
              <a:t>     </a:t>
            </a:r>
            <a:r>
              <a:rPr lang="fr-FR" dirty="0"/>
              <a:t>transition-duration : 2s;</a:t>
            </a:r>
          </a:p>
          <a:p>
            <a:r>
              <a:rPr lang="fr-FR" dirty="0" smtClean="0"/>
              <a:t>}</a:t>
            </a:r>
            <a:endParaRPr lang="fr-FR" dirty="0"/>
          </a:p>
          <a:p>
            <a:endParaRPr lang="fr-FR" dirty="0" smtClean="0"/>
          </a:p>
          <a:p>
            <a:r>
              <a:rPr lang="fr-FR" dirty="0" smtClean="0"/>
              <a:t>Chaque navigateur va </a:t>
            </a:r>
          </a:p>
          <a:p>
            <a:pPr marL="342900" indent="-342900">
              <a:buFont typeface="+mj-lt"/>
              <a:buAutoNum type="arabicPeriod"/>
            </a:pPr>
            <a:r>
              <a:rPr lang="fr-FR" dirty="0" smtClean="0"/>
              <a:t>analyser les propriétés CSS, </a:t>
            </a:r>
          </a:p>
          <a:p>
            <a:pPr marL="342900" indent="-342900">
              <a:buFont typeface="+mj-lt"/>
              <a:buAutoNum type="arabicPeriod"/>
            </a:pPr>
            <a:r>
              <a:rPr lang="fr-FR" dirty="0" smtClean="0"/>
              <a:t>ignorer celles qu'il ne comprend pas,</a:t>
            </a:r>
          </a:p>
          <a:p>
            <a:pPr marL="342900" indent="-342900">
              <a:buFont typeface="+mj-lt"/>
              <a:buAutoNum type="arabicPeriod"/>
            </a:pPr>
            <a:r>
              <a:rPr lang="fr-FR" dirty="0" smtClean="0"/>
              <a:t>interpréter celles qu'il comprend,</a:t>
            </a:r>
          </a:p>
          <a:p>
            <a:pPr marL="342900" indent="-342900">
              <a:buFont typeface="+mj-lt"/>
              <a:buAutoNum type="arabicPeriod"/>
            </a:pPr>
            <a:r>
              <a:rPr lang="fr-FR" dirty="0" smtClean="0"/>
              <a:t>conserver la dernière interprétée lorsque plusieurs se rapportent à la même propriété.</a:t>
            </a:r>
          </a:p>
          <a:p>
            <a:endParaRPr lang="fr-FR" dirty="0"/>
          </a:p>
        </p:txBody>
      </p:sp>
    </p:spTree>
    <p:extLst>
      <p:ext uri="{BB962C8B-B14F-4D97-AF65-F5344CB8AC3E}">
        <p14:creationId xmlns:p14="http://schemas.microsoft.com/office/powerpoint/2010/main" val="1304494668"/>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'line-</a:t>
            </a:r>
            <a:r>
              <a:rPr dirty="0" err="1" smtClean="0">
                <a:solidFill>
                  <a:schemeClr val="bg2">
                    <a:lumMod val="25000"/>
                  </a:schemeClr>
                </a:solidFill>
              </a:rPr>
              <a:t>height</a:t>
            </a:r>
            <a:r>
              <a:rPr dirty="0" smtClean="0">
                <a:solidFill>
                  <a:schemeClr val="bg2">
                    <a:lumMod val="25000"/>
                  </a:schemeClr>
                </a:solidFill>
              </a:rPr>
              <a:t>'</a:t>
            </a:r>
            <a:endParaRPr dirty="0"/>
          </a:p>
        </p:txBody>
      </p:sp>
      <p:sp>
        <p:nvSpPr>
          <p:cNvPr id="3" name="Espace réservé du contenu 2"/>
          <p:cNvSpPr>
            <a:spLocks noGrp="1"/>
          </p:cNvSpPr>
          <p:nvPr>
            <p:ph idx="1"/>
          </p:nvPr>
        </p:nvSpPr>
        <p:spPr>
          <a:xfrm>
            <a:off x="762000" y="1628800"/>
            <a:ext cx="8077200" cy="4856163"/>
          </a:xfrm>
        </p:spPr>
        <p:txBody>
          <a:bodyPr rtlCol="0">
            <a:normAutofit/>
          </a:bodyPr>
          <a:lstStyle/>
          <a:p>
            <a:pPr marL="0" indent="0" fontAlgn="auto">
              <a:spcAft>
                <a:spcPts val="0"/>
              </a:spcAft>
              <a:buFont typeface="Arial" pitchFamily="34" charset="0"/>
              <a:buNone/>
              <a:defRPr/>
            </a:pPr>
            <a:r>
              <a:rPr sz="2000" dirty="0" smtClean="0">
                <a:solidFill>
                  <a:schemeClr val="accent2">
                    <a:lumMod val="50000"/>
                  </a:schemeClr>
                </a:solidFill>
              </a:rPr>
              <a:t>Valeur-absolue :</a:t>
            </a:r>
          </a:p>
          <a:p>
            <a:pPr fontAlgn="auto">
              <a:spcAft>
                <a:spcPts val="0"/>
              </a:spcAft>
              <a:buFont typeface="Arial" pitchFamily="34" charset="0"/>
              <a:buChar char="•"/>
              <a:defRPr/>
            </a:pPr>
            <a:r>
              <a:rPr lang="en-US" sz="2000" dirty="0"/>
              <a:t>cm ( </a:t>
            </a:r>
            <a:r>
              <a:rPr lang="en-US" sz="2000" dirty="0" err="1" smtClean="0"/>
              <a:t>centimètre</a:t>
            </a:r>
            <a:r>
              <a:rPr lang="en-US" sz="2000" dirty="0" smtClean="0"/>
              <a:t> </a:t>
            </a:r>
            <a:r>
              <a:rPr lang="en-US" sz="2000" dirty="0"/>
              <a:t>= 1cm = 10 mm )</a:t>
            </a:r>
          </a:p>
          <a:p>
            <a:pPr fontAlgn="auto">
              <a:spcAft>
                <a:spcPts val="0"/>
              </a:spcAft>
              <a:buFont typeface="Arial" pitchFamily="34" charset="0"/>
              <a:buChar char="•"/>
              <a:defRPr/>
            </a:pPr>
            <a:r>
              <a:rPr lang="en-US" sz="2000" dirty="0"/>
              <a:t>in ( </a:t>
            </a:r>
            <a:r>
              <a:rPr lang="en-US" sz="2000" dirty="0" smtClean="0"/>
              <a:t>inch </a:t>
            </a:r>
            <a:r>
              <a:rPr lang="en-US" sz="2000" dirty="0"/>
              <a:t>= 1in = 2.54 cm )</a:t>
            </a:r>
          </a:p>
          <a:p>
            <a:pPr fontAlgn="auto">
              <a:spcAft>
                <a:spcPts val="0"/>
              </a:spcAft>
              <a:buFont typeface="Arial" pitchFamily="34" charset="0"/>
              <a:buChar char="•"/>
              <a:defRPr/>
            </a:pPr>
            <a:r>
              <a:rPr lang="en-US" sz="2000" dirty="0"/>
              <a:t>mm ( </a:t>
            </a:r>
            <a:r>
              <a:rPr lang="en-US" sz="2000" dirty="0" err="1" smtClean="0"/>
              <a:t>millimètre</a:t>
            </a:r>
            <a:r>
              <a:rPr lang="en-US" sz="2000" dirty="0" smtClean="0"/>
              <a:t> </a:t>
            </a:r>
            <a:r>
              <a:rPr lang="en-US" sz="2000" dirty="0"/>
              <a:t>)</a:t>
            </a:r>
          </a:p>
          <a:p>
            <a:pPr fontAlgn="auto">
              <a:spcAft>
                <a:spcPts val="0"/>
              </a:spcAft>
              <a:buFont typeface="Arial" pitchFamily="34" charset="0"/>
              <a:buChar char="•"/>
              <a:defRPr/>
            </a:pPr>
            <a:r>
              <a:rPr lang="en-US" sz="2000" dirty="0"/>
              <a:t>pc ( pica = 1pc = 12pt )</a:t>
            </a:r>
          </a:p>
          <a:p>
            <a:pPr fontAlgn="auto">
              <a:spcAft>
                <a:spcPts val="0"/>
              </a:spcAft>
              <a:buFont typeface="Arial" pitchFamily="34" charset="0"/>
              <a:buChar char="•"/>
              <a:defRPr/>
            </a:pPr>
            <a:r>
              <a:rPr lang="en-US" sz="2000" dirty="0" err="1"/>
              <a:t>pt</a:t>
            </a:r>
            <a:r>
              <a:rPr lang="en-US" sz="2000" dirty="0"/>
              <a:t> ( point = 1pt = 1/72 in </a:t>
            </a:r>
            <a:r>
              <a:rPr lang="en-US" sz="2000" dirty="0" smtClean="0"/>
              <a:t>)</a:t>
            </a:r>
          </a:p>
          <a:p>
            <a:pPr marL="0" indent="0" fontAlgn="auto">
              <a:spcAft>
                <a:spcPts val="0"/>
              </a:spcAft>
              <a:buNone/>
              <a:defRPr/>
            </a:pPr>
            <a:endParaRPr sz="2000" dirty="0" smtClean="0"/>
          </a:p>
          <a:p>
            <a:pPr marL="0" indent="0" fontAlgn="auto">
              <a:spcAft>
                <a:spcPts val="0"/>
              </a:spcAft>
              <a:buFont typeface="Arial" pitchFamily="34" charset="0"/>
              <a:buNone/>
              <a:defRPr/>
            </a:pPr>
            <a:r>
              <a:rPr sz="2000" dirty="0" smtClean="0"/>
              <a:t>Ex : </a:t>
            </a:r>
            <a:r>
              <a:rPr sz="2000" dirty="0" smtClean="0">
                <a:solidFill>
                  <a:srgbClr val="2403E7"/>
                </a:solidFill>
              </a:rPr>
              <a:t>15pt, 28mm, 3cm, 1in, 2pc</a:t>
            </a:r>
          </a:p>
          <a:p>
            <a:pPr marL="0" indent="0" fontAlgn="auto">
              <a:spcAft>
                <a:spcPts val="0"/>
              </a:spcAft>
              <a:buFont typeface="Arial" pitchFamily="34" charset="0"/>
              <a:buNone/>
              <a:defRPr/>
            </a:pPr>
            <a:endParaRPr lang="fr-FR" sz="2000" dirty="0">
              <a:solidFill>
                <a:srgbClr val="2403E7"/>
              </a:solidFill>
            </a:endParaRPr>
          </a:p>
          <a:p>
            <a:pPr marL="0" indent="0" fontAlgn="auto">
              <a:spcAft>
                <a:spcPts val="0"/>
              </a:spcAft>
              <a:buFont typeface="Arial" pitchFamily="34" charset="0"/>
              <a:buNone/>
              <a:defRPr/>
            </a:pPr>
            <a:r>
              <a:rPr lang="fr-FR" sz="2000" b="1" dirty="0" smtClean="0">
                <a:latin typeface="Courier New" panose="02070309020205020404" pitchFamily="49" charset="0"/>
                <a:cs typeface="Courier New" panose="02070309020205020404" pitchFamily="49" charset="0"/>
              </a:rPr>
              <a:t>p {line-height:2cm}</a:t>
            </a:r>
            <a:endParaRPr sz="2000" b="1" dirty="0" smtClean="0">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endParaRPr sz="2000" dirty="0"/>
          </a:p>
        </p:txBody>
      </p:sp>
    </p:spTree>
    <p:extLst>
      <p:ext uri="{BB962C8B-B14F-4D97-AF65-F5344CB8AC3E}">
        <p14:creationId xmlns:p14="http://schemas.microsoft.com/office/powerpoint/2010/main" val="666707876"/>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dirty="0" smtClean="0"/>
              <a:t>Exercice : ex93 - transition et </a:t>
            </a:r>
            <a:r>
              <a:rPr lang="fr-FR" sz="2400" dirty="0" err="1" smtClean="0"/>
              <a:t>transform</a:t>
            </a:r>
            <a:endParaRPr lang="fr-FR" sz="2400" dirty="0"/>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55576" y="1124744"/>
            <a:ext cx="7920880" cy="5078313"/>
          </a:xfrm>
          <a:prstGeom prst="rect">
            <a:avLst/>
          </a:prstGeom>
          <a:noFill/>
        </p:spPr>
        <p:txBody>
          <a:bodyPr wrap="square" rtlCol="0">
            <a:spAutoFit/>
          </a:bodyPr>
          <a:lstStyle/>
          <a:p>
            <a:endParaRPr lang="fr-FR" dirty="0" smtClean="0"/>
          </a:p>
          <a:p>
            <a:r>
              <a:rPr lang="fr-FR" dirty="0" err="1" smtClean="0"/>
              <a:t>Téléharger</a:t>
            </a:r>
            <a:r>
              <a:rPr lang="fr-FR" dirty="0" smtClean="0"/>
              <a:t> ex93.html</a:t>
            </a:r>
          </a:p>
          <a:p>
            <a:r>
              <a:rPr lang="fr-FR" dirty="0" smtClean="0"/>
              <a:t>Le but est de créer une transition sur le titre ci-dessous :</a:t>
            </a:r>
          </a:p>
          <a:p>
            <a:endParaRPr lang="fr-FR" dirty="0"/>
          </a:p>
          <a:p>
            <a:endParaRPr lang="fr-FR" dirty="0" smtClean="0"/>
          </a:p>
          <a:p>
            <a:r>
              <a:rPr lang="fr-FR" dirty="0" smtClean="0"/>
              <a:t>Cette transition ne devra utiliser que des CSS.</a:t>
            </a:r>
          </a:p>
          <a:p>
            <a:r>
              <a:rPr lang="fr-FR" dirty="0"/>
              <a:t>Voici ses caractéristiques de base :</a:t>
            </a:r>
          </a:p>
          <a:p>
            <a:r>
              <a:rPr lang="fr-FR" dirty="0"/>
              <a:t>durée : 			3 secondes</a:t>
            </a:r>
          </a:p>
          <a:p>
            <a:r>
              <a:rPr lang="fr-FR" dirty="0"/>
              <a:t>sur quelle propriété ? : 	toutes</a:t>
            </a:r>
          </a:p>
          <a:p>
            <a:r>
              <a:rPr lang="fr-FR" dirty="0" smtClean="0"/>
              <a:t>Elle se produira lorsque la souris survolera le titre (</a:t>
            </a:r>
            <a:r>
              <a:rPr lang="fr-FR" dirty="0" err="1" smtClean="0"/>
              <a:t>hover</a:t>
            </a:r>
            <a:r>
              <a:rPr lang="fr-FR" dirty="0" smtClean="0"/>
              <a:t>).</a:t>
            </a:r>
          </a:p>
          <a:p>
            <a:r>
              <a:rPr lang="fr-FR" dirty="0" smtClean="0"/>
              <a:t>Propriété modifiées lors du survol :</a:t>
            </a:r>
          </a:p>
          <a:p>
            <a:pPr marL="342900" indent="-342900">
              <a:buFont typeface="+mj-lt"/>
              <a:buAutoNum type="arabicPeriod"/>
            </a:pPr>
            <a:r>
              <a:rPr lang="fr-FR" dirty="0" smtClean="0"/>
              <a:t>Couleur du fond : rouge, (tester avant de passer à la </a:t>
            </a:r>
            <a:r>
              <a:rPr lang="fr-FR" dirty="0" err="1" smtClean="0"/>
              <a:t>modif</a:t>
            </a:r>
            <a:r>
              <a:rPr lang="fr-FR" dirty="0" smtClean="0"/>
              <a:t> suivante)</a:t>
            </a:r>
          </a:p>
          <a:p>
            <a:pPr marL="342900" indent="-342900">
              <a:buFont typeface="+mj-lt"/>
              <a:buAutoNum type="arabicPeriod"/>
            </a:pPr>
            <a:r>
              <a:rPr lang="fr-FR" dirty="0" smtClean="0"/>
              <a:t>Couleur du texte : blanc</a:t>
            </a:r>
          </a:p>
          <a:p>
            <a:pPr marL="342900" indent="-342900">
              <a:buFont typeface="+mj-lt"/>
              <a:buAutoNum type="arabicPeriod"/>
            </a:pPr>
            <a:r>
              <a:rPr lang="fr-FR" dirty="0" smtClean="0"/>
              <a:t>Bordure </a:t>
            </a:r>
            <a:r>
              <a:rPr lang="fr-FR" dirty="0"/>
              <a:t>: épaisseur 3px et couleur orange</a:t>
            </a:r>
          </a:p>
          <a:p>
            <a:pPr marL="342900" indent="-342900">
              <a:buFont typeface="+mj-lt"/>
              <a:buAutoNum type="arabicPeriod"/>
            </a:pPr>
            <a:r>
              <a:rPr lang="fr-FR" dirty="0" smtClean="0"/>
              <a:t>Augmenter la taille du titre de 100%</a:t>
            </a:r>
          </a:p>
          <a:p>
            <a:pPr marL="342900" indent="-342900">
              <a:buFont typeface="+mj-lt"/>
              <a:buAutoNum type="arabicPeriod"/>
            </a:pPr>
            <a:r>
              <a:rPr lang="fr-FR" dirty="0" smtClean="0"/>
              <a:t>Faire faire deux tours sur lui-même au titre.</a:t>
            </a:r>
          </a:p>
          <a:p>
            <a:pPr marL="342900" indent="-342900">
              <a:buFont typeface="+mj-lt"/>
              <a:buAutoNum type="arabicPeriod"/>
            </a:pPr>
            <a:r>
              <a:rPr lang="fr-FR" dirty="0" smtClean="0"/>
              <a:t>Adapter la transition à tous les navigateurs</a:t>
            </a:r>
          </a:p>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88840"/>
            <a:ext cx="66198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3518927"/>
      </p:ext>
    </p:extLst>
  </p:cSld>
  <p:clrMapOvr>
    <a:masterClrMapping/>
  </p:clrMapOvr>
  <p:transition spd="slow">
    <p:wipe dir="d"/>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4524315"/>
          </a:xfrm>
          <a:prstGeom prst="rect">
            <a:avLst/>
          </a:prstGeom>
          <a:noFill/>
        </p:spPr>
        <p:txBody>
          <a:bodyPr wrap="square" rtlCol="0">
            <a:spAutoFit/>
          </a:bodyPr>
          <a:lstStyle/>
          <a:p>
            <a:r>
              <a:rPr lang="fr-FR" dirty="0" smtClean="0"/>
              <a:t>Le HTML et le CSS nous permettent de spécifier un media de destination pour nos fichiers .</a:t>
            </a:r>
            <a:r>
              <a:rPr lang="fr-FR" dirty="0" err="1" smtClean="0"/>
              <a:t>css</a:t>
            </a:r>
            <a:endParaRPr lang="fr-FR" dirty="0" smtClean="0"/>
          </a:p>
          <a:p>
            <a:r>
              <a:rPr lang="fr-FR" dirty="0" smtClean="0"/>
              <a:t>Cette faculté nous permet de distinguer la façon de présenter une page selon qu'elle est à l'écran, sur l'imprimante ou sur un autre support :</a:t>
            </a:r>
          </a:p>
          <a:p>
            <a:r>
              <a:rPr lang="fr-FR" dirty="0" smtClean="0">
                <a:latin typeface="Courier New" panose="02070309020205020404" pitchFamily="49" charset="0"/>
                <a:cs typeface="Courier New" panose="02070309020205020404" pitchFamily="49" charset="0"/>
              </a:rPr>
              <a:t>&lt;</a:t>
            </a:r>
            <a:r>
              <a:rPr lang="fr-FR" dirty="0" err="1" smtClean="0">
                <a:latin typeface="Courier New" panose="02070309020205020404" pitchFamily="49" charset="0"/>
                <a:cs typeface="Courier New" panose="02070309020205020404" pitchFamily="49" charset="0"/>
              </a:rPr>
              <a:t>head</a:t>
            </a:r>
            <a:r>
              <a:rPr lang="fr-FR" dirty="0" smtClean="0">
                <a:latin typeface="Courier New" panose="02070309020205020404" pitchFamily="49" charset="0"/>
                <a:cs typeface="Courier New" panose="02070309020205020404" pitchFamily="49" charset="0"/>
              </a:rPr>
              <a:t>&gt;</a:t>
            </a:r>
          </a:p>
          <a:p>
            <a:r>
              <a:rPr lang="fr-FR" dirty="0" smtClean="0">
                <a:latin typeface="Courier New" panose="02070309020205020404" pitchFamily="49" charset="0"/>
                <a:cs typeface="Courier New" panose="02070309020205020404" pitchFamily="49" charset="0"/>
              </a:rPr>
              <a:t>...</a:t>
            </a:r>
          </a:p>
          <a:p>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link</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rel</a:t>
            </a:r>
            <a:r>
              <a:rPr lang="fr-FR" b="1" dirty="0">
                <a:latin typeface="Courier New" panose="02070309020205020404" pitchFamily="49" charset="0"/>
                <a:cs typeface="Courier New" panose="02070309020205020404" pitchFamily="49" charset="0"/>
              </a:rPr>
              <a:t>="</a:t>
            </a:r>
            <a:r>
              <a:rPr lang="fr-FR" b="1" dirty="0" err="1">
                <a:latin typeface="Courier New" panose="02070309020205020404" pitchFamily="49" charset="0"/>
                <a:cs typeface="Courier New" panose="02070309020205020404" pitchFamily="49" charset="0"/>
              </a:rPr>
              <a:t>stylesheet</a:t>
            </a:r>
            <a:r>
              <a:rPr lang="fr-FR" b="1" dirty="0">
                <a:latin typeface="Courier New" panose="02070309020205020404" pitchFamily="49" charset="0"/>
                <a:cs typeface="Courier New" panose="02070309020205020404" pitchFamily="49" charset="0"/>
              </a:rPr>
              <a:t>" </a:t>
            </a:r>
            <a:r>
              <a:rPr lang="fr-FR" b="1" dirty="0">
                <a:solidFill>
                  <a:schemeClr val="accent2"/>
                </a:solidFill>
                <a:latin typeface="Courier New" panose="02070309020205020404" pitchFamily="49" charset="0"/>
                <a:cs typeface="Courier New" panose="02070309020205020404" pitchFamily="49" charset="0"/>
              </a:rPr>
              <a:t>media="</a:t>
            </a:r>
            <a:r>
              <a:rPr lang="fr-FR" b="1" dirty="0" err="1">
                <a:solidFill>
                  <a:schemeClr val="accent2"/>
                </a:solidFill>
                <a:latin typeface="Courier New" panose="02070309020205020404" pitchFamily="49" charset="0"/>
                <a:cs typeface="Courier New" panose="02070309020205020404" pitchFamily="49" charset="0"/>
              </a:rPr>
              <a:t>screen</a:t>
            </a:r>
            <a:r>
              <a:rPr lang="fr-FR" b="1" dirty="0">
                <a:solidFill>
                  <a:schemeClr val="accent2"/>
                </a:solidFill>
                <a:latin typeface="Courier New" panose="02070309020205020404" pitchFamily="49" charset="0"/>
                <a:cs typeface="Courier New" panose="02070309020205020404" pitchFamily="49" charset="0"/>
              </a:rPr>
              <a:t>"</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href</a:t>
            </a:r>
            <a:r>
              <a:rPr lang="fr-FR" b="1" dirty="0">
                <a:latin typeface="Courier New" panose="02070309020205020404" pitchFamily="49" charset="0"/>
                <a:cs typeface="Courier New" panose="02070309020205020404" pitchFamily="49" charset="0"/>
              </a:rPr>
              <a:t>="screen.css" type="</a:t>
            </a:r>
            <a:r>
              <a:rPr lang="fr-FR" b="1" dirty="0" err="1">
                <a:latin typeface="Courier New" panose="02070309020205020404" pitchFamily="49" charset="0"/>
                <a:cs typeface="Courier New" panose="02070309020205020404" pitchFamily="49" charset="0"/>
              </a:rPr>
              <a:t>text</a:t>
            </a:r>
            <a:r>
              <a:rPr lang="fr-FR" b="1" dirty="0">
                <a:latin typeface="Courier New" panose="02070309020205020404" pitchFamily="49" charset="0"/>
                <a:cs typeface="Courier New" panose="02070309020205020404" pitchFamily="49" charset="0"/>
              </a:rPr>
              <a:t>/</a:t>
            </a:r>
            <a:r>
              <a:rPr lang="fr-FR" b="1" dirty="0" err="1">
                <a:latin typeface="Courier New" panose="02070309020205020404" pitchFamily="49" charset="0"/>
                <a:cs typeface="Courier New" panose="02070309020205020404" pitchFamily="49" charset="0"/>
              </a:rPr>
              <a:t>css</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/&gt;</a:t>
            </a:r>
          </a:p>
          <a:p>
            <a:r>
              <a:rPr lang="fr-FR" b="1" dirty="0" smtClean="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link</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rel</a:t>
            </a:r>
            <a:r>
              <a:rPr lang="fr-FR" b="1" dirty="0">
                <a:latin typeface="Courier New" panose="02070309020205020404" pitchFamily="49" charset="0"/>
                <a:cs typeface="Courier New" panose="02070309020205020404" pitchFamily="49" charset="0"/>
              </a:rPr>
              <a:t>="</a:t>
            </a:r>
            <a:r>
              <a:rPr lang="fr-FR" b="1" dirty="0" err="1">
                <a:latin typeface="Courier New" panose="02070309020205020404" pitchFamily="49" charset="0"/>
                <a:cs typeface="Courier New" panose="02070309020205020404" pitchFamily="49" charset="0"/>
              </a:rPr>
              <a:t>stylesheet</a:t>
            </a:r>
            <a:r>
              <a:rPr lang="fr-FR" b="1" dirty="0">
                <a:latin typeface="Courier New" panose="02070309020205020404" pitchFamily="49" charset="0"/>
                <a:cs typeface="Courier New" panose="02070309020205020404" pitchFamily="49" charset="0"/>
              </a:rPr>
              <a:t>" </a:t>
            </a:r>
            <a:r>
              <a:rPr lang="fr-FR" b="1" dirty="0">
                <a:solidFill>
                  <a:schemeClr val="accent2"/>
                </a:solidFill>
                <a:latin typeface="Courier New" panose="02070309020205020404" pitchFamily="49" charset="0"/>
                <a:cs typeface="Courier New" panose="02070309020205020404" pitchFamily="49" charset="0"/>
              </a:rPr>
              <a:t>media="</a:t>
            </a:r>
            <a:r>
              <a:rPr lang="fr-FR" b="1" dirty="0" err="1">
                <a:solidFill>
                  <a:schemeClr val="accent2"/>
                </a:solidFill>
                <a:latin typeface="Courier New" panose="02070309020205020404" pitchFamily="49" charset="0"/>
                <a:cs typeface="Courier New" panose="02070309020205020404" pitchFamily="49" charset="0"/>
              </a:rPr>
              <a:t>print</a:t>
            </a:r>
            <a:r>
              <a:rPr lang="fr-FR" b="1" dirty="0">
                <a:solidFill>
                  <a:schemeClr val="accent2"/>
                </a:solidFill>
                <a:latin typeface="Courier New" panose="02070309020205020404" pitchFamily="49" charset="0"/>
                <a:cs typeface="Courier New" panose="02070309020205020404" pitchFamily="49" charset="0"/>
              </a:rPr>
              <a:t>"</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href</a:t>
            </a:r>
            <a:r>
              <a:rPr lang="fr-FR" b="1" dirty="0">
                <a:latin typeface="Courier New" panose="02070309020205020404" pitchFamily="49" charset="0"/>
                <a:cs typeface="Courier New" panose="02070309020205020404" pitchFamily="49" charset="0"/>
              </a:rPr>
              <a:t>="print.css" type="</a:t>
            </a:r>
            <a:r>
              <a:rPr lang="fr-FR" b="1" dirty="0" err="1">
                <a:latin typeface="Courier New" panose="02070309020205020404" pitchFamily="49" charset="0"/>
                <a:cs typeface="Courier New" panose="02070309020205020404" pitchFamily="49" charset="0"/>
              </a:rPr>
              <a:t>text</a:t>
            </a:r>
            <a:r>
              <a:rPr lang="fr-FR" b="1" dirty="0">
                <a:latin typeface="Courier New" panose="02070309020205020404" pitchFamily="49" charset="0"/>
                <a:cs typeface="Courier New" panose="02070309020205020404" pitchFamily="49" charset="0"/>
              </a:rPr>
              <a:t>/</a:t>
            </a:r>
            <a:r>
              <a:rPr lang="fr-FR" b="1" dirty="0" err="1">
                <a:latin typeface="Courier New" panose="02070309020205020404" pitchFamily="49" charset="0"/>
                <a:cs typeface="Courier New" panose="02070309020205020404" pitchFamily="49" charset="0"/>
              </a:rPr>
              <a:t>css</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/&gt;</a:t>
            </a:r>
          </a:p>
          <a:p>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&lt;/</a:t>
            </a:r>
            <a:r>
              <a:rPr lang="fr-FR" dirty="0" err="1" smtClean="0">
                <a:latin typeface="Courier New" panose="02070309020205020404" pitchFamily="49" charset="0"/>
                <a:cs typeface="Courier New" panose="02070309020205020404" pitchFamily="49" charset="0"/>
              </a:rPr>
              <a:t>head</a:t>
            </a:r>
            <a:r>
              <a:rPr lang="fr-FR" dirty="0" smtClean="0">
                <a:latin typeface="Courier New" panose="02070309020205020404" pitchFamily="49" charset="0"/>
                <a:cs typeface="Courier New" panose="02070309020205020404" pitchFamily="49" charset="0"/>
              </a:rPr>
              <a:t>&gt;</a:t>
            </a:r>
            <a:endParaRPr lang="fr-FR" dirty="0">
              <a:latin typeface="Courier New" panose="02070309020205020404" pitchFamily="49" charset="0"/>
              <a:cs typeface="Courier New" panose="02070309020205020404" pitchFamily="49" charset="0"/>
            </a:endParaRPr>
          </a:p>
          <a:p>
            <a:r>
              <a:rPr lang="fr-FR" dirty="0" smtClean="0"/>
              <a:t>D'autres périphériques de sortie existent comme tv (télévision), projection (vidéoprojecteurs), </a:t>
            </a:r>
            <a:r>
              <a:rPr lang="fr-FR" dirty="0" err="1" smtClean="0"/>
              <a:t>handheld</a:t>
            </a:r>
            <a:r>
              <a:rPr lang="fr-FR" dirty="0" smtClean="0"/>
              <a:t> (mobiles ou de petite taille), </a:t>
            </a:r>
            <a:r>
              <a:rPr lang="fr-FR" dirty="0" err="1" smtClean="0"/>
              <a:t>tty</a:t>
            </a:r>
            <a:r>
              <a:rPr lang="fr-FR" dirty="0" smtClean="0"/>
              <a:t> (télétypes, terminal à pas fixe), </a:t>
            </a:r>
            <a:r>
              <a:rPr lang="fr-FR" dirty="0" err="1" smtClean="0"/>
              <a:t>embossed</a:t>
            </a:r>
            <a:r>
              <a:rPr lang="fr-FR" dirty="0" smtClean="0"/>
              <a:t> (imprimante braille), all (tous)  et certainement de nouveaux à venir (3d-glasses)</a:t>
            </a:r>
            <a:endParaRPr lang="fr-FR" dirty="0"/>
          </a:p>
        </p:txBody>
      </p:sp>
    </p:spTree>
    <p:extLst>
      <p:ext uri="{BB962C8B-B14F-4D97-AF65-F5344CB8AC3E}">
        <p14:creationId xmlns:p14="http://schemas.microsoft.com/office/powerpoint/2010/main" val="2806001745"/>
      </p:ext>
    </p:extLst>
  </p:cSld>
  <p:clrMapOvr>
    <a:masterClrMapping/>
  </p:clrMapOvr>
  <p:transition spd="slow">
    <p:wipe dir="d"/>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4985980"/>
          </a:xfrm>
          <a:prstGeom prst="rect">
            <a:avLst/>
          </a:prstGeom>
          <a:noFill/>
        </p:spPr>
        <p:txBody>
          <a:bodyPr wrap="square" rtlCol="0">
            <a:spAutoFit/>
          </a:bodyPr>
          <a:lstStyle/>
          <a:p>
            <a:r>
              <a:rPr lang="fr-FR" dirty="0" smtClean="0"/>
              <a:t>Il est aussi possible de définir l'attribut </a:t>
            </a:r>
            <a:r>
              <a:rPr lang="fr-FR" b="1" dirty="0">
                <a:solidFill>
                  <a:schemeClr val="accent2"/>
                </a:solidFill>
                <a:latin typeface="Courier New" panose="02070309020205020404" pitchFamily="49" charset="0"/>
                <a:cs typeface="Courier New" panose="02070309020205020404" pitchFamily="49" charset="0"/>
              </a:rPr>
              <a:t>media</a:t>
            </a:r>
            <a:r>
              <a:rPr lang="fr-FR" dirty="0" smtClean="0"/>
              <a:t> au sein d'une feuille de style. Pour cela il faut le faire précéder du caractère </a:t>
            </a:r>
            <a:r>
              <a:rPr lang="fr-FR" sz="2400" b="1" dirty="0" smtClean="0">
                <a:solidFill>
                  <a:schemeClr val="accent2"/>
                </a:solidFill>
                <a:latin typeface="Courier New" panose="02070309020205020404" pitchFamily="49" charset="0"/>
                <a:cs typeface="Courier New" panose="02070309020205020404" pitchFamily="49" charset="0"/>
              </a:rPr>
              <a:t>@ </a:t>
            </a:r>
            <a:r>
              <a:rPr lang="fr-FR" sz="2400" b="1" dirty="0" smtClean="0">
                <a:latin typeface="Courier New" panose="02070309020205020404" pitchFamily="49" charset="0"/>
                <a:cs typeface="Courier New" panose="02070309020205020404" pitchFamily="49" charset="0"/>
              </a:rPr>
              <a:t>:</a:t>
            </a:r>
          </a:p>
          <a:p>
            <a:endParaRPr lang="fr-FR" sz="2400" b="1" dirty="0">
              <a:latin typeface="Courier New" panose="02070309020205020404" pitchFamily="49" charset="0"/>
              <a:cs typeface="Courier New" panose="02070309020205020404" pitchFamily="49" charset="0"/>
            </a:endParaRP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screen</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accent2">
                    <a:lumMod val="75000"/>
                  </a:schemeClr>
                </a:solidFill>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a:t>
            </a:r>
          </a:p>
          <a:p>
            <a:r>
              <a:rPr lang="fr-FR" b="1" dirty="0">
                <a:latin typeface="Courier New" panose="02070309020205020404" pitchFamily="49" charset="0"/>
                <a:cs typeface="Courier New" panose="02070309020205020404" pitchFamily="49" charset="0"/>
              </a:rPr>
              <a:t>h3 {font-</a:t>
            </a:r>
            <a:r>
              <a:rPr lang="fr-FR" b="1" dirty="0" err="1">
                <a:latin typeface="Courier New" panose="02070309020205020404" pitchFamily="49" charset="0"/>
                <a:cs typeface="Courier New" panose="02070309020205020404" pitchFamily="49" charset="0"/>
              </a:rPr>
              <a:t>family</a:t>
            </a:r>
            <a:r>
              <a:rPr lang="fr-FR" b="1" dirty="0">
                <a:latin typeface="Courier New" panose="02070309020205020404" pitchFamily="49" charset="0"/>
                <a:cs typeface="Courier New" panose="02070309020205020404" pitchFamily="49" charset="0"/>
              </a:rPr>
              <a:t>: Geneva, Arial, </a:t>
            </a:r>
            <a:r>
              <a:rPr lang="fr-FR" b="1" dirty="0" err="1">
                <a:latin typeface="Courier New" panose="02070309020205020404" pitchFamily="49" charset="0"/>
                <a:cs typeface="Courier New" panose="02070309020205020404" pitchFamily="49" charset="0"/>
              </a:rPr>
              <a:t>Helvetica</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sans-serif;font-size:3em;text-align:center;}</a:t>
            </a:r>
          </a:p>
          <a:p>
            <a:r>
              <a:rPr lang="fr-FR" b="1" dirty="0" smtClean="0">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a:t>
            </a:r>
          </a:p>
          <a:p>
            <a:r>
              <a:rPr lang="fr-FR" b="1" dirty="0" smtClean="0">
                <a:solidFill>
                  <a:schemeClr val="accent2">
                    <a:lumMod val="75000"/>
                  </a:schemeClr>
                </a:solidFill>
                <a:latin typeface="Courier New" panose="02070309020205020404" pitchFamily="49" charset="0"/>
                <a:ea typeface="+mj-ea"/>
                <a:cs typeface="Courier New" panose="02070309020205020404" pitchFamily="49" charset="0"/>
              </a:rPr>
              <a:t>@</a:t>
            </a:r>
            <a:r>
              <a:rPr lang="fr-FR" b="1" dirty="0">
                <a:solidFill>
                  <a:schemeClr val="accent2">
                    <a:lumMod val="75000"/>
                  </a:schemeClr>
                </a:solidFill>
                <a:latin typeface="Courier New" panose="02070309020205020404" pitchFamily="49" charset="0"/>
                <a:ea typeface="+mj-ea"/>
                <a:cs typeface="Courier New" panose="02070309020205020404" pitchFamily="49" charset="0"/>
              </a:rPr>
              <a:t>media </a:t>
            </a:r>
            <a:r>
              <a:rPr lang="fr-FR" b="1" dirty="0" err="1">
                <a:solidFill>
                  <a:schemeClr val="accent2">
                    <a:lumMod val="75000"/>
                  </a:schemeClr>
                </a:solidFill>
                <a:latin typeface="Courier New" panose="02070309020205020404" pitchFamily="49" charset="0"/>
                <a:ea typeface="+mj-ea"/>
                <a:cs typeface="Courier New" panose="02070309020205020404" pitchFamily="49" charset="0"/>
              </a:rPr>
              <a:t>print</a:t>
            </a:r>
            <a:r>
              <a:rPr lang="fr-FR" b="1" dirty="0">
                <a:solidFill>
                  <a:schemeClr val="accent2">
                    <a:lumMod val="75000"/>
                  </a:schemeClr>
                </a:solidFill>
                <a:latin typeface="Courier New" panose="02070309020205020404" pitchFamily="49" charset="0"/>
                <a:ea typeface="+mj-ea"/>
                <a:cs typeface="Courier New" panose="02070309020205020404" pitchFamily="49" charset="0"/>
              </a:rPr>
              <a:t> {</a:t>
            </a:r>
          </a:p>
          <a:p>
            <a:r>
              <a:rPr lang="fr-FR" b="1" dirty="0" smtClean="0">
                <a:latin typeface="Courier New" panose="02070309020205020404" pitchFamily="49" charset="0"/>
                <a:cs typeface="Courier New" panose="02070309020205020404" pitchFamily="49" charset="0"/>
              </a:rPr>
              <a:t>    h3 </a:t>
            </a:r>
            <a:r>
              <a:rPr lang="fr-FR" b="1" dirty="0">
                <a:latin typeface="Courier New" panose="02070309020205020404" pitchFamily="49" charset="0"/>
                <a:cs typeface="Courier New" panose="02070309020205020404" pitchFamily="49" charset="0"/>
              </a:rPr>
              <a:t>{font-</a:t>
            </a:r>
            <a:r>
              <a:rPr lang="fr-FR" b="1" dirty="0" err="1">
                <a:latin typeface="Courier New" panose="02070309020205020404" pitchFamily="49" charset="0"/>
                <a:cs typeface="Courier New" panose="02070309020205020404" pitchFamily="49" charset="0"/>
              </a:rPr>
              <a:t>family</a:t>
            </a:r>
            <a:r>
              <a:rPr lang="fr-FR" b="1" dirty="0">
                <a:latin typeface="Courier New" panose="02070309020205020404" pitchFamily="49" charset="0"/>
                <a:cs typeface="Courier New" panose="02070309020205020404" pitchFamily="49" charset="0"/>
              </a:rPr>
              <a:t>: 'Times New Roman', Garamond, </a:t>
            </a:r>
            <a:r>
              <a:rPr lang="fr-FR" b="1" dirty="0" smtClean="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serif</a:t>
            </a:r>
            <a:r>
              <a:rPr lang="fr-FR" b="1" dirty="0" smtClean="0">
                <a:latin typeface="Courier New" panose="02070309020205020404" pitchFamily="49" charset="0"/>
                <a:cs typeface="Courier New" panose="02070309020205020404" pitchFamily="49" charset="0"/>
              </a:rPr>
              <a:t>;}</a:t>
            </a:r>
          </a:p>
          <a:p>
            <a:r>
              <a:rPr lang="fr-FR" b="1" dirty="0" smtClean="0">
                <a:latin typeface="Courier New" panose="02070309020205020404" pitchFamily="49" charset="0"/>
                <a:cs typeface="Courier New" panose="02070309020205020404" pitchFamily="49" charset="0"/>
              </a:rPr>
              <a:t>    div {....}</a:t>
            </a:r>
          </a:p>
          <a:p>
            <a:r>
              <a:rPr lang="fr-FR" b="1" dirty="0" smtClean="0">
                <a:latin typeface="Courier New" panose="02070309020205020404" pitchFamily="49" charset="0"/>
                <a:cs typeface="Courier New" panose="02070309020205020404" pitchFamily="49" charset="0"/>
              </a:rPr>
              <a:t>    ....</a:t>
            </a:r>
            <a:endParaRPr lang="fr-FR" b="1" dirty="0">
              <a:latin typeface="Courier New" panose="02070309020205020404" pitchFamily="49" charset="0"/>
              <a:cs typeface="Courier New" panose="02070309020205020404" pitchFamily="49" charset="0"/>
            </a:endParaRPr>
          </a:p>
          <a:p>
            <a:r>
              <a:rPr lang="fr-FR" b="1" dirty="0">
                <a:solidFill>
                  <a:schemeClr val="accent2">
                    <a:lumMod val="75000"/>
                  </a:schemeClr>
                </a:solidFill>
                <a:latin typeface="Courier New" panose="02070309020205020404" pitchFamily="49" charset="0"/>
                <a:ea typeface="+mj-ea"/>
                <a:cs typeface="Courier New" panose="02070309020205020404" pitchFamily="49" charset="0"/>
              </a:rPr>
              <a:t>}</a:t>
            </a:r>
          </a:p>
          <a:p>
            <a:endParaRPr lang="fr-FR" dirty="0">
              <a:latin typeface="Courier New" panose="02070309020205020404" pitchFamily="49" charset="0"/>
              <a:cs typeface="Courier New" panose="02070309020205020404" pitchFamily="49" charset="0"/>
            </a:endParaRPr>
          </a:p>
          <a:p>
            <a:endParaRPr lang="fr-FR" dirty="0"/>
          </a:p>
        </p:txBody>
      </p:sp>
    </p:spTree>
    <p:extLst>
      <p:ext uri="{BB962C8B-B14F-4D97-AF65-F5344CB8AC3E}">
        <p14:creationId xmlns:p14="http://schemas.microsoft.com/office/powerpoint/2010/main" val="4219536567"/>
      </p:ext>
    </p:extLst>
  </p:cSld>
  <p:clrMapOvr>
    <a:masterClrMapping/>
  </p:clrMapOvr>
  <p:transition spd="slow">
    <p:wipe dir="d"/>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8225012" cy="6370975"/>
          </a:xfrm>
          <a:prstGeom prst="rect">
            <a:avLst/>
          </a:prstGeom>
          <a:noFill/>
        </p:spPr>
        <p:txBody>
          <a:bodyPr wrap="square" rtlCol="0">
            <a:spAutoFit/>
          </a:bodyPr>
          <a:lstStyle/>
          <a:p>
            <a:r>
              <a:rPr lang="fr-FR" dirty="0" smtClean="0"/>
              <a:t>L'attribut media peut prendre les valeurs suivantes :</a:t>
            </a:r>
            <a:endParaRPr lang="fr-FR" sz="2400" b="1" dirty="0" smtClean="0">
              <a:latin typeface="Courier New" panose="02070309020205020404" pitchFamily="49" charset="0"/>
              <a:cs typeface="Courier New" panose="02070309020205020404" pitchFamily="49" charset="0"/>
            </a:endParaRPr>
          </a:p>
          <a:p>
            <a:endParaRPr lang="fr-FR" sz="2400" b="1" dirty="0">
              <a:latin typeface="Courier New" panose="02070309020205020404" pitchFamily="49" charset="0"/>
              <a:cs typeface="Courier New" panose="02070309020205020404" pitchFamily="49" charset="0"/>
            </a:endParaRP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screen</a:t>
            </a:r>
            <a:r>
              <a:rPr lang="fr-FR" b="1" dirty="0" smtClean="0">
                <a:solidFill>
                  <a:schemeClr val="accent2">
                    <a:lumMod val="75000"/>
                  </a:schemeClr>
                </a:solidFill>
                <a:latin typeface="Courier New" panose="02070309020205020404" pitchFamily="49" charset="0"/>
                <a:cs typeface="Courier New" panose="02070309020205020404" pitchFamily="49" charset="0"/>
              </a:rPr>
              <a:t> : 	</a:t>
            </a:r>
            <a:r>
              <a:rPr lang="fr-FR" b="1" dirty="0" smtClean="0">
                <a:solidFill>
                  <a:schemeClr val="tx2">
                    <a:lumMod val="75000"/>
                  </a:schemeClr>
                </a:solidFill>
                <a:latin typeface="Courier New" panose="02070309020205020404" pitchFamily="49" charset="0"/>
                <a:cs typeface="Courier New" panose="02070309020205020404" pitchFamily="49" charset="0"/>
              </a:rPr>
              <a:t>écrans,</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print</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	imprimantes,</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handheld</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mobiles de petite taille, smartphones,</a:t>
            </a:r>
          </a:p>
          <a:p>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		</a:t>
            </a:r>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aural</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synthèse vocale, (</a:t>
            </a:r>
            <a:r>
              <a:rPr lang="fr-FR" b="1" dirty="0" err="1" smtClean="0">
                <a:solidFill>
                  <a:schemeClr val="tx2">
                    <a:lumMod val="75000"/>
                  </a:schemeClr>
                </a:solidFill>
                <a:latin typeface="Courier New" panose="02070309020205020404" pitchFamily="49" charset="0"/>
                <a:cs typeface="Courier New" panose="02070309020205020404" pitchFamily="49" charset="0"/>
              </a:rPr>
              <a:t>deprecated</a:t>
            </a:r>
            <a:r>
              <a:rPr lang="fr-FR" b="1" dirty="0" smtClean="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smtClean="0">
                <a:solidFill>
                  <a:schemeClr val="accent2">
                    <a:lumMod val="75000"/>
                  </a:schemeClr>
                </a:solidFill>
                <a:latin typeface="Courier New" panose="02070309020205020404" pitchFamily="49" charset="0"/>
                <a:cs typeface="Courier New" panose="02070309020205020404" pitchFamily="49" charset="0"/>
              </a:rPr>
              <a:t>speech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tx2">
                    <a:lumMod val="75000"/>
                  </a:schemeClr>
                </a:solidFill>
                <a:latin typeface="Courier New" panose="02070309020205020404" pitchFamily="49" charset="0"/>
                <a:cs typeface="Courier New" panose="02070309020205020404" pitchFamily="49" charset="0"/>
              </a:rPr>
              <a:t>synthèse </a:t>
            </a:r>
            <a:r>
              <a:rPr lang="fr-FR" b="1" dirty="0" smtClean="0">
                <a:solidFill>
                  <a:schemeClr val="tx2">
                    <a:lumMod val="75000"/>
                  </a:schemeClr>
                </a:solidFill>
                <a:latin typeface="Courier New" panose="02070309020205020404" pitchFamily="49" charset="0"/>
                <a:cs typeface="Courier New" panose="02070309020205020404" pitchFamily="49" charset="0"/>
              </a:rPr>
              <a:t>vocale</a:t>
            </a:r>
            <a:r>
              <a:rPr lang="fr-FR" b="1" dirty="0">
                <a:solidFill>
                  <a:schemeClr val="tx2">
                    <a:lumMod val="75000"/>
                  </a:schemeClr>
                </a:solidFill>
                <a:latin typeface="Courier New" panose="02070309020205020404" pitchFamily="49" charset="0"/>
                <a:cs typeface="Courier New" panose="02070309020205020404" pitchFamily="49" charset="0"/>
              </a:rPr>
              <a:t>,</a:t>
            </a:r>
            <a:r>
              <a:rPr lang="fr-FR" b="1" dirty="0" smtClean="0">
                <a:solidFill>
                  <a:schemeClr val="tx2">
                    <a:lumMod val="75000"/>
                  </a:schemeClr>
                </a:solidFill>
                <a:latin typeface="Courier New" panose="02070309020205020404" pitchFamily="49" charset="0"/>
                <a:cs typeface="Courier New" panose="02070309020205020404" pitchFamily="49" charset="0"/>
              </a:rPr>
              <a:t> </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b="1" dirty="0" smtClean="0">
                <a:solidFill>
                  <a:schemeClr val="accent2">
                    <a:lumMod val="75000"/>
                  </a:schemeClr>
                </a:solidFill>
                <a:latin typeface="Courier New" panose="02070309020205020404" pitchFamily="49" charset="0"/>
                <a:cs typeface="Courier New" panose="02070309020205020404" pitchFamily="49" charset="0"/>
              </a:rPr>
              <a:t>@</a:t>
            </a:r>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smtClean="0">
                <a:solidFill>
                  <a:schemeClr val="accent2">
                    <a:lumMod val="75000"/>
                  </a:schemeClr>
                </a:solidFill>
                <a:latin typeface="Courier New" panose="02070309020205020404" pitchFamily="49" charset="0"/>
                <a:cs typeface="Courier New" panose="02070309020205020404" pitchFamily="49" charset="0"/>
              </a:rPr>
              <a:t>braille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plage braille, </a:t>
            </a:r>
            <a:r>
              <a:rPr lang="fr-FR" b="1" dirty="0">
                <a:solidFill>
                  <a:schemeClr val="tx2">
                    <a:lumMod val="75000"/>
                  </a:schemeClr>
                </a:solidFill>
                <a:latin typeface="Courier New" panose="02070309020205020404" pitchFamily="49" charset="0"/>
                <a:cs typeface="Courier New" panose="02070309020205020404" pitchFamily="49" charset="0"/>
              </a:rPr>
              <a:t>(</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smtClean="0">
                <a:solidFill>
                  <a:schemeClr val="tx2">
                    <a:lumMod val="75000"/>
                  </a:schemeClr>
                </a:solidFill>
                <a:latin typeface="Courier New" panose="02070309020205020404" pitchFamily="49" charset="0"/>
                <a:cs typeface="Courier New" panose="02070309020205020404" pitchFamily="49" charset="0"/>
              </a:rPr>
              <a:t>)</a:t>
            </a:r>
            <a:endParaRPr lang="fr-FR" b="1" dirty="0">
              <a:solidFill>
                <a:schemeClr val="tx2">
                  <a:lumMod val="75000"/>
                </a:schemeClr>
              </a:solidFill>
              <a:latin typeface="Courier New" panose="02070309020205020404" pitchFamily="49" charset="0"/>
              <a:cs typeface="Courier New" panose="02070309020205020404" pitchFamily="49" charset="0"/>
            </a:endParaRP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embossed</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imprimantes braille, </a:t>
            </a:r>
            <a:r>
              <a:rPr lang="fr-FR" b="1" dirty="0">
                <a:solidFill>
                  <a:schemeClr val="tx2">
                    <a:lumMod val="75000"/>
                  </a:schemeClr>
                </a:solidFill>
                <a:latin typeface="Courier New" panose="02070309020205020404" pitchFamily="49" charset="0"/>
                <a:cs typeface="Courier New" panose="02070309020205020404" pitchFamily="49" charset="0"/>
              </a:rPr>
              <a:t>(</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smtClean="0">
                <a:solidFill>
                  <a:schemeClr val="accent2">
                    <a:lumMod val="75000"/>
                  </a:schemeClr>
                </a:solidFill>
                <a:latin typeface="Courier New" panose="02070309020205020404" pitchFamily="49" charset="0"/>
                <a:cs typeface="Courier New" panose="02070309020205020404" pitchFamily="49" charset="0"/>
              </a:rPr>
              <a:t>projection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err="1" smtClean="0">
                <a:solidFill>
                  <a:schemeClr val="tx2">
                    <a:lumMod val="75000"/>
                  </a:schemeClr>
                </a:solidFill>
                <a:latin typeface="Courier New" panose="02070309020205020404" pitchFamily="49" charset="0"/>
                <a:cs typeface="Courier New" panose="02070309020205020404" pitchFamily="49" charset="0"/>
              </a:rPr>
              <a:t>video-projecteurs</a:t>
            </a:r>
            <a:r>
              <a:rPr lang="fr-FR" b="1" dirty="0" smtClean="0">
                <a:solidFill>
                  <a:schemeClr val="tx2">
                    <a:lumMod val="75000"/>
                  </a:schemeClr>
                </a:solidFill>
                <a:latin typeface="Courier New" panose="02070309020205020404" pitchFamily="49" charset="0"/>
                <a:cs typeface="Courier New" panose="02070309020205020404" pitchFamily="49" charset="0"/>
              </a:rPr>
              <a:t>,</a:t>
            </a:r>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err="1" smtClean="0">
                <a:solidFill>
                  <a:schemeClr val="accent2">
                    <a:lumMod val="75000"/>
                  </a:schemeClr>
                </a:solidFill>
                <a:latin typeface="Courier New" panose="02070309020205020404" pitchFamily="49" charset="0"/>
                <a:cs typeface="Courier New" panose="02070309020205020404" pitchFamily="49" charset="0"/>
              </a:rPr>
              <a:t>tty</a:t>
            </a:r>
            <a:r>
              <a:rPr lang="fr-FR" b="1" dirty="0" smtClean="0">
                <a:solidFill>
                  <a:schemeClr val="accent2">
                    <a:lumMod val="75000"/>
                  </a:schemeClr>
                </a:solidFill>
                <a:latin typeface="Courier New" panose="02070309020205020404" pitchFamily="49" charset="0"/>
                <a:cs typeface="Courier New" panose="02070309020205020404" pitchFamily="49" charset="0"/>
              </a:rPr>
              <a:t> :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a:solidFill>
                  <a:schemeClr val="tx2">
                    <a:lumMod val="75000"/>
                  </a:schemeClr>
                </a:solidFill>
                <a:latin typeface="Courier New" panose="02070309020205020404" pitchFamily="49" charset="0"/>
                <a:cs typeface="Courier New" panose="02070309020205020404" pitchFamily="49" charset="0"/>
              </a:rPr>
              <a:t>télétypes,</a:t>
            </a:r>
            <a:r>
              <a:rPr lang="fr-FR" b="1" dirty="0" smtClean="0">
                <a:solidFill>
                  <a:schemeClr val="tx2">
                    <a:lumMod val="75000"/>
                  </a:schemeClr>
                </a:solidFill>
                <a:latin typeface="Courier New" panose="02070309020205020404" pitchFamily="49" charset="0"/>
                <a:cs typeface="Courier New" panose="02070309020205020404" pitchFamily="49" charset="0"/>
              </a:rPr>
              <a:t> terminaux à pas fixe,</a:t>
            </a:r>
          </a:p>
          <a:p>
            <a:r>
              <a:rPr lang="fr-FR" b="1" dirty="0" smtClean="0">
                <a:solidFill>
                  <a:schemeClr val="tx2">
                    <a:lumMod val="75000"/>
                  </a:schemeClr>
                </a:solidFill>
                <a:latin typeface="Courier New" panose="02070309020205020404" pitchFamily="49" charset="0"/>
                <a:cs typeface="Courier New" panose="02070309020205020404" pitchFamily="49" charset="0"/>
              </a:rPr>
              <a:t>			 </a:t>
            </a:r>
            <a:r>
              <a:rPr lang="fr-FR" b="1" dirty="0">
                <a:solidFill>
                  <a:schemeClr val="tx2">
                    <a:lumMod val="75000"/>
                  </a:schemeClr>
                </a:solidFill>
                <a:latin typeface="Courier New" panose="02070309020205020404" pitchFamily="49" charset="0"/>
                <a:cs typeface="Courier New" panose="02070309020205020404" pitchFamily="49" charset="0"/>
              </a:rPr>
              <a:t>(</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a:solidFill>
                  <a:schemeClr val="tx2">
                    <a:lumMod val="75000"/>
                  </a:schemeClr>
                </a:solidFill>
                <a:latin typeface="Courier New" panose="02070309020205020404" pitchFamily="49" charset="0"/>
                <a:cs typeface="Courier New" panose="02070309020205020404" pitchFamily="49" charset="0"/>
              </a:rPr>
              <a:t>)</a:t>
            </a: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smtClean="0">
                <a:solidFill>
                  <a:schemeClr val="accent2">
                    <a:lumMod val="75000"/>
                  </a:schemeClr>
                </a:solidFill>
                <a:latin typeface="Courier New" panose="02070309020205020404" pitchFamily="49" charset="0"/>
                <a:cs typeface="Courier New" panose="02070309020205020404" pitchFamily="49" charset="0"/>
              </a:rPr>
              <a:t>tv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téléviseurs,</a:t>
            </a:r>
            <a:r>
              <a:rPr lang="fr-FR" b="1" dirty="0">
                <a:solidFill>
                  <a:schemeClr val="tx2">
                    <a:lumMod val="75000"/>
                  </a:schemeClr>
                </a:solidFill>
                <a:latin typeface="Courier New" panose="02070309020205020404" pitchFamily="49" charset="0"/>
                <a:cs typeface="Courier New" panose="02070309020205020404" pitchFamily="49" charset="0"/>
              </a:rPr>
              <a:t> (</a:t>
            </a:r>
            <a:r>
              <a:rPr lang="fr-FR" b="1" dirty="0" err="1">
                <a:solidFill>
                  <a:schemeClr val="tx2">
                    <a:lumMod val="75000"/>
                  </a:schemeClr>
                </a:solidFill>
                <a:latin typeface="Courier New" panose="02070309020205020404" pitchFamily="49" charset="0"/>
                <a:cs typeface="Courier New" panose="02070309020205020404" pitchFamily="49" charset="0"/>
              </a:rPr>
              <a:t>deprecated</a:t>
            </a:r>
            <a:r>
              <a:rPr lang="fr-FR" b="1" dirty="0">
                <a:solidFill>
                  <a:schemeClr val="tx2">
                    <a:lumMod val="75000"/>
                  </a:schemeClr>
                </a:solidFill>
                <a:latin typeface="Courier New" panose="02070309020205020404" pitchFamily="49" charset="0"/>
                <a:cs typeface="Courier New" panose="02070309020205020404" pitchFamily="49" charset="0"/>
              </a:rPr>
              <a:t>)</a:t>
            </a:r>
            <a:endParaRPr lang="fr-FR" b="1" dirty="0" smtClean="0">
              <a:solidFill>
                <a:schemeClr val="tx2">
                  <a:lumMod val="75000"/>
                </a:schemeClr>
              </a:solidFill>
              <a:latin typeface="Courier New" panose="02070309020205020404" pitchFamily="49" charset="0"/>
              <a:cs typeface="Courier New" panose="02070309020205020404" pitchFamily="49" charset="0"/>
            </a:endParaRPr>
          </a:p>
          <a:p>
            <a:r>
              <a:rPr lang="fr-FR" b="1" dirty="0">
                <a:solidFill>
                  <a:schemeClr val="accent2">
                    <a:lumMod val="75000"/>
                  </a:schemeClr>
                </a:solidFill>
                <a:latin typeface="Courier New" panose="02070309020205020404" pitchFamily="49" charset="0"/>
                <a:cs typeface="Courier New" panose="02070309020205020404" pitchFamily="49" charset="0"/>
              </a:rPr>
              <a:t>@media </a:t>
            </a:r>
            <a:r>
              <a:rPr lang="fr-FR" b="1" dirty="0" smtClean="0">
                <a:solidFill>
                  <a:schemeClr val="accent2">
                    <a:lumMod val="75000"/>
                  </a:schemeClr>
                </a:solidFill>
                <a:latin typeface="Courier New" panose="02070309020205020404" pitchFamily="49" charset="0"/>
                <a:cs typeface="Courier New" panose="02070309020205020404" pitchFamily="49" charset="0"/>
              </a:rPr>
              <a:t>all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tous,</a:t>
            </a:r>
          </a:p>
          <a:p>
            <a:r>
              <a:rPr lang="fr-FR" b="1" dirty="0" smtClean="0">
                <a:solidFill>
                  <a:schemeClr val="accent2">
                    <a:lumMod val="75000"/>
                  </a:schemeClr>
                </a:solidFill>
                <a:latin typeface="Courier New" panose="02070309020205020404" pitchFamily="49" charset="0"/>
                <a:cs typeface="Courier New" panose="02070309020205020404" pitchFamily="49" charset="0"/>
              </a:rPr>
              <a:t>@media 3d-glasses </a:t>
            </a:r>
            <a:r>
              <a:rPr lang="fr-FR" b="1" dirty="0">
                <a:solidFill>
                  <a:schemeClr val="accent2">
                    <a:lumMod val="75000"/>
                  </a:schemeClr>
                </a:solidFill>
                <a:latin typeface="Courier New" panose="02070309020205020404" pitchFamily="49" charset="0"/>
                <a:cs typeface="Courier New" panose="02070309020205020404" pitchFamily="49" charset="0"/>
              </a:rPr>
              <a:t>: 	</a:t>
            </a:r>
            <a:r>
              <a:rPr lang="fr-FR" b="1" dirty="0" smtClean="0">
                <a:solidFill>
                  <a:schemeClr val="tx2">
                    <a:lumMod val="75000"/>
                  </a:schemeClr>
                </a:solidFill>
                <a:latin typeface="Courier New" panose="02070309020205020404" pitchFamily="49" charset="0"/>
                <a:cs typeface="Courier New" panose="02070309020205020404" pitchFamily="49" charset="0"/>
              </a:rPr>
              <a:t>lunettes 3D, </a:t>
            </a:r>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b="1" dirty="0" smtClean="0">
              <a:solidFill>
                <a:schemeClr val="tx2">
                  <a:lumMod val="75000"/>
                </a:schemeClr>
              </a:solidFill>
              <a:latin typeface="Courier New" panose="02070309020205020404" pitchFamily="49" charset="0"/>
              <a:cs typeface="Courier New" panose="02070309020205020404" pitchFamily="49" charset="0"/>
            </a:endParaRPr>
          </a:p>
          <a:p>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dirty="0">
              <a:latin typeface="Courier New" panose="02070309020205020404" pitchFamily="49" charset="0"/>
              <a:cs typeface="Courier New" panose="02070309020205020404" pitchFamily="49" charset="0"/>
            </a:endParaRPr>
          </a:p>
          <a:p>
            <a:endParaRPr lang="fr-FR" dirty="0"/>
          </a:p>
        </p:txBody>
      </p:sp>
    </p:spTree>
    <p:extLst>
      <p:ext uri="{BB962C8B-B14F-4D97-AF65-F5344CB8AC3E}">
        <p14:creationId xmlns:p14="http://schemas.microsoft.com/office/powerpoint/2010/main" val="736847981"/>
      </p:ext>
    </p:extLst>
  </p:cSld>
  <p:clrMapOvr>
    <a:masterClrMapping/>
  </p:clrMapOvr>
  <p:transition spd="slow">
    <p:wipe dir="d"/>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3970318"/>
          </a:xfrm>
          <a:prstGeom prst="rect">
            <a:avLst/>
          </a:prstGeom>
          <a:noFill/>
        </p:spPr>
        <p:txBody>
          <a:bodyPr wrap="square" rtlCol="0">
            <a:spAutoFit/>
          </a:bodyPr>
          <a:lstStyle/>
          <a:p>
            <a:r>
              <a:rPr lang="fr-FR" dirty="0" smtClean="0"/>
              <a:t>Ces options peuvent être intégrés au fichier CSS à l'aide de la directive </a:t>
            </a:r>
            <a:r>
              <a:rPr lang="fr-FR" b="1" dirty="0">
                <a:solidFill>
                  <a:schemeClr val="accent2"/>
                </a:solidFill>
              </a:rPr>
              <a:t>@media.</a:t>
            </a:r>
          </a:p>
          <a:p>
            <a:r>
              <a:rPr lang="fr-FR" dirty="0" smtClean="0"/>
              <a:t>Exemple :</a:t>
            </a:r>
          </a:p>
          <a:p>
            <a:r>
              <a:rPr lang="fr-FR" b="1" dirty="0">
                <a:solidFill>
                  <a:schemeClr val="accent2"/>
                </a:solidFill>
              </a:rPr>
              <a:t>@media </a:t>
            </a:r>
            <a:r>
              <a:rPr lang="fr-FR" b="1" dirty="0" err="1">
                <a:solidFill>
                  <a:schemeClr val="accent2"/>
                </a:solidFill>
              </a:rPr>
              <a:t>print</a:t>
            </a:r>
            <a:r>
              <a:rPr lang="fr-FR" b="1" dirty="0">
                <a:solidFill>
                  <a:schemeClr val="accent2"/>
                </a:solidFill>
              </a:rPr>
              <a:t> </a:t>
            </a:r>
            <a:r>
              <a:rPr lang="fr-FR" dirty="0" smtClean="0"/>
              <a:t>{</a:t>
            </a:r>
          </a:p>
          <a:p>
            <a:r>
              <a:rPr lang="fr-FR" dirty="0" smtClean="0"/>
              <a:t>     #</a:t>
            </a:r>
            <a:r>
              <a:rPr lang="fr-FR" dirty="0"/>
              <a:t>menu, #</a:t>
            </a:r>
            <a:r>
              <a:rPr lang="fr-FR" dirty="0" err="1"/>
              <a:t>footer</a:t>
            </a:r>
            <a:r>
              <a:rPr lang="fr-FR" dirty="0"/>
              <a:t>, </a:t>
            </a:r>
            <a:r>
              <a:rPr lang="fr-FR" dirty="0" err="1"/>
              <a:t>aside</a:t>
            </a:r>
            <a:r>
              <a:rPr lang="fr-FR" dirty="0"/>
              <a:t> { </a:t>
            </a:r>
            <a:r>
              <a:rPr lang="fr-FR" dirty="0" err="1"/>
              <a:t>display:none</a:t>
            </a:r>
            <a:r>
              <a:rPr lang="fr-FR" dirty="0"/>
              <a:t>; } </a:t>
            </a:r>
            <a:endParaRPr lang="fr-FR" dirty="0" smtClean="0"/>
          </a:p>
          <a:p>
            <a:r>
              <a:rPr lang="fr-FR" dirty="0"/>
              <a:t> </a:t>
            </a:r>
            <a:r>
              <a:rPr lang="fr-FR" dirty="0" smtClean="0"/>
              <a:t>    body </a:t>
            </a:r>
            <a:r>
              <a:rPr lang="fr-FR" dirty="0"/>
              <a:t>{ font-size:120%; </a:t>
            </a:r>
            <a:r>
              <a:rPr lang="fr-FR" dirty="0" err="1"/>
              <a:t>color:black</a:t>
            </a:r>
            <a:r>
              <a:rPr lang="fr-FR" dirty="0"/>
              <a:t>; } </a:t>
            </a:r>
          </a:p>
          <a:p>
            <a:r>
              <a:rPr lang="fr-FR" dirty="0" smtClean="0"/>
              <a:t>} </a:t>
            </a:r>
          </a:p>
          <a:p>
            <a:endParaRPr lang="fr-FR" dirty="0"/>
          </a:p>
          <a:p>
            <a:r>
              <a:rPr lang="fr-FR" dirty="0" smtClean="0"/>
              <a:t>La directive @media en CSS3 nous apporte plus de critères pour choisir la façon d'afficher un élément.</a:t>
            </a:r>
          </a:p>
          <a:p>
            <a:r>
              <a:rPr lang="fr-FR" dirty="0" smtClean="0"/>
              <a:t>A partir de la directive @media nous écrivons une règle.</a:t>
            </a:r>
          </a:p>
          <a:p>
            <a:r>
              <a:rPr lang="fr-FR" dirty="0" smtClean="0"/>
              <a:t>Cette règle donnera un résultat vrai ou faux lorsqu'elle sera interprétée par le navigateur.</a:t>
            </a:r>
          </a:p>
          <a:p>
            <a:r>
              <a:rPr lang="fr-FR" dirty="0" smtClean="0"/>
              <a:t>Les directives CSS inclues dans la règle ne seront prises en compte que si la règle est vraie.</a:t>
            </a:r>
            <a:endParaRPr lang="fr-FR" dirty="0"/>
          </a:p>
        </p:txBody>
      </p:sp>
    </p:spTree>
    <p:extLst>
      <p:ext uri="{BB962C8B-B14F-4D97-AF65-F5344CB8AC3E}">
        <p14:creationId xmlns:p14="http://schemas.microsoft.com/office/powerpoint/2010/main" val="1861294845"/>
      </p:ext>
    </p:extLst>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3693319"/>
          </a:xfrm>
          <a:prstGeom prst="rect">
            <a:avLst/>
          </a:prstGeom>
          <a:noFill/>
        </p:spPr>
        <p:txBody>
          <a:bodyPr wrap="square" rtlCol="0">
            <a:spAutoFit/>
          </a:bodyPr>
          <a:lstStyle/>
          <a:p>
            <a:r>
              <a:rPr lang="fr-FR" dirty="0" smtClean="0"/>
              <a:t>Il existe en CSS3 3 opérateurs logiques :</a:t>
            </a:r>
          </a:p>
          <a:p>
            <a:r>
              <a:rPr lang="fr-FR" sz="2400" b="1" i="1" dirty="0">
                <a:solidFill>
                  <a:schemeClr val="accent2">
                    <a:lumMod val="75000"/>
                  </a:schemeClr>
                </a:solidFill>
                <a:latin typeface="+mj-lt"/>
                <a:ea typeface="+mj-ea"/>
                <a:cs typeface="+mj-cs"/>
              </a:rPr>
              <a:t>and</a:t>
            </a:r>
            <a:r>
              <a:rPr lang="fr-FR" dirty="0" smtClean="0"/>
              <a:t> 	"et",</a:t>
            </a:r>
          </a:p>
          <a:p>
            <a:r>
              <a:rPr lang="fr-FR" sz="2400" b="1" i="1" dirty="0" err="1">
                <a:solidFill>
                  <a:schemeClr val="accent2">
                    <a:lumMod val="75000"/>
                  </a:schemeClr>
                </a:solidFill>
                <a:latin typeface="+mj-lt"/>
                <a:ea typeface="+mj-ea"/>
                <a:cs typeface="+mj-cs"/>
              </a:rPr>
              <a:t>only</a:t>
            </a:r>
            <a:r>
              <a:rPr lang="fr-FR" sz="2400" b="1" i="1" dirty="0">
                <a:solidFill>
                  <a:schemeClr val="accent2">
                    <a:lumMod val="75000"/>
                  </a:schemeClr>
                </a:solidFill>
                <a:latin typeface="+mj-lt"/>
                <a:ea typeface="+mj-ea"/>
                <a:cs typeface="+mj-cs"/>
              </a:rPr>
              <a:t> </a:t>
            </a:r>
            <a:r>
              <a:rPr lang="fr-FR" sz="2400" b="1" i="1" dirty="0" smtClean="0">
                <a:solidFill>
                  <a:schemeClr val="accent2">
                    <a:lumMod val="75000"/>
                  </a:schemeClr>
                </a:solidFill>
                <a:latin typeface="+mj-lt"/>
                <a:ea typeface="+mj-ea"/>
                <a:cs typeface="+mj-cs"/>
              </a:rPr>
              <a:t>	</a:t>
            </a:r>
            <a:r>
              <a:rPr lang="fr-FR" dirty="0" smtClean="0"/>
              <a:t>"uniquement,</a:t>
            </a:r>
          </a:p>
          <a:p>
            <a:r>
              <a:rPr lang="fr-FR" sz="2400" b="1" i="1" dirty="0">
                <a:solidFill>
                  <a:schemeClr val="accent2">
                    <a:lumMod val="75000"/>
                  </a:schemeClr>
                </a:solidFill>
                <a:latin typeface="+mj-lt"/>
                <a:ea typeface="+mj-ea"/>
                <a:cs typeface="+mj-cs"/>
              </a:rPr>
              <a:t>not </a:t>
            </a:r>
            <a:r>
              <a:rPr lang="fr-FR" sz="2400" b="1" i="1" dirty="0" smtClean="0">
                <a:solidFill>
                  <a:schemeClr val="accent2">
                    <a:lumMod val="75000"/>
                  </a:schemeClr>
                </a:solidFill>
                <a:latin typeface="+mj-lt"/>
                <a:ea typeface="+mj-ea"/>
                <a:cs typeface="+mj-cs"/>
              </a:rPr>
              <a:t>	</a:t>
            </a:r>
            <a:r>
              <a:rPr lang="fr-FR" dirty="0" smtClean="0"/>
              <a:t>"non"</a:t>
            </a:r>
          </a:p>
          <a:p>
            <a:r>
              <a:rPr lang="fr-FR" dirty="0" smtClean="0"/>
              <a:t>Pour obtenir l'équivalent de "ou", il suffit de séparer les expressions par une virgule,</a:t>
            </a:r>
          </a:p>
          <a:p>
            <a:endParaRPr lang="fr-FR" b="1" dirty="0">
              <a:latin typeface="Courier New" panose="02070309020205020404" pitchFamily="49" charset="0"/>
              <a:cs typeface="Courier New" panose="02070309020205020404" pitchFamily="49" charset="0"/>
            </a:endParaRPr>
          </a:p>
          <a:p>
            <a:endParaRPr lang="fr-FR" dirty="0"/>
          </a:p>
          <a:p>
            <a:endParaRPr lang="fr-FR" dirty="0" smtClean="0"/>
          </a:p>
          <a:p>
            <a:endParaRPr lang="fr-FR" dirty="0"/>
          </a:p>
          <a:p>
            <a:endParaRPr lang="fr-FR" dirty="0" smtClean="0"/>
          </a:p>
          <a:p>
            <a:endParaRPr lang="fr-FR" dirty="0"/>
          </a:p>
        </p:txBody>
      </p:sp>
    </p:spTree>
    <p:extLst>
      <p:ext uri="{BB962C8B-B14F-4D97-AF65-F5344CB8AC3E}">
        <p14:creationId xmlns:p14="http://schemas.microsoft.com/office/powerpoint/2010/main" val="3499781975"/>
      </p:ext>
    </p:extLst>
  </p:cSld>
  <p:clrMapOvr>
    <a:masterClrMapping/>
  </p:clrMapOvr>
  <p:transition spd="slow">
    <p:wipe dir="d"/>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7920880" cy="6186309"/>
          </a:xfrm>
          <a:prstGeom prst="rect">
            <a:avLst/>
          </a:prstGeom>
          <a:noFill/>
        </p:spPr>
        <p:txBody>
          <a:bodyPr wrap="square" rtlCol="0">
            <a:spAutoFit/>
          </a:bodyPr>
          <a:lstStyle/>
          <a:p>
            <a:r>
              <a:rPr lang="fr-FR" dirty="0" smtClean="0"/>
              <a:t>Exemples :</a:t>
            </a:r>
          </a:p>
          <a:p>
            <a:r>
              <a:rPr lang="fr-FR" b="1" dirty="0" smtClean="0">
                <a:latin typeface="Courier New" panose="02070309020205020404" pitchFamily="49" charset="0"/>
                <a:cs typeface="Courier New" panose="02070309020205020404" pitchFamily="49" charset="0"/>
              </a:rPr>
              <a:t>@media </a:t>
            </a:r>
            <a:r>
              <a:rPr lang="fr-FR" b="1" dirty="0" err="1" smtClean="0">
                <a:latin typeface="Courier New" panose="02070309020205020404" pitchFamily="49" charset="0"/>
                <a:cs typeface="Courier New" panose="02070309020205020404" pitchFamily="49" charset="0"/>
              </a:rPr>
              <a:t>screen</a:t>
            </a:r>
            <a:r>
              <a:rPr lang="fr-FR" b="1" dirty="0" smtClean="0">
                <a:latin typeface="Courier New" panose="02070309020205020404" pitchFamily="49" charset="0"/>
                <a:cs typeface="Courier New" panose="02070309020205020404" pitchFamily="49" charset="0"/>
              </a:rPr>
              <a:t> and (max-</a:t>
            </a:r>
            <a:r>
              <a:rPr lang="fr-FR" b="1" dirty="0" err="1" smtClean="0">
                <a:latin typeface="Courier New" panose="02070309020205020404" pitchFamily="49" charset="0"/>
                <a:cs typeface="Courier New" panose="02070309020205020404" pitchFamily="49" charset="0"/>
              </a:rPr>
              <a:t>width</a:t>
            </a:r>
            <a:r>
              <a:rPr lang="fr-FR" b="1" dirty="0" smtClean="0">
                <a:latin typeface="Courier New" panose="02070309020205020404" pitchFamily="49" charset="0"/>
                <a:cs typeface="Courier New" panose="02070309020205020404" pitchFamily="49" charset="0"/>
              </a:rPr>
              <a:t>: 1280px) {  </a:t>
            </a:r>
          </a:p>
          <a:p>
            <a:r>
              <a:rPr lang="fr-FR" b="1" dirty="0" smtClean="0">
                <a:solidFill>
                  <a:schemeClr val="accent3">
                    <a:lumMod val="50000"/>
                  </a:schemeClr>
                </a:solidFill>
                <a:latin typeface="Courier New" panose="02070309020205020404" pitchFamily="49" charset="0"/>
                <a:cs typeface="Courier New" panose="02070309020205020404" pitchFamily="49" charset="0"/>
              </a:rPr>
              <a:t>// résolution horizontale &lt;=1280 px</a:t>
            </a:r>
          </a:p>
          <a:p>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   .ligne {</a:t>
            </a:r>
          </a:p>
          <a:p>
            <a:r>
              <a:rPr lang="fr-FR" b="1" dirty="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margin</a:t>
            </a:r>
            <a:r>
              <a:rPr lang="fr-FR" b="1" dirty="0" smtClean="0">
                <a:latin typeface="Courier New" panose="02070309020205020404" pitchFamily="49" charset="0"/>
                <a:cs typeface="Courier New" panose="02070309020205020404" pitchFamily="49" charset="0"/>
              </a:rPr>
              <a:t>: 0 10% 0 20%;</a:t>
            </a:r>
          </a:p>
          <a:p>
            <a:r>
              <a:rPr lang="fr-FR" b="1" dirty="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padding</a:t>
            </a:r>
            <a:r>
              <a:rPr lang="fr-FR" b="1" dirty="0" smtClean="0">
                <a:latin typeface="Courier New" panose="02070309020205020404" pitchFamily="49" charset="0"/>
                <a:cs typeface="Courier New" panose="02070309020205020404" pitchFamily="49" charset="0"/>
              </a:rPr>
              <a:t>: 6px;</a:t>
            </a:r>
          </a:p>
          <a:p>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a:t>
            </a:r>
            <a:endParaRPr lang="fr-FR" b="1" dirty="0">
              <a:latin typeface="Courier New" panose="02070309020205020404" pitchFamily="49" charset="0"/>
              <a:cs typeface="Courier New" panose="02070309020205020404" pitchFamily="49" charset="0"/>
            </a:endParaRPr>
          </a:p>
          <a:p>
            <a:r>
              <a:rPr lang="fr-FR" b="1" dirty="0" smtClean="0">
                <a:latin typeface="Courier New" panose="02070309020205020404" pitchFamily="49" charset="0"/>
                <a:cs typeface="Courier New" panose="02070309020205020404" pitchFamily="49" charset="0"/>
              </a:rPr>
              <a:t>}</a:t>
            </a:r>
          </a:p>
          <a:p>
            <a:r>
              <a:rPr lang="fr-FR" b="1" dirty="0">
                <a:latin typeface="Courier New" panose="02070309020205020404" pitchFamily="49" charset="0"/>
                <a:cs typeface="Courier New" panose="02070309020205020404" pitchFamily="49" charset="0"/>
              </a:rPr>
              <a:t>@media </a:t>
            </a:r>
            <a:r>
              <a:rPr lang="fr-FR" b="1" dirty="0" err="1">
                <a:latin typeface="Courier New" panose="02070309020205020404" pitchFamily="49" charset="0"/>
                <a:cs typeface="Courier New" panose="02070309020205020404" pitchFamily="49" charset="0"/>
              </a:rPr>
              <a:t>screen</a:t>
            </a:r>
            <a:r>
              <a:rPr lang="fr-FR" b="1" dirty="0">
                <a:latin typeface="Courier New" panose="02070309020205020404" pitchFamily="49" charset="0"/>
                <a:cs typeface="Courier New" panose="02070309020205020404" pitchFamily="49" charset="0"/>
              </a:rPr>
              <a:t> and (</a:t>
            </a:r>
            <a:r>
              <a:rPr lang="fr-FR" b="1" dirty="0" smtClean="0">
                <a:latin typeface="Courier New" panose="02070309020205020404" pitchFamily="49" charset="0"/>
                <a:cs typeface="Courier New" panose="02070309020205020404" pitchFamily="49" charset="0"/>
              </a:rPr>
              <a:t>min-</a:t>
            </a:r>
            <a:r>
              <a:rPr lang="fr-FR" b="1" dirty="0" err="1" smtClean="0">
                <a:latin typeface="Courier New" panose="02070309020205020404" pitchFamily="49" charset="0"/>
                <a:cs typeface="Courier New" panose="02070309020205020404" pitchFamily="49" charset="0"/>
              </a:rPr>
              <a:t>width</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400px) </a:t>
            </a:r>
            <a:r>
              <a:rPr lang="fr-FR" b="1" dirty="0">
                <a:latin typeface="Courier New" panose="02070309020205020404" pitchFamily="49" charset="0"/>
                <a:cs typeface="Courier New" panose="02070309020205020404" pitchFamily="49" charset="0"/>
              </a:rPr>
              <a:t>and (max-</a:t>
            </a:r>
            <a:r>
              <a:rPr lang="fr-FR" b="1" dirty="0" err="1">
                <a:latin typeface="Courier New" panose="02070309020205020404" pitchFamily="49" charset="0"/>
                <a:cs typeface="Courier New" panose="02070309020205020404" pitchFamily="49" charset="0"/>
              </a:rPr>
              <a:t>width</a:t>
            </a:r>
            <a:r>
              <a:rPr lang="fr-FR" b="1" dirty="0">
                <a:latin typeface="Courier New" panose="02070309020205020404" pitchFamily="49" charset="0"/>
                <a:cs typeface="Courier New" panose="02070309020205020404" pitchFamily="49" charset="0"/>
              </a:rPr>
              <a:t>: 800px)</a:t>
            </a:r>
            <a:r>
              <a:rPr lang="fr-FR" b="1" dirty="0" smtClean="0">
                <a:latin typeface="Courier New" panose="02070309020205020404" pitchFamily="49" charset="0"/>
                <a:cs typeface="Courier New" panose="02070309020205020404" pitchFamily="49" charset="0"/>
              </a:rPr>
              <a:t> {</a:t>
            </a:r>
          </a:p>
          <a:p>
            <a:r>
              <a:rPr lang="fr-FR" b="1" dirty="0">
                <a:solidFill>
                  <a:schemeClr val="accent3">
                    <a:lumMod val="50000"/>
                  </a:schemeClr>
                </a:solidFill>
                <a:latin typeface="Courier New" panose="02070309020205020404" pitchFamily="49" charset="0"/>
                <a:cs typeface="Courier New" panose="02070309020205020404" pitchFamily="49" charset="0"/>
              </a:rPr>
              <a:t>// résolution horizontale </a:t>
            </a:r>
            <a:r>
              <a:rPr lang="fr-FR" b="1" dirty="0" smtClean="0">
                <a:solidFill>
                  <a:schemeClr val="accent3">
                    <a:lumMod val="50000"/>
                  </a:schemeClr>
                </a:solidFill>
                <a:latin typeface="Courier New" panose="02070309020205020404" pitchFamily="49" charset="0"/>
                <a:cs typeface="Courier New" panose="02070309020205020404" pitchFamily="49" charset="0"/>
              </a:rPr>
              <a:t>comprise entre 400 et 800 </a:t>
            </a:r>
            <a:r>
              <a:rPr lang="fr-FR" b="1" dirty="0">
                <a:solidFill>
                  <a:schemeClr val="accent3">
                    <a:lumMod val="50000"/>
                  </a:schemeClr>
                </a:solidFill>
                <a:latin typeface="Courier New" panose="02070309020205020404" pitchFamily="49" charset="0"/>
                <a:cs typeface="Courier New" panose="02070309020205020404" pitchFamily="49" charset="0"/>
              </a:rPr>
              <a:t>px</a:t>
            </a:r>
          </a:p>
          <a:p>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    .ligne {</a:t>
            </a:r>
          </a:p>
          <a:p>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margin</a:t>
            </a:r>
            <a:r>
              <a:rPr lang="fr-FR" b="1" dirty="0">
                <a:latin typeface="Courier New" panose="02070309020205020404" pitchFamily="49" charset="0"/>
                <a:cs typeface="Courier New" panose="02070309020205020404" pitchFamily="49" charset="0"/>
              </a:rPr>
              <a:t>: 0 </a:t>
            </a:r>
            <a:r>
              <a:rPr lang="fr-FR" b="1" dirty="0" smtClean="0">
                <a:latin typeface="Courier New" panose="02070309020205020404" pitchFamily="49" charset="0"/>
                <a:cs typeface="Courier New" panose="02070309020205020404" pitchFamily="49" charset="0"/>
              </a:rPr>
              <a:t>4% </a:t>
            </a:r>
            <a:r>
              <a:rPr lang="fr-FR" b="1" dirty="0">
                <a:latin typeface="Courier New" panose="02070309020205020404" pitchFamily="49" charset="0"/>
                <a:cs typeface="Courier New" panose="02070309020205020404" pitchFamily="49" charset="0"/>
              </a:rPr>
              <a:t>0 </a:t>
            </a:r>
            <a:r>
              <a:rPr lang="fr-FR" b="1" dirty="0" smtClean="0">
                <a:latin typeface="Courier New" panose="02070309020205020404" pitchFamily="49" charset="0"/>
                <a:cs typeface="Courier New" panose="02070309020205020404" pitchFamily="49" charset="0"/>
              </a:rPr>
              <a:t>7%;</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padding</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3px;</a:t>
            </a:r>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	}</a:t>
            </a:r>
          </a:p>
          <a:p>
            <a:r>
              <a:rPr lang="fr-FR" b="1" dirty="0">
                <a:latin typeface="Courier New" panose="02070309020205020404" pitchFamily="49" charset="0"/>
                <a:cs typeface="Courier New" panose="02070309020205020404" pitchFamily="49" charset="0"/>
              </a:rPr>
              <a:t>}</a:t>
            </a:r>
          </a:p>
          <a:p>
            <a:endParaRPr lang="fr-FR" dirty="0"/>
          </a:p>
          <a:p>
            <a:endParaRPr lang="fr-FR" dirty="0" smtClean="0"/>
          </a:p>
          <a:p>
            <a:endParaRPr lang="fr-FR" dirty="0"/>
          </a:p>
          <a:p>
            <a:endParaRPr lang="fr-FR" dirty="0" smtClean="0"/>
          </a:p>
          <a:p>
            <a:endParaRPr lang="fr-FR" dirty="0"/>
          </a:p>
        </p:txBody>
      </p:sp>
    </p:spTree>
    <p:extLst>
      <p:ext uri="{BB962C8B-B14F-4D97-AF65-F5344CB8AC3E}">
        <p14:creationId xmlns:p14="http://schemas.microsoft.com/office/powerpoint/2010/main" val="326868113"/>
      </p:ext>
    </p:extLst>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8153004" cy="5078313"/>
          </a:xfrm>
          <a:prstGeom prst="rect">
            <a:avLst/>
          </a:prstGeom>
          <a:noFill/>
        </p:spPr>
        <p:txBody>
          <a:bodyPr wrap="square" rtlCol="0">
            <a:spAutoFit/>
          </a:bodyPr>
          <a:lstStyle/>
          <a:p>
            <a:r>
              <a:rPr lang="fr-FR" dirty="0" smtClean="0"/>
              <a:t>Exemple :</a:t>
            </a:r>
          </a:p>
          <a:p>
            <a:r>
              <a:rPr lang="fr-FR" b="1" dirty="0"/>
              <a:t> </a:t>
            </a:r>
            <a:r>
              <a:rPr lang="fr-FR" b="1" dirty="0">
                <a:latin typeface="Courier New" panose="02070309020205020404" pitchFamily="49" charset="0"/>
                <a:cs typeface="Courier New" panose="02070309020205020404" pitchFamily="49" charset="0"/>
              </a:rPr>
              <a:t>#tableau { </a:t>
            </a:r>
            <a:r>
              <a:rPr lang="fr-FR" b="1" dirty="0" err="1" smtClean="0">
                <a:latin typeface="Courier New" panose="02070309020205020404" pitchFamily="49" charset="0"/>
                <a:cs typeface="Courier New" panose="02070309020205020404" pitchFamily="49" charset="0"/>
              </a:rPr>
              <a:t>background-color:lime</a:t>
            </a:r>
            <a:r>
              <a:rPr lang="fr-FR" b="1" dirty="0" smtClean="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 </a:t>
            </a:r>
            <a:endParaRPr lang="fr-FR" b="1" dirty="0" smtClean="0">
              <a:latin typeface="Courier New" panose="02070309020205020404" pitchFamily="49" charset="0"/>
              <a:cs typeface="Courier New" panose="02070309020205020404" pitchFamily="49" charset="0"/>
            </a:endParaRPr>
          </a:p>
          <a:p>
            <a:r>
              <a:rPr lang="fr-FR" b="1" dirty="0">
                <a:solidFill>
                  <a:schemeClr val="accent2"/>
                </a:solidFill>
                <a:latin typeface="Courier New" panose="02070309020205020404" pitchFamily="49" charset="0"/>
                <a:cs typeface="Courier New" panose="02070309020205020404" pitchFamily="49" charset="0"/>
              </a:rPr>
              <a:t>@media </a:t>
            </a:r>
            <a:r>
              <a:rPr lang="fr-FR" b="1" dirty="0" err="1" smtClean="0">
                <a:solidFill>
                  <a:schemeClr val="tx2"/>
                </a:solidFill>
                <a:latin typeface="Courier New" panose="02070309020205020404" pitchFamily="49" charset="0"/>
                <a:cs typeface="Courier New" panose="02070309020205020404" pitchFamily="49" charset="0"/>
              </a:rPr>
              <a:t>screen</a:t>
            </a:r>
            <a:r>
              <a:rPr lang="fr-FR" b="1" dirty="0" smtClean="0">
                <a:solidFill>
                  <a:schemeClr val="accent2"/>
                </a:solidFill>
                <a:latin typeface="Courier New" panose="02070309020205020404" pitchFamily="49" charset="0"/>
                <a:cs typeface="Courier New" panose="02070309020205020404" pitchFamily="49" charset="0"/>
              </a:rPr>
              <a:t> and (</a:t>
            </a:r>
            <a:r>
              <a:rPr lang="fr-FR" b="1" dirty="0" smtClean="0">
                <a:solidFill>
                  <a:schemeClr val="tx2"/>
                </a:solidFill>
                <a:latin typeface="Courier New" panose="02070309020205020404" pitchFamily="49" charset="0"/>
                <a:cs typeface="Courier New" panose="02070309020205020404" pitchFamily="49" charset="0"/>
              </a:rPr>
              <a:t>max-width:800px</a:t>
            </a:r>
            <a:r>
              <a:rPr lang="fr-FR" b="1" dirty="0" smtClean="0">
                <a:solidFill>
                  <a:schemeClr val="accent2"/>
                </a:solidFill>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a:t>
            </a:r>
          </a:p>
          <a:p>
            <a:r>
              <a:rPr lang="fr-FR" b="1" dirty="0" smtClean="0">
                <a:latin typeface="Courier New" panose="02070309020205020404" pitchFamily="49" charset="0"/>
                <a:cs typeface="Courier New" panose="02070309020205020404" pitchFamily="49" charset="0"/>
              </a:rPr>
              <a:t>     #tableau { </a:t>
            </a:r>
            <a:r>
              <a:rPr lang="fr-FR" b="1" dirty="0" err="1" smtClean="0">
                <a:latin typeface="Courier New" panose="02070309020205020404" pitchFamily="49" charset="0"/>
                <a:cs typeface="Courier New" panose="02070309020205020404" pitchFamily="49" charset="0"/>
              </a:rPr>
              <a:t>background-color:yellow</a:t>
            </a:r>
            <a:r>
              <a:rPr lang="fr-FR" b="1" dirty="0" smtClean="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 </a:t>
            </a:r>
          </a:p>
          <a:p>
            <a:r>
              <a:rPr lang="fr-FR" b="1" dirty="0" smtClean="0">
                <a:latin typeface="Courier New" panose="02070309020205020404" pitchFamily="49" charset="0"/>
                <a:cs typeface="Courier New" panose="02070309020205020404" pitchFamily="49" charset="0"/>
              </a:rPr>
              <a:t>} </a:t>
            </a:r>
          </a:p>
          <a:p>
            <a:r>
              <a:rPr lang="fr-FR" dirty="0" smtClean="0"/>
              <a:t>L'élément dont l'id est 'tableau' est par défaut sur fond vert (lime).</a:t>
            </a:r>
          </a:p>
          <a:p>
            <a:r>
              <a:rPr lang="fr-FR" dirty="0" smtClean="0"/>
              <a:t>Si la fenêtre de mon navigateur passe en dessous </a:t>
            </a:r>
          </a:p>
          <a:p>
            <a:r>
              <a:rPr lang="fr-FR" dirty="0" smtClean="0"/>
              <a:t>d'une largeur de 800 px, le fond devient jaune.</a:t>
            </a:r>
          </a:p>
          <a:p>
            <a:r>
              <a:rPr lang="fr-FR" dirty="0" smtClean="0"/>
              <a:t>La règle se lit comme ceci :</a:t>
            </a:r>
          </a:p>
          <a:p>
            <a:r>
              <a:rPr lang="fr-FR" dirty="0" smtClean="0"/>
              <a:t>"si l'écran a une largeur maximale &lt;=800px"</a:t>
            </a:r>
          </a:p>
          <a:p>
            <a:endParaRPr lang="fr-FR" dirty="0"/>
          </a:p>
          <a:p>
            <a:r>
              <a:rPr lang="fr-FR" dirty="0" smtClean="0"/>
              <a:t>Ajoutons une nouvelle règle en dessous de la précédente :</a:t>
            </a:r>
            <a:endParaRPr lang="fr-FR" dirty="0"/>
          </a:p>
          <a:p>
            <a:r>
              <a:rPr lang="en-US" b="1" dirty="0">
                <a:solidFill>
                  <a:schemeClr val="accent2"/>
                </a:solidFill>
                <a:latin typeface="Courier New" panose="02070309020205020404" pitchFamily="49" charset="0"/>
                <a:cs typeface="Courier New" panose="02070309020205020404" pitchFamily="49" charset="0"/>
              </a:rPr>
              <a:t>@media </a:t>
            </a:r>
            <a:r>
              <a:rPr lang="en-US" b="1" dirty="0">
                <a:solidFill>
                  <a:schemeClr val="tx2"/>
                </a:solidFill>
                <a:latin typeface="Courier New" panose="02070309020205020404" pitchFamily="49" charset="0"/>
                <a:cs typeface="Courier New" panose="02070309020205020404" pitchFamily="49" charset="0"/>
              </a:rPr>
              <a:t>screen</a:t>
            </a:r>
            <a:r>
              <a:rPr lang="en-US" b="1" dirty="0">
                <a:latin typeface="Courier New" panose="02070309020205020404" pitchFamily="49" charset="0"/>
                <a:cs typeface="Courier New" panose="02070309020205020404" pitchFamily="49" charset="0"/>
              </a:rPr>
              <a:t> </a:t>
            </a:r>
            <a:r>
              <a:rPr lang="en-US" b="1" dirty="0">
                <a:solidFill>
                  <a:schemeClr val="accent2"/>
                </a:solidFill>
                <a:latin typeface="Courier New" panose="02070309020205020404" pitchFamily="49" charset="0"/>
                <a:cs typeface="Courier New" panose="02070309020205020404" pitchFamily="49" charset="0"/>
              </a:rPr>
              <a:t>and </a:t>
            </a:r>
            <a:r>
              <a:rPr lang="en-US" b="1" dirty="0">
                <a:latin typeface="Courier New" panose="02070309020205020404" pitchFamily="49" charset="0"/>
                <a:cs typeface="Courier New" panose="02070309020205020404" pitchFamily="49" charset="0"/>
              </a:rPr>
              <a:t>(</a:t>
            </a:r>
            <a:r>
              <a:rPr lang="en-US" b="1" dirty="0">
                <a:solidFill>
                  <a:schemeClr val="tx2"/>
                </a:solidFill>
                <a:latin typeface="Courier New" panose="02070309020205020404" pitchFamily="49" charset="0"/>
                <a:cs typeface="Courier New" panose="02070309020205020404" pitchFamily="49" charset="0"/>
              </a:rPr>
              <a:t>min-width:400px)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#tableau { </a:t>
            </a:r>
            <a:r>
              <a:rPr lang="en-US" b="1" dirty="0" err="1">
                <a:latin typeface="Courier New" panose="02070309020205020404" pitchFamily="49" charset="0"/>
                <a:cs typeface="Courier New" panose="02070309020205020404" pitchFamily="49" charset="0"/>
              </a:rPr>
              <a:t>background-color:cyan</a:t>
            </a:r>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 </a:t>
            </a:r>
            <a:endParaRPr lang="fr-FR" b="1" dirty="0" smtClean="0">
              <a:latin typeface="Courier New" panose="02070309020205020404" pitchFamily="49" charset="0"/>
              <a:cs typeface="Courier New" panose="02070309020205020404" pitchFamily="49" charset="0"/>
            </a:endParaRPr>
          </a:p>
          <a:p>
            <a:r>
              <a:rPr lang="fr-FR" dirty="0" smtClean="0"/>
              <a:t>Cette règle précise que si </a:t>
            </a:r>
          </a:p>
          <a:p>
            <a:r>
              <a:rPr lang="fr-FR" dirty="0"/>
              <a:t>"</a:t>
            </a:r>
            <a:r>
              <a:rPr lang="fr-FR" dirty="0" smtClean="0"/>
              <a:t>l'écran a une largeur minimale &gt;=400px" </a:t>
            </a:r>
          </a:p>
          <a:p>
            <a:r>
              <a:rPr lang="fr-FR" dirty="0" smtClean="0"/>
              <a:t>le fond de l'élément est de couleur cyan</a:t>
            </a:r>
            <a:endParaRPr lang="fr-FR"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221088"/>
            <a:ext cx="2490116" cy="2495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921" y="1412776"/>
            <a:ext cx="1968411" cy="260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5076063"/>
      </p:ext>
    </p:extLst>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8153004" cy="5632311"/>
          </a:xfrm>
          <a:prstGeom prst="rect">
            <a:avLst/>
          </a:prstGeom>
          <a:noFill/>
        </p:spPr>
        <p:txBody>
          <a:bodyPr wrap="square" rtlCol="0">
            <a:spAutoFit/>
          </a:bodyPr>
          <a:lstStyle/>
          <a:p>
            <a:r>
              <a:rPr lang="fr-FR" dirty="0" smtClean="0"/>
              <a:t>Ces deux exemples ont pour but de comprendre comment fonctionne @media.</a:t>
            </a:r>
          </a:p>
          <a:p>
            <a:r>
              <a:rPr lang="fr-FR" dirty="0" smtClean="0"/>
              <a:t>La plupart des propriétés numériques peuvent être préfixées par </a:t>
            </a:r>
            <a:r>
              <a:rPr lang="fr-FR" b="1" dirty="0" smtClean="0">
                <a:solidFill>
                  <a:schemeClr val="tx2"/>
                </a:solidFill>
              </a:rPr>
              <a:t>min-</a:t>
            </a:r>
            <a:r>
              <a:rPr lang="fr-FR" dirty="0" smtClean="0"/>
              <a:t> ou </a:t>
            </a:r>
            <a:r>
              <a:rPr lang="fr-FR" b="1" dirty="0" smtClean="0">
                <a:solidFill>
                  <a:schemeClr val="tx2"/>
                </a:solidFill>
              </a:rPr>
              <a:t>max-</a:t>
            </a:r>
          </a:p>
          <a:p>
            <a:r>
              <a:rPr lang="fr-FR" dirty="0" smtClean="0"/>
              <a:t>pour définir les critères de la règle :</a:t>
            </a:r>
          </a:p>
          <a:p>
            <a:r>
              <a:rPr lang="fr-FR" dirty="0" err="1" smtClean="0"/>
              <a:t>width</a:t>
            </a:r>
            <a:r>
              <a:rPr lang="fr-FR" dirty="0" smtClean="0"/>
              <a:t> : 		largeur de la fenêtre,</a:t>
            </a:r>
          </a:p>
          <a:p>
            <a:r>
              <a:rPr lang="fr-FR" dirty="0" err="1" smtClean="0"/>
              <a:t>height</a:t>
            </a:r>
            <a:r>
              <a:rPr lang="fr-FR" dirty="0" smtClean="0"/>
              <a:t> :		hauteur </a:t>
            </a:r>
            <a:r>
              <a:rPr lang="fr-FR" dirty="0"/>
              <a:t>de la fenêtre</a:t>
            </a:r>
            <a:r>
              <a:rPr lang="fr-FR" dirty="0" smtClean="0"/>
              <a:t>,</a:t>
            </a:r>
          </a:p>
          <a:p>
            <a:r>
              <a:rPr lang="fr-FR" dirty="0" err="1" smtClean="0"/>
              <a:t>device-width</a:t>
            </a:r>
            <a:r>
              <a:rPr lang="fr-FR" dirty="0" smtClean="0"/>
              <a:t> </a:t>
            </a:r>
            <a:r>
              <a:rPr lang="fr-FR" dirty="0"/>
              <a:t>: 	largeur </a:t>
            </a:r>
            <a:r>
              <a:rPr lang="fr-FR" dirty="0" smtClean="0"/>
              <a:t>du périphérique,</a:t>
            </a:r>
            <a:endParaRPr lang="fr-FR" dirty="0"/>
          </a:p>
          <a:p>
            <a:r>
              <a:rPr lang="fr-FR" dirty="0" err="1" smtClean="0"/>
              <a:t>device-height</a:t>
            </a:r>
            <a:r>
              <a:rPr lang="fr-FR" dirty="0" smtClean="0"/>
              <a:t> </a:t>
            </a:r>
            <a:r>
              <a:rPr lang="fr-FR" dirty="0"/>
              <a:t>:	hauteur du périphérique</a:t>
            </a:r>
            <a:r>
              <a:rPr lang="fr-FR" dirty="0" smtClean="0"/>
              <a:t>,</a:t>
            </a:r>
          </a:p>
          <a:p>
            <a:r>
              <a:rPr lang="fr-FR" dirty="0" smtClean="0"/>
              <a:t>monochrome:	périphérique monochrome ou à niveaux de gris,</a:t>
            </a:r>
          </a:p>
          <a:p>
            <a:endParaRPr lang="fr-FR" dirty="0" smtClean="0"/>
          </a:p>
          <a:p>
            <a:r>
              <a:rPr lang="fr-FR" dirty="0" smtClean="0"/>
              <a:t>...</a:t>
            </a:r>
          </a:p>
          <a:p>
            <a:r>
              <a:rPr lang="fr-FR" dirty="0" smtClean="0"/>
              <a:t>D'autres critères peuvent aussi nous servir comme :</a:t>
            </a:r>
          </a:p>
          <a:p>
            <a:r>
              <a:rPr lang="fr-FR" dirty="0" smtClean="0"/>
              <a:t>orientation :	</a:t>
            </a:r>
            <a:r>
              <a:rPr lang="fr-FR" b="1" dirty="0" smtClean="0">
                <a:solidFill>
                  <a:schemeClr val="tx2"/>
                </a:solidFill>
              </a:rPr>
              <a:t>portrait</a:t>
            </a:r>
            <a:r>
              <a:rPr lang="fr-FR" dirty="0" smtClean="0"/>
              <a:t> ou </a:t>
            </a:r>
            <a:r>
              <a:rPr lang="fr-FR" b="1" dirty="0" err="1" smtClean="0">
                <a:solidFill>
                  <a:schemeClr val="tx2"/>
                </a:solidFill>
              </a:rPr>
              <a:t>landscape</a:t>
            </a:r>
            <a:r>
              <a:rPr lang="fr-FR" dirty="0" smtClean="0"/>
              <a:t>,</a:t>
            </a:r>
          </a:p>
          <a:p>
            <a:r>
              <a:rPr lang="fr-FR" dirty="0" smtClean="0"/>
              <a:t>aspect-ratio :	ratio de l'écran (</a:t>
            </a:r>
            <a:r>
              <a:rPr lang="fr-FR" b="1" dirty="0" smtClean="0">
                <a:solidFill>
                  <a:schemeClr val="tx2"/>
                </a:solidFill>
              </a:rPr>
              <a:t>16/9</a:t>
            </a:r>
            <a:r>
              <a:rPr lang="fr-FR" dirty="0" smtClean="0"/>
              <a:t>)</a:t>
            </a:r>
          </a:p>
          <a:p>
            <a:r>
              <a:rPr lang="fr-FR" dirty="0" err="1" smtClean="0"/>
              <a:t>device</a:t>
            </a:r>
            <a:r>
              <a:rPr lang="fr-FR" dirty="0" smtClean="0"/>
              <a:t>-aspect-ratio </a:t>
            </a:r>
            <a:r>
              <a:rPr lang="fr-FR" dirty="0"/>
              <a:t>:</a:t>
            </a:r>
            <a:r>
              <a:rPr lang="fr-FR" dirty="0" smtClean="0"/>
              <a:t> </a:t>
            </a:r>
            <a:r>
              <a:rPr lang="fr-FR" dirty="0"/>
              <a:t>ratio du périphérique (</a:t>
            </a:r>
            <a:r>
              <a:rPr lang="fr-FR" b="1" dirty="0">
                <a:solidFill>
                  <a:schemeClr val="tx2"/>
                </a:solidFill>
              </a:rPr>
              <a:t>16/9</a:t>
            </a:r>
            <a:r>
              <a:rPr lang="fr-FR" dirty="0" smtClean="0"/>
              <a:t>)</a:t>
            </a:r>
          </a:p>
          <a:p>
            <a:r>
              <a:rPr lang="fr-FR" dirty="0" err="1" smtClean="0"/>
              <a:t>resolution</a:t>
            </a:r>
            <a:r>
              <a:rPr lang="fr-FR" dirty="0" smtClean="0"/>
              <a:t>	: résolution du périphérique</a:t>
            </a:r>
            <a:endParaRPr lang="fr-FR" dirty="0"/>
          </a:p>
          <a:p>
            <a:r>
              <a:rPr lang="fr-FR" dirty="0" smtClean="0"/>
              <a:t>...</a:t>
            </a:r>
          </a:p>
          <a:p>
            <a:r>
              <a:rPr lang="fr-FR" dirty="0" smtClean="0"/>
              <a:t>Les dimensions peuvent être déclarés en PX, </a:t>
            </a:r>
            <a:r>
              <a:rPr lang="fr-FR" dirty="0" err="1" smtClean="0"/>
              <a:t>em</a:t>
            </a:r>
            <a:r>
              <a:rPr lang="fr-FR" dirty="0" smtClean="0"/>
              <a:t>, in, etc..</a:t>
            </a:r>
          </a:p>
          <a:p>
            <a:r>
              <a:rPr lang="fr-FR" dirty="0" smtClean="0"/>
              <a:t>Les ratios </a:t>
            </a:r>
            <a:r>
              <a:rPr lang="fr-FR" dirty="0"/>
              <a:t>s</a:t>
            </a:r>
            <a:r>
              <a:rPr lang="fr-FR" dirty="0" smtClean="0"/>
              <a:t>eront déclarés à l'aide de fractions : 16/9, 1280/800</a:t>
            </a:r>
          </a:p>
          <a:p>
            <a:r>
              <a:rPr lang="fr-FR" dirty="0" smtClean="0"/>
              <a:t>la résolution en dpi ou en </a:t>
            </a:r>
            <a:r>
              <a:rPr lang="fr-FR" dirty="0" err="1" smtClean="0"/>
              <a:t>dpcm</a:t>
            </a:r>
            <a:endParaRPr lang="fr-FR" dirty="0"/>
          </a:p>
          <a:p>
            <a:r>
              <a:rPr lang="fr-FR" dirty="0"/>
              <a:t>exemple : </a:t>
            </a:r>
            <a:r>
              <a:rPr lang="fr-FR" dirty="0">
                <a:hlinkClick r:id="rId2"/>
              </a:rPr>
              <a:t>http://www.juslisen.com/</a:t>
            </a:r>
            <a:endParaRPr lang="fr-FR" dirty="0"/>
          </a:p>
        </p:txBody>
      </p:sp>
    </p:spTree>
    <p:extLst>
      <p:ext uri="{BB962C8B-B14F-4D97-AF65-F5344CB8AC3E}">
        <p14:creationId xmlns:p14="http://schemas.microsoft.com/office/powerpoint/2010/main" val="573179654"/>
      </p:ext>
    </p:extLst>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Introduction aux media </a:t>
            </a:r>
            <a:r>
              <a:rPr lang="fr-FR" sz="2400" b="1" i="1" dirty="0" err="1" smtClean="0">
                <a:solidFill>
                  <a:schemeClr val="accent2">
                    <a:lumMod val="75000"/>
                  </a:schemeClr>
                </a:solidFill>
              </a:rPr>
              <a:t>queries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39476" y="1124744"/>
            <a:ext cx="8153004" cy="5632311"/>
          </a:xfrm>
          <a:prstGeom prst="rect">
            <a:avLst/>
          </a:prstGeom>
          <a:noFill/>
        </p:spPr>
        <p:txBody>
          <a:bodyPr wrap="square" rtlCol="0">
            <a:spAutoFit/>
          </a:bodyPr>
          <a:lstStyle/>
          <a:p>
            <a:r>
              <a:rPr lang="fr-FR" dirty="0" smtClean="0"/>
              <a:t>Exemples :</a:t>
            </a:r>
          </a:p>
          <a:p>
            <a:r>
              <a:rPr lang="fr-FR" dirty="0"/>
              <a:t>@media </a:t>
            </a:r>
            <a:r>
              <a:rPr lang="fr-FR" dirty="0" err="1"/>
              <a:t>print</a:t>
            </a:r>
            <a:r>
              <a:rPr lang="fr-FR" dirty="0"/>
              <a:t> and (min-</a:t>
            </a:r>
            <a:r>
              <a:rPr lang="fr-FR" dirty="0" err="1"/>
              <a:t>width</a:t>
            </a:r>
            <a:r>
              <a:rPr lang="fr-FR" dirty="0"/>
              <a:t>: </a:t>
            </a:r>
            <a:r>
              <a:rPr lang="fr-FR" dirty="0" smtClean="0"/>
              <a:t>9in) {</a:t>
            </a:r>
          </a:p>
          <a:p>
            <a:r>
              <a:rPr lang="fr-FR" dirty="0" smtClean="0"/>
              <a:t>....</a:t>
            </a:r>
          </a:p>
          <a:p>
            <a:r>
              <a:rPr lang="fr-FR" dirty="0" smtClean="0"/>
              <a:t>}</a:t>
            </a:r>
            <a:endParaRPr lang="fr-FR" dirty="0"/>
          </a:p>
          <a:p>
            <a:r>
              <a:rPr lang="fr-FR" dirty="0" smtClean="0"/>
              <a:t>@media (min-device-width:380px), (min-device-height:800px) {</a:t>
            </a:r>
          </a:p>
          <a:p>
            <a:r>
              <a:rPr lang="fr-FR" dirty="0" smtClean="0"/>
              <a:t>....</a:t>
            </a:r>
          </a:p>
          <a:p>
            <a:r>
              <a:rPr lang="fr-FR" dirty="0" smtClean="0"/>
              <a:t>}</a:t>
            </a:r>
            <a:endParaRPr lang="fr-FR" dirty="0"/>
          </a:p>
          <a:p>
            <a:endParaRPr lang="fr-FR" dirty="0" smtClean="0"/>
          </a:p>
          <a:p>
            <a:r>
              <a:rPr lang="fr-FR" dirty="0" smtClean="0"/>
              <a:t>Pour manipuler correctement @media, il faut toujours avoir à l'esprit que c'est la dernière spécification CSS valide qui est prise en compte. </a:t>
            </a:r>
          </a:p>
          <a:p>
            <a:r>
              <a:rPr lang="fr-FR" dirty="0" smtClean="0"/>
              <a:t>Dans le cas où vous désirez une présentation différente en fonction de la largeur de l'écran, il faudra écrire les règles dans l'ordre </a:t>
            </a:r>
            <a:r>
              <a:rPr lang="fr-FR" smtClean="0"/>
              <a:t>suivant:</a:t>
            </a:r>
          </a:p>
          <a:p>
            <a:endParaRPr lang="fr-FR" dirty="0"/>
          </a:p>
          <a:p>
            <a:r>
              <a:rPr lang="fr-FR" dirty="0" smtClean="0"/>
              <a:t>@media </a:t>
            </a:r>
            <a:r>
              <a:rPr lang="fr-FR" dirty="0" err="1" smtClean="0"/>
              <a:t>screen</a:t>
            </a:r>
            <a:r>
              <a:rPr lang="fr-FR" dirty="0" smtClean="0"/>
              <a:t> and (max-width:1280px;) {  ...  }</a:t>
            </a:r>
          </a:p>
          <a:p>
            <a:r>
              <a:rPr lang="fr-FR" dirty="0"/>
              <a:t>@media </a:t>
            </a:r>
            <a:r>
              <a:rPr lang="fr-FR" dirty="0" err="1"/>
              <a:t>screen</a:t>
            </a:r>
            <a:r>
              <a:rPr lang="fr-FR" dirty="0"/>
              <a:t> and (</a:t>
            </a:r>
            <a:r>
              <a:rPr lang="fr-FR" dirty="0" smtClean="0"/>
              <a:t>max-width:1024px</a:t>
            </a:r>
            <a:r>
              <a:rPr lang="fr-FR" dirty="0"/>
              <a:t>;) {  ...  }</a:t>
            </a:r>
          </a:p>
          <a:p>
            <a:r>
              <a:rPr lang="fr-FR" dirty="0"/>
              <a:t>@media </a:t>
            </a:r>
            <a:r>
              <a:rPr lang="fr-FR" dirty="0" err="1"/>
              <a:t>screen</a:t>
            </a:r>
            <a:r>
              <a:rPr lang="fr-FR" dirty="0"/>
              <a:t> and (</a:t>
            </a:r>
            <a:r>
              <a:rPr lang="fr-FR" dirty="0" smtClean="0"/>
              <a:t>max-width:800px</a:t>
            </a:r>
            <a:r>
              <a:rPr lang="fr-FR" dirty="0"/>
              <a:t>;) {  ...  }</a:t>
            </a:r>
          </a:p>
          <a:p>
            <a:r>
              <a:rPr lang="fr-FR" dirty="0"/>
              <a:t>@media </a:t>
            </a:r>
            <a:r>
              <a:rPr lang="fr-FR" dirty="0" err="1"/>
              <a:t>screen</a:t>
            </a:r>
            <a:r>
              <a:rPr lang="fr-FR" dirty="0"/>
              <a:t> and (</a:t>
            </a:r>
            <a:r>
              <a:rPr lang="fr-FR" dirty="0" smtClean="0"/>
              <a:t>max-width:480px</a:t>
            </a:r>
            <a:r>
              <a:rPr lang="fr-FR" dirty="0"/>
              <a:t>;) {  ...  }</a:t>
            </a:r>
          </a:p>
          <a:p>
            <a:endParaRPr lang="fr-FR" dirty="0"/>
          </a:p>
          <a:p>
            <a:endParaRPr lang="fr-FR" dirty="0" smtClean="0"/>
          </a:p>
          <a:p>
            <a:endParaRPr lang="fr-FR" dirty="0"/>
          </a:p>
        </p:txBody>
      </p:sp>
    </p:spTree>
    <p:extLst>
      <p:ext uri="{BB962C8B-B14F-4D97-AF65-F5344CB8AC3E}">
        <p14:creationId xmlns:p14="http://schemas.microsoft.com/office/powerpoint/2010/main" val="2346281340"/>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'line-</a:t>
            </a:r>
            <a:r>
              <a:rPr dirty="0" err="1" smtClean="0">
                <a:solidFill>
                  <a:schemeClr val="bg2">
                    <a:lumMod val="25000"/>
                  </a:schemeClr>
                </a:solidFill>
              </a:rPr>
              <a:t>height</a:t>
            </a:r>
            <a:r>
              <a:rPr dirty="0" smtClean="0">
                <a:solidFill>
                  <a:schemeClr val="bg2">
                    <a:lumMod val="25000"/>
                  </a:schemeClr>
                </a:solidFill>
              </a:rPr>
              <a:t>' </a:t>
            </a:r>
            <a:endParaRPr dirty="0"/>
          </a:p>
        </p:txBody>
      </p:sp>
      <p:sp>
        <p:nvSpPr>
          <p:cNvPr id="3" name="Espace réservé du contenu 2"/>
          <p:cNvSpPr>
            <a:spLocks noGrp="1"/>
          </p:cNvSpPr>
          <p:nvPr>
            <p:ph idx="1"/>
          </p:nvPr>
        </p:nvSpPr>
        <p:spPr>
          <a:xfrm>
            <a:off x="762000" y="1597025"/>
            <a:ext cx="8077200" cy="4927600"/>
          </a:xfrm>
        </p:spPr>
        <p:txBody>
          <a:bodyPr rtlCol="0"/>
          <a:lstStyle/>
          <a:p>
            <a:pPr marL="0" indent="0" fontAlgn="auto">
              <a:spcAft>
                <a:spcPts val="0"/>
              </a:spcAft>
              <a:buFont typeface="Arial" pitchFamily="34" charset="0"/>
              <a:buNone/>
              <a:defRPr/>
            </a:pPr>
            <a:r>
              <a:rPr sz="2000" dirty="0" smtClean="0">
                <a:solidFill>
                  <a:schemeClr val="accent2">
                    <a:lumMod val="50000"/>
                  </a:schemeClr>
                </a:solidFill>
              </a:rPr>
              <a:t>Taille </a:t>
            </a:r>
            <a:r>
              <a:rPr sz="2000" dirty="0">
                <a:solidFill>
                  <a:schemeClr val="accent2">
                    <a:lumMod val="50000"/>
                  </a:schemeClr>
                </a:solidFill>
              </a:rPr>
              <a:t>: </a:t>
            </a:r>
          </a:p>
          <a:p>
            <a:pPr marL="0" indent="0" fontAlgn="auto">
              <a:spcAft>
                <a:spcPts val="0"/>
              </a:spcAft>
              <a:buFont typeface="Arial" pitchFamily="34" charset="0"/>
              <a:buNone/>
              <a:defRPr/>
            </a:pPr>
            <a:r>
              <a:rPr sz="2000" dirty="0" err="1"/>
              <a:t>em</a:t>
            </a:r>
            <a:r>
              <a:rPr sz="2000" dirty="0"/>
              <a:t> : se rapporte à la taille de la police de l'élément parent. Ex : </a:t>
            </a:r>
            <a:r>
              <a:rPr sz="2000" dirty="0">
                <a:solidFill>
                  <a:srgbClr val="2403E7"/>
                </a:solidFill>
              </a:rPr>
              <a:t>1.2 </a:t>
            </a:r>
            <a:r>
              <a:rPr sz="2000" dirty="0" err="1">
                <a:solidFill>
                  <a:srgbClr val="2403E7"/>
                </a:solidFill>
              </a:rPr>
              <a:t>em</a:t>
            </a:r>
            <a:endParaRPr sz="2000" dirty="0">
              <a:solidFill>
                <a:srgbClr val="2403E7"/>
              </a:solidFill>
            </a:endParaRPr>
          </a:p>
          <a:p>
            <a:pPr marL="0" indent="0" fontAlgn="auto">
              <a:spcAft>
                <a:spcPts val="0"/>
              </a:spcAft>
              <a:buFont typeface="Arial" pitchFamily="34" charset="0"/>
              <a:buNone/>
              <a:defRPr/>
            </a:pPr>
            <a:r>
              <a:rPr sz="2000" dirty="0"/>
              <a:t>ex : se rapporte à la taille de la minuscule de la police. Ex :  </a:t>
            </a:r>
            <a:r>
              <a:rPr sz="2000" dirty="0">
                <a:solidFill>
                  <a:srgbClr val="2403E7"/>
                </a:solidFill>
              </a:rPr>
              <a:t>1.5 ex </a:t>
            </a:r>
          </a:p>
          <a:p>
            <a:pPr marL="0" indent="0" fontAlgn="auto">
              <a:spcAft>
                <a:spcPts val="0"/>
              </a:spcAft>
              <a:buFont typeface="Arial" pitchFamily="34" charset="0"/>
              <a:buNone/>
              <a:defRPr/>
            </a:pPr>
            <a:r>
              <a:rPr sz="2000" dirty="0"/>
              <a:t>px : nombre de pixels de l'écran. </a:t>
            </a:r>
            <a:r>
              <a:rPr sz="2000" dirty="0" smtClean="0"/>
              <a:t>Ex : </a:t>
            </a:r>
            <a:r>
              <a:rPr sz="2000" dirty="0">
                <a:solidFill>
                  <a:srgbClr val="2403E7"/>
                </a:solidFill>
              </a:rPr>
              <a:t>20 px</a:t>
            </a:r>
            <a:r>
              <a:rPr sz="2000" dirty="0"/>
              <a:t> .</a:t>
            </a:r>
          </a:p>
          <a:p>
            <a:pPr marL="0" indent="0" fontAlgn="auto">
              <a:spcAft>
                <a:spcPts val="0"/>
              </a:spcAft>
              <a:buFont typeface="Arial" pitchFamily="34" charset="0"/>
              <a:buNone/>
              <a:defRPr/>
            </a:pPr>
            <a:endParaRPr sz="2000" dirty="0" smtClean="0">
              <a:solidFill>
                <a:schemeClr val="accent2">
                  <a:lumMod val="50000"/>
                </a:schemeClr>
              </a:solidFill>
            </a:endParaRPr>
          </a:p>
          <a:p>
            <a:pPr marL="0" indent="0" fontAlgn="auto">
              <a:spcAft>
                <a:spcPts val="0"/>
              </a:spcAft>
              <a:buFont typeface="Arial" pitchFamily="34" charset="0"/>
              <a:buNone/>
              <a:defRPr/>
            </a:pPr>
            <a:r>
              <a:rPr sz="2000" dirty="0" smtClean="0">
                <a:solidFill>
                  <a:schemeClr val="accent2">
                    <a:lumMod val="50000"/>
                  </a:schemeClr>
                </a:solidFill>
              </a:rPr>
              <a:t>Pourcentage </a:t>
            </a:r>
            <a:r>
              <a:rPr sz="2000" dirty="0">
                <a:solidFill>
                  <a:schemeClr val="accent2">
                    <a:lumMod val="50000"/>
                  </a:schemeClr>
                </a:solidFill>
              </a:rPr>
              <a:t>: </a:t>
            </a:r>
          </a:p>
          <a:p>
            <a:pPr marL="0" indent="0" fontAlgn="auto">
              <a:spcAft>
                <a:spcPts val="0"/>
              </a:spcAft>
              <a:buFont typeface="Arial" pitchFamily="34" charset="0"/>
              <a:buNone/>
              <a:defRPr/>
            </a:pPr>
            <a:r>
              <a:rPr sz="2000" dirty="0" smtClean="0"/>
              <a:t>un pourcentage de la police de l'élément parent. Ex : </a:t>
            </a:r>
          </a:p>
          <a:p>
            <a:pPr marL="0" indent="0" fontAlgn="auto">
              <a:spcAft>
                <a:spcPts val="0"/>
              </a:spcAft>
              <a:buNone/>
              <a:defRPr/>
            </a:pPr>
            <a:r>
              <a:rPr lang="fr-FR" sz="2000" b="1" dirty="0">
                <a:solidFill>
                  <a:srgbClr val="2403E7"/>
                </a:solidFill>
                <a:latin typeface="Courier New" panose="02070309020205020404" pitchFamily="49" charset="0"/>
                <a:cs typeface="Courier New" panose="02070309020205020404" pitchFamily="49" charset="0"/>
              </a:rPr>
              <a:t>p {</a:t>
            </a:r>
            <a:r>
              <a:rPr lang="fr-FR" sz="2000" b="1" dirty="0" smtClean="0">
                <a:solidFill>
                  <a:srgbClr val="2403E7"/>
                </a:solidFill>
                <a:latin typeface="Courier New" panose="02070309020205020404" pitchFamily="49" charset="0"/>
                <a:cs typeface="Courier New" panose="02070309020205020404" pitchFamily="49" charset="0"/>
              </a:rPr>
              <a:t>line-height:180%}</a:t>
            </a:r>
            <a:endParaRPr lang="fr-FR" sz="2000" b="1" dirty="0">
              <a:solidFill>
                <a:srgbClr val="2403E7"/>
              </a:solidFill>
              <a:latin typeface="Courier New" panose="02070309020205020404" pitchFamily="49" charset="0"/>
              <a:cs typeface="Courier New" panose="02070309020205020404" pitchFamily="49" charset="0"/>
            </a:endParaRPr>
          </a:p>
          <a:p>
            <a:pPr marL="0" indent="0" fontAlgn="auto">
              <a:spcAft>
                <a:spcPts val="0"/>
              </a:spcAft>
              <a:buFont typeface="Arial" pitchFamily="34" charset="0"/>
              <a:buNone/>
              <a:defRPr/>
            </a:pPr>
            <a:endParaRPr sz="2000" dirty="0">
              <a:solidFill>
                <a:srgbClr val="2403E7"/>
              </a:solidFill>
            </a:endParaRPr>
          </a:p>
          <a:p>
            <a:pPr marL="0" indent="0" fontAlgn="auto">
              <a:spcAft>
                <a:spcPts val="0"/>
              </a:spcAft>
              <a:buFont typeface="Arial" pitchFamily="34" charset="0"/>
              <a:buNone/>
              <a:defRPr/>
            </a:pPr>
            <a:r>
              <a:rPr sz="2000" dirty="0" err="1" smtClean="0">
                <a:solidFill>
                  <a:schemeClr val="accent2">
                    <a:lumMod val="50000"/>
                  </a:schemeClr>
                </a:solidFill>
              </a:rPr>
              <a:t>Inherit</a:t>
            </a:r>
            <a:r>
              <a:rPr sz="2000" dirty="0" smtClean="0">
                <a:solidFill>
                  <a:schemeClr val="accent2">
                    <a:lumMod val="50000"/>
                  </a:schemeClr>
                </a:solidFill>
              </a:rPr>
              <a:t> : </a:t>
            </a:r>
            <a:r>
              <a:rPr sz="2000" dirty="0" smtClean="0"/>
              <a:t>hérité</a:t>
            </a:r>
            <a:r>
              <a:rPr sz="2000" dirty="0" smtClean="0">
                <a:solidFill>
                  <a:srgbClr val="2403E7"/>
                </a:solidFill>
              </a:rPr>
              <a:t>.</a:t>
            </a:r>
          </a:p>
          <a:p>
            <a:pPr marL="0" indent="0" fontAlgn="auto">
              <a:spcAft>
                <a:spcPts val="0"/>
              </a:spcAft>
              <a:buFont typeface="Arial" pitchFamily="34" charset="0"/>
              <a:buNone/>
              <a:defRPr/>
            </a:pPr>
            <a:endParaRPr lang="fr-FR" sz="2000" dirty="0">
              <a:solidFill>
                <a:srgbClr val="2403E7"/>
              </a:solidFill>
            </a:endParaRPr>
          </a:p>
          <a:p>
            <a:pPr marL="0" indent="0" fontAlgn="auto">
              <a:spcAft>
                <a:spcPts val="0"/>
              </a:spcAft>
              <a:buFont typeface="Arial" pitchFamily="34" charset="0"/>
              <a:buNone/>
              <a:defRPr/>
            </a:pPr>
            <a:r>
              <a:rPr lang="fr-FR" sz="2000" dirty="0">
                <a:solidFill>
                  <a:schemeClr val="accent2">
                    <a:lumMod val="50000"/>
                  </a:schemeClr>
                </a:solidFill>
              </a:rPr>
              <a:t>Initial </a:t>
            </a:r>
            <a:r>
              <a:rPr lang="fr-FR" sz="2000" dirty="0"/>
              <a:t>: valeur initiale par </a:t>
            </a:r>
            <a:r>
              <a:rPr lang="fr-FR" sz="2000" dirty="0" smtClean="0"/>
              <a:t>défaut</a:t>
            </a:r>
            <a:endParaRPr lang="fr-FR" sz="2000" dirty="0"/>
          </a:p>
        </p:txBody>
      </p:sp>
    </p:spTree>
    <p:extLst>
      <p:ext uri="{BB962C8B-B14F-4D97-AF65-F5344CB8AC3E}">
        <p14:creationId xmlns:p14="http://schemas.microsoft.com/office/powerpoint/2010/main" val="2170386064"/>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dirty="0" smtClean="0"/>
              <a:t>Exercice 94 - media </a:t>
            </a:r>
            <a:r>
              <a:rPr lang="fr-FR" sz="2400" b="1" dirty="0" err="1" smtClean="0"/>
              <a:t>query</a:t>
            </a:r>
            <a:endParaRPr lang="fr-FR" sz="2400" b="1" dirty="0"/>
          </a:p>
        </p:txBody>
      </p:sp>
      <p:sp>
        <p:nvSpPr>
          <p:cNvPr id="4" name="ZoneTexte 3"/>
          <p:cNvSpPr txBox="1"/>
          <p:nvPr/>
        </p:nvSpPr>
        <p:spPr>
          <a:xfrm>
            <a:off x="739476" y="1111108"/>
            <a:ext cx="4276658" cy="369332"/>
          </a:xfrm>
          <a:prstGeom prst="rect">
            <a:avLst/>
          </a:prstGeom>
          <a:noFill/>
        </p:spPr>
        <p:txBody>
          <a:bodyPr wrap="square" rtlCol="0">
            <a:spAutoFit/>
          </a:bodyPr>
          <a:lstStyle/>
          <a:p>
            <a:r>
              <a:rPr lang="fr-FR" dirty="0" smtClean="0"/>
              <a:t>Télécharger ex94.html</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78" y="1916832"/>
            <a:ext cx="3311433" cy="2449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6453" y="1849772"/>
            <a:ext cx="3024335" cy="3008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contenu 4"/>
          <p:cNvSpPr>
            <a:spLocks noGrp="1"/>
          </p:cNvSpPr>
          <p:nvPr>
            <p:ph idx="1"/>
          </p:nvPr>
        </p:nvSpPr>
        <p:spPr>
          <a:xfrm>
            <a:off x="3347864" y="5566830"/>
            <a:ext cx="2952327" cy="1182922"/>
          </a:xfrm>
        </p:spPr>
        <p:txBody>
          <a:bodyPr>
            <a:normAutofit fontScale="92500"/>
          </a:bodyPr>
          <a:lstStyle/>
          <a:p>
            <a:pPr marL="0" indent="0">
              <a:buNone/>
            </a:pPr>
            <a:r>
              <a:rPr lang="fr-FR" sz="1800" dirty="0"/>
              <a:t>1 / Mettre 2 colonnes lorsque la largeur de l'écran est inférieure à 900px : la colonne 2 apparaît soue la colonne 1.</a:t>
            </a:r>
          </a:p>
          <a:p>
            <a:endParaRPr lang="fr-FR" dirty="0"/>
          </a:p>
        </p:txBody>
      </p:sp>
      <p:sp>
        <p:nvSpPr>
          <p:cNvPr id="8" name="Espace réservé du contenu 4"/>
          <p:cNvSpPr txBox="1">
            <a:spLocks/>
          </p:cNvSpPr>
          <p:nvPr/>
        </p:nvSpPr>
        <p:spPr bwMode="auto">
          <a:xfrm>
            <a:off x="6470788" y="5566830"/>
            <a:ext cx="2499362" cy="118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latinLnBrk="0" hangingPunct="1">
              <a:spcBef>
                <a:spcPct val="20000"/>
              </a:spcBef>
              <a:spcAft>
                <a:spcPct val="0"/>
              </a:spcAft>
              <a:buFont typeface="Arial" charset="0"/>
              <a:buChar char="•"/>
              <a:defRPr kumimoji="0" lang="fr-FR" sz="3200" kern="1200">
                <a:solidFill>
                  <a:schemeClr val="tx1"/>
                </a:solidFill>
                <a:latin typeface="+mn-lt"/>
                <a:ea typeface="+mn-ea"/>
                <a:cs typeface="+mn-cs"/>
              </a:defRPr>
            </a:lvl1pPr>
            <a:lvl2pPr marL="742950" indent="-285750" algn="l" rtl="0" eaLnBrk="1" fontAlgn="base" latinLnBrk="0" hangingPunct="1">
              <a:spcBef>
                <a:spcPct val="20000"/>
              </a:spcBef>
              <a:spcAft>
                <a:spcPct val="0"/>
              </a:spcAft>
              <a:buFont typeface="Arial" charset="0"/>
              <a:buChar char="–"/>
              <a:defRPr kumimoji="0" lang="fr-FR" sz="2800" kern="1200">
                <a:solidFill>
                  <a:schemeClr val="tx1"/>
                </a:solidFill>
                <a:latin typeface="+mn-lt"/>
                <a:ea typeface="+mn-ea"/>
                <a:cs typeface="+mn-cs"/>
              </a:defRPr>
            </a:lvl2pPr>
            <a:lvl3pPr marL="1143000" indent="-228600" algn="l" rtl="0" eaLnBrk="1" fontAlgn="base" latinLnBrk="0" hangingPunct="1">
              <a:spcBef>
                <a:spcPct val="20000"/>
              </a:spcBef>
              <a:spcAft>
                <a:spcPct val="0"/>
              </a:spcAft>
              <a:buFont typeface="Arial" charset="0"/>
              <a:buChar char="•"/>
              <a:defRPr kumimoji="0" lang="fr-FR" sz="2400" kern="1200">
                <a:solidFill>
                  <a:schemeClr val="tx1"/>
                </a:solidFill>
                <a:latin typeface="+mn-lt"/>
                <a:ea typeface="+mn-ea"/>
                <a:cs typeface="+mn-cs"/>
              </a:defRPr>
            </a:lvl3pPr>
            <a:lvl4pPr marL="1600200" indent="-228600" algn="l" rtl="0" eaLnBrk="1" fontAlgn="base" latinLnBrk="0" hangingPunct="1">
              <a:spcBef>
                <a:spcPct val="20000"/>
              </a:spcBef>
              <a:spcAft>
                <a:spcPct val="0"/>
              </a:spcAft>
              <a:buFont typeface="Arial" charset="0"/>
              <a:buChar char="–"/>
              <a:defRPr kumimoji="0" lang="fr-FR" sz="2400" kern="1200">
                <a:solidFill>
                  <a:schemeClr val="tx1"/>
                </a:solidFill>
                <a:latin typeface="+mn-lt"/>
                <a:ea typeface="+mn-ea"/>
                <a:cs typeface="+mn-cs"/>
              </a:defRPr>
            </a:lvl4pPr>
            <a:lvl5pPr marL="2057400" indent="-228600" algn="l" rtl="0" eaLnBrk="1" fontAlgn="base" latinLnBrk="0" hangingPunct="1">
              <a:spcBef>
                <a:spcPct val="20000"/>
              </a:spcBef>
              <a:spcAft>
                <a:spcPct val="0"/>
              </a:spcAft>
              <a:buFont typeface="Arial" charset="0"/>
              <a:buChar char="»"/>
              <a:defRPr kumimoji="0" lang="fr-F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a:lstStyle>
          <a:p>
            <a:pPr marL="0" indent="0">
              <a:buNone/>
            </a:pPr>
            <a:r>
              <a:rPr lang="fr-FR" sz="1800" dirty="0"/>
              <a:t>2 / n'afficher qu'une seule colonne lorsque la largeur de l'écran ne dépasse pas 480 px</a:t>
            </a:r>
          </a:p>
          <a:p>
            <a:endParaRPr lang="fr-FR"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681596"/>
            <a:ext cx="2499362" cy="473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664452" y="4740824"/>
            <a:ext cx="2611403" cy="2031325"/>
          </a:xfrm>
          <a:prstGeom prst="rect">
            <a:avLst/>
          </a:prstGeom>
          <a:noFill/>
        </p:spPr>
        <p:txBody>
          <a:bodyPr wrap="square" rtlCol="0">
            <a:spAutoFit/>
          </a:bodyPr>
          <a:lstStyle/>
          <a:p>
            <a:r>
              <a:rPr lang="fr-FR" dirty="0" smtClean="0"/>
              <a:t>Cette page comprend 3 colonnes de texte.</a:t>
            </a:r>
          </a:p>
          <a:p>
            <a:endParaRPr lang="fr-FR" dirty="0" smtClean="0"/>
          </a:p>
          <a:p>
            <a:r>
              <a:rPr lang="fr-FR" dirty="0" smtClean="0"/>
              <a:t>l'objectif est de modifier la position des colonnes lorsque l'écran est plus petit.</a:t>
            </a:r>
            <a:endParaRPr lang="fr-FR" dirty="0"/>
          </a:p>
        </p:txBody>
      </p:sp>
    </p:spTree>
    <p:extLst>
      <p:ext uri="{BB962C8B-B14F-4D97-AF65-F5344CB8AC3E}">
        <p14:creationId xmlns:p14="http://schemas.microsoft.com/office/powerpoint/2010/main" val="3011533220"/>
      </p:ext>
    </p:extLst>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endParaRPr lang="fr-FR" sz="2000" dirty="0"/>
          </a:p>
          <a:p>
            <a:pPr marL="0" indent="0">
              <a:buNone/>
            </a:pPr>
            <a:endParaRPr lang="fr-FR" sz="2400" b="1" i="1" dirty="0" smtClean="0">
              <a:solidFill>
                <a:schemeClr val="tx2"/>
              </a:solidFill>
            </a:endParaRPr>
          </a:p>
          <a:p>
            <a:pPr marL="0" indent="0">
              <a:buNone/>
            </a:pPr>
            <a:endParaRPr lang="fr-FR" sz="2000" b="1" dirty="0" smtClean="0">
              <a:solidFill>
                <a:schemeClr val="tx2"/>
              </a:solidFill>
            </a:endParaRPr>
          </a:p>
        </p:txBody>
      </p:sp>
      <p:sp>
        <p:nvSpPr>
          <p:cNvPr id="4" name="ZoneTexte 3"/>
          <p:cNvSpPr txBox="1"/>
          <p:nvPr/>
        </p:nvSpPr>
        <p:spPr>
          <a:xfrm>
            <a:off x="762000" y="1052736"/>
            <a:ext cx="7920880" cy="5478423"/>
          </a:xfrm>
          <a:prstGeom prst="rect">
            <a:avLst/>
          </a:prstGeom>
          <a:noFill/>
        </p:spPr>
        <p:txBody>
          <a:bodyPr wrap="square" rtlCol="0">
            <a:spAutoFit/>
          </a:bodyPr>
          <a:lstStyle/>
          <a:p>
            <a:r>
              <a:rPr lang="fr-FR" dirty="0"/>
              <a:t>Dans la majorité des cas vous n'aurez pas besoin de toutes ces propriétés </a:t>
            </a:r>
            <a:r>
              <a:rPr lang="fr-FR" dirty="0" err="1"/>
              <a:t>css</a:t>
            </a:r>
            <a:r>
              <a:rPr lang="fr-FR" dirty="0"/>
              <a:t>. Les propriétés </a:t>
            </a:r>
            <a:r>
              <a:rPr lang="fr-FR" dirty="0" err="1"/>
              <a:t>css</a:t>
            </a:r>
            <a:r>
              <a:rPr lang="fr-FR" dirty="0"/>
              <a:t> les plus importantes sont : </a:t>
            </a:r>
            <a:r>
              <a:rPr lang="fr-FR" b="1" i="1" dirty="0" err="1">
                <a:solidFill>
                  <a:schemeClr val="accent2">
                    <a:lumMod val="75000"/>
                  </a:schemeClr>
                </a:solidFill>
                <a:latin typeface="+mj-lt"/>
                <a:ea typeface="+mj-ea"/>
                <a:cs typeface="+mj-cs"/>
              </a:rPr>
              <a:t>width</a:t>
            </a:r>
            <a:r>
              <a:rPr lang="fr-FR" dirty="0"/>
              <a:t> et ces dérivés, </a:t>
            </a:r>
            <a:r>
              <a:rPr lang="fr-FR" b="1" i="1" dirty="0" err="1">
                <a:solidFill>
                  <a:schemeClr val="accent2">
                    <a:lumMod val="75000"/>
                  </a:schemeClr>
                </a:solidFill>
                <a:latin typeface="+mj-lt"/>
                <a:ea typeface="+mj-ea"/>
                <a:cs typeface="+mj-cs"/>
              </a:rPr>
              <a:t>device-width</a:t>
            </a:r>
            <a:r>
              <a:rPr lang="fr-FR" dirty="0"/>
              <a:t> et ces dérivés, </a:t>
            </a:r>
            <a:r>
              <a:rPr lang="fr-FR" b="1" i="1" dirty="0" err="1">
                <a:solidFill>
                  <a:schemeClr val="accent2">
                    <a:lumMod val="75000"/>
                  </a:schemeClr>
                </a:solidFill>
                <a:latin typeface="+mj-lt"/>
                <a:ea typeface="+mj-ea"/>
                <a:cs typeface="+mj-cs"/>
              </a:rPr>
              <a:t>device</a:t>
            </a:r>
            <a:r>
              <a:rPr lang="fr-FR" b="1" i="1" dirty="0">
                <a:solidFill>
                  <a:schemeClr val="accent2">
                    <a:lumMod val="75000"/>
                  </a:schemeClr>
                </a:solidFill>
                <a:latin typeface="+mj-lt"/>
                <a:ea typeface="+mj-ea"/>
                <a:cs typeface="+mj-cs"/>
              </a:rPr>
              <a:t>-aspect-ratio</a:t>
            </a:r>
            <a:r>
              <a:rPr lang="fr-FR" dirty="0"/>
              <a:t> et ces dérivés, </a:t>
            </a:r>
            <a:r>
              <a:rPr lang="fr-FR" b="1" i="1" dirty="0" err="1">
                <a:solidFill>
                  <a:schemeClr val="accent2">
                    <a:lumMod val="75000"/>
                  </a:schemeClr>
                </a:solidFill>
                <a:latin typeface="+mj-lt"/>
                <a:ea typeface="+mj-ea"/>
                <a:cs typeface="+mj-cs"/>
              </a:rPr>
              <a:t>resolution</a:t>
            </a:r>
            <a:r>
              <a:rPr lang="fr-FR" dirty="0"/>
              <a:t> et </a:t>
            </a:r>
            <a:r>
              <a:rPr lang="fr-FR" b="1" i="1" dirty="0">
                <a:solidFill>
                  <a:schemeClr val="accent2">
                    <a:lumMod val="75000"/>
                  </a:schemeClr>
                </a:solidFill>
                <a:latin typeface="+mj-lt"/>
                <a:ea typeface="+mj-ea"/>
                <a:cs typeface="+mj-cs"/>
              </a:rPr>
              <a:t>orientation</a:t>
            </a:r>
            <a:r>
              <a:rPr lang="fr-FR" dirty="0" smtClean="0"/>
              <a:t>.</a:t>
            </a:r>
          </a:p>
          <a:p>
            <a:endParaRPr lang="fr-FR" dirty="0" smtClean="0"/>
          </a:p>
          <a:p>
            <a:r>
              <a:rPr lang="fr-FR" dirty="0" smtClean="0"/>
              <a:t>Site de medias </a:t>
            </a:r>
            <a:r>
              <a:rPr lang="fr-FR" dirty="0" err="1" smtClean="0"/>
              <a:t>queries</a:t>
            </a:r>
            <a:r>
              <a:rPr lang="fr-FR" dirty="0" smtClean="0"/>
              <a:t> pour portables, tablettes, </a:t>
            </a:r>
            <a:r>
              <a:rPr lang="fr-FR" dirty="0" err="1" smtClean="0"/>
              <a:t>etc</a:t>
            </a:r>
            <a:r>
              <a:rPr lang="fr-FR" dirty="0" smtClean="0"/>
              <a:t> ... :</a:t>
            </a:r>
          </a:p>
          <a:p>
            <a:r>
              <a:rPr lang="fr-FR" dirty="0">
                <a:solidFill>
                  <a:schemeClr val="tx2">
                    <a:lumMod val="75000"/>
                  </a:schemeClr>
                </a:solidFill>
              </a:rPr>
              <a:t>Media </a:t>
            </a:r>
            <a:r>
              <a:rPr lang="fr-FR" dirty="0" err="1">
                <a:solidFill>
                  <a:schemeClr val="tx2">
                    <a:lumMod val="75000"/>
                  </a:schemeClr>
                </a:solidFill>
              </a:rPr>
              <a:t>Queries</a:t>
            </a:r>
            <a:r>
              <a:rPr lang="fr-FR" dirty="0">
                <a:solidFill>
                  <a:schemeClr val="tx2">
                    <a:lumMod val="75000"/>
                  </a:schemeClr>
                </a:solidFill>
              </a:rPr>
              <a:t> for Standard </a:t>
            </a:r>
            <a:r>
              <a:rPr lang="fr-FR" dirty="0" err="1">
                <a:solidFill>
                  <a:schemeClr val="tx2">
                    <a:lumMod val="75000"/>
                  </a:schemeClr>
                </a:solidFill>
              </a:rPr>
              <a:t>Devices</a:t>
            </a:r>
            <a:endParaRPr lang="fr-FR" dirty="0">
              <a:solidFill>
                <a:schemeClr val="tx2">
                  <a:lumMod val="75000"/>
                </a:schemeClr>
              </a:solidFill>
            </a:endParaRPr>
          </a:p>
          <a:p>
            <a:r>
              <a:rPr lang="fr-FR" dirty="0">
                <a:hlinkClick r:id="rId2"/>
              </a:rPr>
              <a:t>https://css-tricks.com/snippets/css/media-queries-for-standard-devices/</a:t>
            </a:r>
            <a:endParaRPr lang="fr-FR" dirty="0"/>
          </a:p>
          <a:p>
            <a:endParaRPr lang="fr-FR" sz="1600" b="1" dirty="0" smtClean="0">
              <a:solidFill>
                <a:schemeClr val="accent2">
                  <a:lumMod val="75000"/>
                </a:schemeClr>
              </a:solidFill>
              <a:latin typeface="+mj-lt"/>
              <a:ea typeface="+mj-ea"/>
              <a:cs typeface="+mj-cs"/>
            </a:endParaRPr>
          </a:p>
          <a:p>
            <a:r>
              <a:rPr lang="fr-FR" sz="1600" b="1" dirty="0" err="1" smtClean="0">
                <a:solidFill>
                  <a:schemeClr val="accent2">
                    <a:lumMod val="75000"/>
                  </a:schemeClr>
                </a:solidFill>
                <a:latin typeface="+mj-lt"/>
                <a:ea typeface="+mj-ea"/>
                <a:cs typeface="+mj-cs"/>
              </a:rPr>
              <a:t>width</a:t>
            </a:r>
            <a:endParaRPr lang="fr-FR" sz="1600" b="1" dirty="0">
              <a:solidFill>
                <a:schemeClr val="accent2">
                  <a:lumMod val="75000"/>
                </a:schemeClr>
              </a:solidFill>
              <a:latin typeface="+mj-lt"/>
              <a:ea typeface="+mj-ea"/>
              <a:cs typeface="+mj-cs"/>
            </a:endParaRPr>
          </a:p>
          <a:p>
            <a:r>
              <a:rPr lang="fr-FR" sz="1600" dirty="0"/>
              <a:t>    Spécifie la largeur de la zone d'affichage dans le navigateur. Nombre positif suivit d'une unité de longueur.</a:t>
            </a:r>
          </a:p>
          <a:p>
            <a:r>
              <a:rPr lang="fr-FR" sz="1600" dirty="0"/>
              <a:t>    La propriété </a:t>
            </a:r>
            <a:r>
              <a:rPr lang="fr-FR" sz="1600" dirty="0" err="1"/>
              <a:t>width</a:t>
            </a:r>
            <a:r>
              <a:rPr lang="fr-FR" sz="1600" dirty="0"/>
              <a:t> est influencée par la balise </a:t>
            </a:r>
            <a:r>
              <a:rPr lang="fr-FR" sz="1600" dirty="0" err="1"/>
              <a:t>meta</a:t>
            </a:r>
            <a:r>
              <a:rPr lang="fr-FR" sz="1600" dirty="0"/>
              <a:t> </a:t>
            </a:r>
            <a:r>
              <a:rPr lang="fr-FR" sz="1600" dirty="0" err="1"/>
              <a:t>viewport</a:t>
            </a:r>
            <a:r>
              <a:rPr lang="fr-FR" sz="1600" dirty="0"/>
              <a:t>, ainsi que par l'orientation du téléphone (portrait ou paysage). </a:t>
            </a:r>
            <a:r>
              <a:rPr lang="fr-FR" sz="1600" dirty="0" err="1"/>
              <a:t>width</a:t>
            </a:r>
            <a:r>
              <a:rPr lang="fr-FR" sz="1600" dirty="0"/>
              <a:t> est utilisable pour le media de type </a:t>
            </a:r>
            <a:r>
              <a:rPr lang="fr-FR" sz="1600" dirty="0" err="1"/>
              <a:t>visual</a:t>
            </a:r>
            <a:r>
              <a:rPr lang="fr-FR" sz="1600" dirty="0"/>
              <a:t> et tactile.</a:t>
            </a:r>
          </a:p>
          <a:p>
            <a:endParaRPr lang="fr-FR" sz="1600" dirty="0"/>
          </a:p>
          <a:p>
            <a:r>
              <a:rPr lang="fr-FR" sz="1600" b="1" dirty="0">
                <a:solidFill>
                  <a:schemeClr val="accent2">
                    <a:lumMod val="75000"/>
                  </a:schemeClr>
                </a:solidFill>
                <a:latin typeface="+mj-lt"/>
                <a:ea typeface="+mj-ea"/>
                <a:cs typeface="+mj-cs"/>
              </a:rPr>
              <a:t>min-</a:t>
            </a:r>
            <a:r>
              <a:rPr lang="fr-FR" sz="1600" b="1" dirty="0" err="1">
                <a:solidFill>
                  <a:schemeClr val="accent2">
                    <a:lumMod val="75000"/>
                  </a:schemeClr>
                </a:solidFill>
                <a:latin typeface="+mj-lt"/>
                <a:ea typeface="+mj-ea"/>
                <a:cs typeface="+mj-cs"/>
              </a:rPr>
              <a:t>width</a:t>
            </a:r>
            <a:endParaRPr lang="fr-FR" sz="1600" b="1" dirty="0">
              <a:solidFill>
                <a:schemeClr val="accent2">
                  <a:lumMod val="75000"/>
                </a:schemeClr>
              </a:solidFill>
              <a:latin typeface="+mj-lt"/>
              <a:ea typeface="+mj-ea"/>
              <a:cs typeface="+mj-cs"/>
            </a:endParaRPr>
          </a:p>
          <a:p>
            <a:r>
              <a:rPr lang="fr-FR" sz="1600" dirty="0"/>
              <a:t>    Spécifie la largeur minimale de la zone d'affichage dans le navigateur. Nombre positif suivit d'une unité de longueur.</a:t>
            </a:r>
          </a:p>
          <a:p>
            <a:endParaRPr lang="fr-FR" sz="1600" dirty="0"/>
          </a:p>
          <a:p>
            <a:r>
              <a:rPr lang="fr-FR" sz="1600" b="1" dirty="0">
                <a:solidFill>
                  <a:schemeClr val="accent2">
                    <a:lumMod val="75000"/>
                  </a:schemeClr>
                </a:solidFill>
                <a:latin typeface="+mj-lt"/>
                <a:ea typeface="+mj-ea"/>
                <a:cs typeface="+mj-cs"/>
              </a:rPr>
              <a:t>max-</a:t>
            </a:r>
            <a:r>
              <a:rPr lang="fr-FR" sz="1600" b="1" dirty="0" err="1">
                <a:solidFill>
                  <a:schemeClr val="accent2">
                    <a:lumMod val="75000"/>
                  </a:schemeClr>
                </a:solidFill>
                <a:latin typeface="+mj-lt"/>
                <a:ea typeface="+mj-ea"/>
                <a:cs typeface="+mj-cs"/>
              </a:rPr>
              <a:t>width</a:t>
            </a:r>
            <a:endParaRPr lang="fr-FR" sz="1600" b="1" dirty="0">
              <a:solidFill>
                <a:schemeClr val="accent2">
                  <a:lumMod val="75000"/>
                </a:schemeClr>
              </a:solidFill>
              <a:latin typeface="+mj-lt"/>
              <a:ea typeface="+mj-ea"/>
              <a:cs typeface="+mj-cs"/>
            </a:endParaRPr>
          </a:p>
          <a:p>
            <a:r>
              <a:rPr lang="fr-FR" sz="1600" dirty="0"/>
              <a:t>    Spécifie la largeur maximal de la zone d'affichage dans le navigateur. Nombre positif suivit d'une unité de longueur</a:t>
            </a:r>
            <a:r>
              <a:rPr lang="fr-FR" sz="1600" dirty="0" smtClean="0"/>
              <a:t>.</a:t>
            </a:r>
            <a:endParaRPr lang="fr-FR" sz="1600" dirty="0"/>
          </a:p>
        </p:txBody>
      </p:sp>
    </p:spTree>
    <p:extLst>
      <p:ext uri="{BB962C8B-B14F-4D97-AF65-F5344CB8AC3E}">
        <p14:creationId xmlns:p14="http://schemas.microsoft.com/office/powerpoint/2010/main" val="3287457661"/>
      </p:ext>
    </p:extLst>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fontScale="70000" lnSpcReduction="20000"/>
          </a:bodyPr>
          <a:lstStyle/>
          <a:p>
            <a:pPr marL="0" indent="0">
              <a:buNone/>
            </a:pPr>
            <a:r>
              <a:rPr lang="fr-FR" sz="2300" b="1" dirty="0" err="1">
                <a:solidFill>
                  <a:schemeClr val="accent2">
                    <a:lumMod val="75000"/>
                  </a:schemeClr>
                </a:solidFill>
                <a:latin typeface="+mj-lt"/>
                <a:ea typeface="+mj-ea"/>
                <a:cs typeface="+mj-cs"/>
              </a:rPr>
              <a:t>device-width</a:t>
            </a:r>
            <a:endParaRPr lang="fr-FR" sz="2300" b="1" dirty="0">
              <a:solidFill>
                <a:schemeClr val="accent2">
                  <a:lumMod val="75000"/>
                </a:schemeClr>
              </a:solidFill>
              <a:latin typeface="+mj-lt"/>
              <a:ea typeface="+mj-ea"/>
              <a:cs typeface="+mj-cs"/>
            </a:endParaRPr>
          </a:p>
          <a:p>
            <a:pPr marL="0" indent="0">
              <a:buNone/>
            </a:pPr>
            <a:r>
              <a:rPr lang="fr-FR" sz="2300" dirty="0"/>
              <a:t>    Spécifie la largeur de la zone d'affichage de l'écran du terminal. Nombre positif suivit d'une unité de longueur. La propriété </a:t>
            </a:r>
            <a:r>
              <a:rPr lang="fr-FR" sz="2300" dirty="0" err="1"/>
              <a:t>device-width</a:t>
            </a:r>
            <a:r>
              <a:rPr lang="fr-FR" sz="2300" dirty="0"/>
              <a:t> par l'orientation du téléphone (portrait ou paysage), sauf sous Apple. </a:t>
            </a:r>
            <a:r>
              <a:rPr lang="fr-FR" sz="2300" dirty="0" err="1"/>
              <a:t>device-width</a:t>
            </a:r>
            <a:r>
              <a:rPr lang="fr-FR" sz="2300" dirty="0"/>
              <a:t> est utilisable pour le media de type </a:t>
            </a:r>
            <a:r>
              <a:rPr lang="fr-FR" sz="2300" dirty="0" err="1"/>
              <a:t>visual</a:t>
            </a:r>
            <a:r>
              <a:rPr lang="fr-FR" sz="2300" dirty="0"/>
              <a:t> et tactile.</a:t>
            </a:r>
          </a:p>
          <a:p>
            <a:pPr marL="0" indent="0">
              <a:buNone/>
            </a:pPr>
            <a:endParaRPr lang="fr-FR" sz="2300" dirty="0"/>
          </a:p>
          <a:p>
            <a:pPr marL="0" indent="0">
              <a:buNone/>
            </a:pPr>
            <a:r>
              <a:rPr lang="fr-FR" sz="2300" b="1" dirty="0">
                <a:solidFill>
                  <a:schemeClr val="accent2">
                    <a:lumMod val="75000"/>
                  </a:schemeClr>
                </a:solidFill>
                <a:latin typeface="+mj-lt"/>
                <a:ea typeface="+mj-ea"/>
                <a:cs typeface="+mj-cs"/>
              </a:rPr>
              <a:t>min-</a:t>
            </a:r>
            <a:r>
              <a:rPr lang="fr-FR" sz="2300" b="1" dirty="0" err="1">
                <a:solidFill>
                  <a:schemeClr val="accent2">
                    <a:lumMod val="75000"/>
                  </a:schemeClr>
                </a:solidFill>
                <a:latin typeface="+mj-lt"/>
                <a:ea typeface="+mj-ea"/>
                <a:cs typeface="+mj-cs"/>
              </a:rPr>
              <a:t>device</a:t>
            </a:r>
            <a:r>
              <a:rPr lang="fr-FR" sz="2300" b="1" dirty="0">
                <a:solidFill>
                  <a:schemeClr val="accent2">
                    <a:lumMod val="75000"/>
                  </a:schemeClr>
                </a:solidFill>
                <a:latin typeface="+mj-lt"/>
                <a:ea typeface="+mj-ea"/>
                <a:cs typeface="+mj-cs"/>
              </a:rPr>
              <a:t>-</a:t>
            </a:r>
            <a:r>
              <a:rPr lang="fr-FR" sz="2300" b="1" dirty="0" err="1">
                <a:solidFill>
                  <a:schemeClr val="accent2">
                    <a:lumMod val="75000"/>
                  </a:schemeClr>
                </a:solidFill>
                <a:latin typeface="+mj-lt"/>
                <a:ea typeface="+mj-ea"/>
                <a:cs typeface="+mj-cs"/>
              </a:rPr>
              <a:t>width</a:t>
            </a:r>
            <a:endParaRPr lang="fr-FR" sz="2300" b="1" dirty="0">
              <a:solidFill>
                <a:schemeClr val="accent2">
                  <a:lumMod val="75000"/>
                </a:schemeClr>
              </a:solidFill>
              <a:latin typeface="+mj-lt"/>
              <a:ea typeface="+mj-ea"/>
              <a:cs typeface="+mj-cs"/>
            </a:endParaRPr>
          </a:p>
          <a:p>
            <a:pPr marL="0" indent="0">
              <a:buNone/>
            </a:pPr>
            <a:r>
              <a:rPr lang="fr-FR" sz="2300" dirty="0"/>
              <a:t>    Spécifie la largeur minimal de la zone d'affichage de l'écran du terminal. Nombre positif suivit d'une unité de longueur.</a:t>
            </a:r>
          </a:p>
          <a:p>
            <a:pPr marL="0" indent="0">
              <a:buNone/>
            </a:pPr>
            <a:endParaRPr lang="fr-FR" sz="2300" dirty="0"/>
          </a:p>
          <a:p>
            <a:pPr marL="0" indent="0">
              <a:buNone/>
            </a:pPr>
            <a:r>
              <a:rPr lang="fr-FR" sz="2300" b="1" dirty="0">
                <a:solidFill>
                  <a:schemeClr val="accent2">
                    <a:lumMod val="75000"/>
                  </a:schemeClr>
                </a:solidFill>
                <a:latin typeface="+mj-lt"/>
                <a:ea typeface="+mj-ea"/>
                <a:cs typeface="+mj-cs"/>
              </a:rPr>
              <a:t>max-</a:t>
            </a:r>
            <a:r>
              <a:rPr lang="fr-FR" sz="2300" b="1" dirty="0" err="1">
                <a:solidFill>
                  <a:schemeClr val="accent2">
                    <a:lumMod val="75000"/>
                  </a:schemeClr>
                </a:solidFill>
                <a:latin typeface="+mj-lt"/>
                <a:ea typeface="+mj-ea"/>
                <a:cs typeface="+mj-cs"/>
              </a:rPr>
              <a:t>device</a:t>
            </a:r>
            <a:r>
              <a:rPr lang="fr-FR" sz="2300" b="1" dirty="0">
                <a:solidFill>
                  <a:schemeClr val="accent2">
                    <a:lumMod val="75000"/>
                  </a:schemeClr>
                </a:solidFill>
                <a:latin typeface="+mj-lt"/>
                <a:ea typeface="+mj-ea"/>
                <a:cs typeface="+mj-cs"/>
              </a:rPr>
              <a:t>-</a:t>
            </a:r>
            <a:r>
              <a:rPr lang="fr-FR" sz="2300" b="1" dirty="0" err="1">
                <a:solidFill>
                  <a:schemeClr val="accent2">
                    <a:lumMod val="75000"/>
                  </a:schemeClr>
                </a:solidFill>
                <a:latin typeface="+mj-lt"/>
                <a:ea typeface="+mj-ea"/>
                <a:cs typeface="+mj-cs"/>
              </a:rPr>
              <a:t>width</a:t>
            </a:r>
            <a:endParaRPr lang="fr-FR" sz="2300" b="1" dirty="0">
              <a:solidFill>
                <a:schemeClr val="accent2">
                  <a:lumMod val="75000"/>
                </a:schemeClr>
              </a:solidFill>
              <a:latin typeface="+mj-lt"/>
              <a:ea typeface="+mj-ea"/>
              <a:cs typeface="+mj-cs"/>
            </a:endParaRPr>
          </a:p>
          <a:p>
            <a:pPr marL="0" indent="0">
              <a:buNone/>
            </a:pPr>
            <a:r>
              <a:rPr lang="fr-FR" sz="2300" dirty="0"/>
              <a:t>    Spécifie la largeur maximal de la zone d'affichage de l'écran du terminal. Nombre positif suivit d'une unité de longueur.</a:t>
            </a:r>
          </a:p>
          <a:p>
            <a:pPr marL="0" indent="0">
              <a:buNone/>
            </a:pPr>
            <a:endParaRPr lang="fr-FR" sz="2300" dirty="0"/>
          </a:p>
          <a:p>
            <a:pPr marL="0" indent="0">
              <a:buNone/>
            </a:pPr>
            <a:r>
              <a:rPr lang="fr-FR" sz="2300" b="1" dirty="0" err="1">
                <a:solidFill>
                  <a:schemeClr val="accent2">
                    <a:lumMod val="75000"/>
                  </a:schemeClr>
                </a:solidFill>
                <a:latin typeface="+mj-lt"/>
                <a:ea typeface="+mj-ea"/>
                <a:cs typeface="+mj-cs"/>
              </a:rPr>
              <a:t>device</a:t>
            </a:r>
            <a:r>
              <a:rPr lang="fr-FR" sz="2300" b="1" dirty="0">
                <a:solidFill>
                  <a:schemeClr val="accent2">
                    <a:lumMod val="75000"/>
                  </a:schemeClr>
                </a:solidFill>
                <a:latin typeface="+mj-lt"/>
                <a:ea typeface="+mj-ea"/>
                <a:cs typeface="+mj-cs"/>
              </a:rPr>
              <a:t>-aspect-ratio</a:t>
            </a:r>
          </a:p>
          <a:p>
            <a:pPr marL="0" indent="0">
              <a:buNone/>
            </a:pPr>
            <a:r>
              <a:rPr lang="fr-FR" sz="2300" dirty="0"/>
              <a:t>    Spécifie le ratio de la zone d'affichage de l'écran du terminal. Accepte par exemple la valeur "1280/720" identique à "16/9" (</a:t>
            </a:r>
            <a:r>
              <a:rPr lang="fr-FR" sz="2300" dirty="0" err="1"/>
              <a:t>device-width</a:t>
            </a:r>
            <a:r>
              <a:rPr lang="fr-FR" sz="2300" dirty="0"/>
              <a:t> / </a:t>
            </a:r>
            <a:r>
              <a:rPr lang="fr-FR" sz="2300" dirty="0" err="1"/>
              <a:t>device-height</a:t>
            </a:r>
            <a:r>
              <a:rPr lang="fr-FR" sz="2300" dirty="0"/>
              <a:t>). La propriété </a:t>
            </a:r>
            <a:r>
              <a:rPr lang="fr-FR" sz="2300" dirty="0" err="1"/>
              <a:t>device</a:t>
            </a:r>
            <a:r>
              <a:rPr lang="fr-FR" sz="2300" dirty="0"/>
              <a:t>-aspect-ratio influencée par l'orientation du téléphone (portrait ou paysage). </a:t>
            </a:r>
            <a:r>
              <a:rPr lang="fr-FR" sz="2300" dirty="0" err="1"/>
              <a:t>device</a:t>
            </a:r>
            <a:r>
              <a:rPr lang="fr-FR" sz="2300" dirty="0"/>
              <a:t>-aspect-ratio est utilisable pour le media de type bitmap .</a:t>
            </a:r>
          </a:p>
          <a:p>
            <a:pPr marL="0" indent="0">
              <a:buNone/>
            </a:pPr>
            <a:endParaRPr lang="fr-FR" sz="2300" dirty="0"/>
          </a:p>
          <a:p>
            <a:pPr marL="0" indent="0">
              <a:buNone/>
            </a:pPr>
            <a:r>
              <a:rPr lang="fr-FR" sz="2300" b="1" dirty="0">
                <a:solidFill>
                  <a:schemeClr val="accent2">
                    <a:lumMod val="75000"/>
                  </a:schemeClr>
                </a:solidFill>
                <a:latin typeface="+mj-lt"/>
                <a:ea typeface="+mj-ea"/>
                <a:cs typeface="+mj-cs"/>
              </a:rPr>
              <a:t>min-</a:t>
            </a:r>
            <a:r>
              <a:rPr lang="fr-FR" sz="2300" b="1" dirty="0" err="1">
                <a:solidFill>
                  <a:schemeClr val="accent2">
                    <a:lumMod val="75000"/>
                  </a:schemeClr>
                </a:solidFill>
                <a:latin typeface="+mj-lt"/>
                <a:ea typeface="+mj-ea"/>
                <a:cs typeface="+mj-cs"/>
              </a:rPr>
              <a:t>device</a:t>
            </a:r>
            <a:r>
              <a:rPr lang="fr-FR" sz="2300" b="1" dirty="0">
                <a:solidFill>
                  <a:schemeClr val="accent2">
                    <a:lumMod val="75000"/>
                  </a:schemeClr>
                </a:solidFill>
                <a:latin typeface="+mj-lt"/>
                <a:ea typeface="+mj-ea"/>
                <a:cs typeface="+mj-cs"/>
              </a:rPr>
              <a:t>-aspect-ratio</a:t>
            </a:r>
          </a:p>
          <a:p>
            <a:pPr marL="0" indent="0">
              <a:buNone/>
            </a:pPr>
            <a:r>
              <a:rPr lang="fr-FR" sz="2300" dirty="0"/>
              <a:t>    Spécifie le ratio minimal de la zone d'affichage de l'écran du terminal. Accepte par exemple la valeur "1280/720".</a:t>
            </a:r>
          </a:p>
          <a:p>
            <a:pPr marL="0" indent="0">
              <a:buNone/>
            </a:pPr>
            <a:endParaRPr lang="fr-FR" sz="2300" dirty="0"/>
          </a:p>
          <a:p>
            <a:pPr marL="0" indent="0">
              <a:buNone/>
            </a:pPr>
            <a:endParaRPr lang="fr-FR" sz="2000" dirty="0"/>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2539568513"/>
      </p:ext>
    </p:extLst>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fontScale="70000" lnSpcReduction="20000"/>
          </a:bodyPr>
          <a:lstStyle/>
          <a:p>
            <a:pPr marL="0" indent="0">
              <a:buNone/>
            </a:pPr>
            <a:r>
              <a:rPr lang="fr-FR" sz="2300" b="1" dirty="0">
                <a:solidFill>
                  <a:schemeClr val="accent2">
                    <a:lumMod val="75000"/>
                  </a:schemeClr>
                </a:solidFill>
                <a:latin typeface="+mj-lt"/>
                <a:ea typeface="+mj-ea"/>
                <a:cs typeface="+mj-cs"/>
              </a:rPr>
              <a:t>max-</a:t>
            </a:r>
            <a:r>
              <a:rPr lang="fr-FR" sz="2300" b="1" dirty="0" err="1">
                <a:solidFill>
                  <a:schemeClr val="accent2">
                    <a:lumMod val="75000"/>
                  </a:schemeClr>
                </a:solidFill>
                <a:latin typeface="+mj-lt"/>
                <a:ea typeface="+mj-ea"/>
                <a:cs typeface="+mj-cs"/>
              </a:rPr>
              <a:t>device</a:t>
            </a:r>
            <a:r>
              <a:rPr lang="fr-FR" sz="2300" b="1" dirty="0">
                <a:solidFill>
                  <a:schemeClr val="accent2">
                    <a:lumMod val="75000"/>
                  </a:schemeClr>
                </a:solidFill>
                <a:latin typeface="+mj-lt"/>
                <a:ea typeface="+mj-ea"/>
                <a:cs typeface="+mj-cs"/>
              </a:rPr>
              <a:t>-aspect-ratio</a:t>
            </a:r>
          </a:p>
          <a:p>
            <a:pPr marL="0" indent="0">
              <a:buNone/>
            </a:pPr>
            <a:r>
              <a:rPr lang="fr-FR" sz="2300" dirty="0"/>
              <a:t>    Spécifie le ratio maximal de la zone d'affichage de l'écran du terminal. Accepte par exemple la valeur "1280/720".</a:t>
            </a:r>
          </a:p>
          <a:p>
            <a:pPr marL="0" indent="0">
              <a:buNone/>
            </a:pPr>
            <a:endParaRPr lang="fr-FR" sz="2300" b="1" dirty="0">
              <a:solidFill>
                <a:schemeClr val="accent2">
                  <a:lumMod val="75000"/>
                </a:schemeClr>
              </a:solidFill>
              <a:latin typeface="+mj-lt"/>
              <a:ea typeface="+mj-ea"/>
              <a:cs typeface="+mj-cs"/>
            </a:endParaRPr>
          </a:p>
          <a:p>
            <a:pPr marL="0" indent="0">
              <a:buNone/>
            </a:pPr>
            <a:r>
              <a:rPr lang="fr-FR" sz="2300" b="1" dirty="0">
                <a:solidFill>
                  <a:schemeClr val="accent2">
                    <a:lumMod val="75000"/>
                  </a:schemeClr>
                </a:solidFill>
                <a:latin typeface="+mj-lt"/>
                <a:ea typeface="+mj-ea"/>
                <a:cs typeface="+mj-cs"/>
              </a:rPr>
              <a:t>monochrome</a:t>
            </a:r>
          </a:p>
          <a:p>
            <a:pPr marL="0" indent="0">
              <a:buNone/>
            </a:pPr>
            <a:r>
              <a:rPr lang="fr-FR" sz="2300" dirty="0"/>
              <a:t>    Spécifie le nombre de bits par pixels sur un périphérique monochrome ou niveaux de gris. Accepte un entier positif. monochrome est utilisable pour le media de type </a:t>
            </a:r>
            <a:r>
              <a:rPr lang="fr-FR" sz="2300" dirty="0" err="1"/>
              <a:t>visual</a:t>
            </a:r>
            <a:r>
              <a:rPr lang="fr-FR" sz="2300" dirty="0"/>
              <a:t>.</a:t>
            </a:r>
          </a:p>
          <a:p>
            <a:pPr marL="0" indent="0">
              <a:buNone/>
            </a:pPr>
            <a:endParaRPr lang="fr-FR" sz="2300" dirty="0"/>
          </a:p>
          <a:p>
            <a:pPr marL="0" indent="0">
              <a:buNone/>
            </a:pPr>
            <a:r>
              <a:rPr lang="fr-FR" sz="2300" b="1" dirty="0">
                <a:solidFill>
                  <a:schemeClr val="accent2">
                    <a:lumMod val="75000"/>
                  </a:schemeClr>
                </a:solidFill>
                <a:latin typeface="+mj-lt"/>
                <a:ea typeface="+mj-ea"/>
                <a:cs typeface="+mj-cs"/>
              </a:rPr>
              <a:t>min-monochrome</a:t>
            </a:r>
          </a:p>
          <a:p>
            <a:pPr marL="0" indent="0">
              <a:buNone/>
            </a:pPr>
            <a:r>
              <a:rPr lang="fr-FR" sz="2300" dirty="0"/>
              <a:t>    Spécifie le nombre minimal de bits par pixels sur un périphérique monochrome ou niveaux de gris. Accepte un entier positif.</a:t>
            </a:r>
          </a:p>
          <a:p>
            <a:pPr marL="0" indent="0">
              <a:buNone/>
            </a:pPr>
            <a:endParaRPr lang="fr-FR" sz="2300" dirty="0"/>
          </a:p>
          <a:p>
            <a:pPr marL="0" indent="0">
              <a:buNone/>
            </a:pPr>
            <a:r>
              <a:rPr lang="fr-FR" sz="2300" b="1" dirty="0">
                <a:solidFill>
                  <a:schemeClr val="accent2">
                    <a:lumMod val="75000"/>
                  </a:schemeClr>
                </a:solidFill>
                <a:latin typeface="+mj-lt"/>
                <a:ea typeface="+mj-ea"/>
                <a:cs typeface="+mj-cs"/>
              </a:rPr>
              <a:t>max-monochrome</a:t>
            </a:r>
          </a:p>
          <a:p>
            <a:pPr marL="0" indent="0">
              <a:buNone/>
            </a:pPr>
            <a:r>
              <a:rPr lang="fr-FR" sz="2300" dirty="0"/>
              <a:t>    Spécifie le nombre maximal de bits par pixels sur un périphérique monochrome ou niveaux de gris. Accepte un entier positif.</a:t>
            </a:r>
          </a:p>
          <a:p>
            <a:pPr marL="0" indent="0">
              <a:buNone/>
            </a:pPr>
            <a:endParaRPr lang="fr-FR" sz="2300" dirty="0"/>
          </a:p>
          <a:p>
            <a:pPr marL="0" indent="0">
              <a:buNone/>
            </a:pPr>
            <a:r>
              <a:rPr lang="fr-FR" sz="2300" b="1" dirty="0" err="1">
                <a:solidFill>
                  <a:schemeClr val="accent2">
                    <a:lumMod val="75000"/>
                  </a:schemeClr>
                </a:solidFill>
                <a:latin typeface="+mj-lt"/>
                <a:ea typeface="+mj-ea"/>
                <a:cs typeface="+mj-cs"/>
              </a:rPr>
              <a:t>resolution</a:t>
            </a:r>
            <a:endParaRPr lang="fr-FR" sz="2300" b="1" dirty="0">
              <a:solidFill>
                <a:schemeClr val="accent2">
                  <a:lumMod val="75000"/>
                </a:schemeClr>
              </a:solidFill>
              <a:latin typeface="+mj-lt"/>
              <a:ea typeface="+mj-ea"/>
              <a:cs typeface="+mj-cs"/>
            </a:endParaRPr>
          </a:p>
          <a:p>
            <a:pPr marL="0" indent="0">
              <a:buNone/>
            </a:pPr>
            <a:r>
              <a:rPr lang="fr-FR" sz="2300" dirty="0"/>
              <a:t>    Spécifie la résolution du périphérique. Nombre positif suivit d'une unité en dpi, </a:t>
            </a:r>
            <a:r>
              <a:rPr lang="fr-FR" sz="2300" dirty="0" err="1"/>
              <a:t>dppx</a:t>
            </a:r>
            <a:r>
              <a:rPr lang="fr-FR" sz="2300" dirty="0"/>
              <a:t> ou </a:t>
            </a:r>
            <a:r>
              <a:rPr lang="fr-FR" sz="2300" dirty="0" err="1"/>
              <a:t>dpcm</a:t>
            </a:r>
            <a:r>
              <a:rPr lang="fr-FR" sz="2300" dirty="0"/>
              <a:t>.</a:t>
            </a:r>
          </a:p>
          <a:p>
            <a:pPr marL="0" indent="0">
              <a:buNone/>
            </a:pPr>
            <a:r>
              <a:rPr lang="fr-FR" sz="2300" dirty="0"/>
              <a:t>    Chrome et Safari ne reconnaissent pas cette propriété, utilisez -</a:t>
            </a:r>
            <a:r>
              <a:rPr lang="fr-FR" sz="2300" dirty="0" err="1"/>
              <a:t>webkit</a:t>
            </a:r>
            <a:r>
              <a:rPr lang="fr-FR" sz="2300" dirty="0"/>
              <a:t>-</a:t>
            </a:r>
            <a:r>
              <a:rPr lang="fr-FR" sz="2300" dirty="0" err="1"/>
              <a:t>device</a:t>
            </a:r>
            <a:r>
              <a:rPr lang="fr-FR" sz="2300" dirty="0"/>
              <a:t>-pixel-ratio,. Firefox &lt; 16 n'accepte pas l'unité </a:t>
            </a:r>
            <a:r>
              <a:rPr lang="fr-FR" sz="2300" dirty="0" err="1"/>
              <a:t>dppx</a:t>
            </a:r>
            <a:r>
              <a:rPr lang="fr-FR" sz="2300" dirty="0"/>
              <a:t>, utilisez -</a:t>
            </a:r>
            <a:r>
              <a:rPr lang="fr-FR" sz="2300" dirty="0" err="1"/>
              <a:t>moz</a:t>
            </a:r>
            <a:r>
              <a:rPr lang="fr-FR" sz="2300" dirty="0"/>
              <a:t>-</a:t>
            </a:r>
            <a:r>
              <a:rPr lang="fr-FR" sz="2300" dirty="0" err="1"/>
              <a:t>device</a:t>
            </a:r>
            <a:r>
              <a:rPr lang="fr-FR" sz="2300" dirty="0"/>
              <a:t>-pixel-ratio.</a:t>
            </a:r>
          </a:p>
          <a:p>
            <a:pPr marL="0" indent="0">
              <a:buNone/>
            </a:pPr>
            <a:r>
              <a:rPr lang="fr-FR" sz="2300" dirty="0"/>
              <a:t>    </a:t>
            </a:r>
            <a:r>
              <a:rPr lang="fr-FR" sz="2300" dirty="0" err="1"/>
              <a:t>resolution</a:t>
            </a:r>
            <a:r>
              <a:rPr lang="fr-FR" sz="2300" dirty="0"/>
              <a:t> est utilisable pour le media de type bitmap.</a:t>
            </a:r>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4027708838"/>
      </p:ext>
    </p:extLst>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256584"/>
          </a:xfrm>
        </p:spPr>
        <p:txBody>
          <a:bodyPr numCol="1">
            <a:normAutofit fontScale="85000" lnSpcReduction="20000"/>
          </a:bodyPr>
          <a:lstStyle/>
          <a:p>
            <a:pPr marL="0" indent="0">
              <a:buNone/>
            </a:pPr>
            <a:r>
              <a:rPr lang="fr-FR" sz="1900" b="1" dirty="0">
                <a:solidFill>
                  <a:schemeClr val="accent2">
                    <a:lumMod val="75000"/>
                  </a:schemeClr>
                </a:solidFill>
                <a:latin typeface="+mj-lt"/>
                <a:ea typeface="+mj-ea"/>
                <a:cs typeface="+mj-cs"/>
              </a:rPr>
              <a:t>min-</a:t>
            </a:r>
            <a:r>
              <a:rPr lang="fr-FR" sz="1900" b="1" dirty="0" err="1">
                <a:solidFill>
                  <a:schemeClr val="accent2">
                    <a:lumMod val="75000"/>
                  </a:schemeClr>
                </a:solidFill>
                <a:latin typeface="+mj-lt"/>
                <a:ea typeface="+mj-ea"/>
                <a:cs typeface="+mj-cs"/>
              </a:rPr>
              <a:t>resolution</a:t>
            </a:r>
            <a:endParaRPr lang="fr-FR" sz="1900" b="1" dirty="0">
              <a:solidFill>
                <a:schemeClr val="accent2">
                  <a:lumMod val="75000"/>
                </a:schemeClr>
              </a:solidFill>
              <a:latin typeface="+mj-lt"/>
              <a:ea typeface="+mj-ea"/>
              <a:cs typeface="+mj-cs"/>
            </a:endParaRPr>
          </a:p>
          <a:p>
            <a:pPr marL="0" indent="0">
              <a:buNone/>
            </a:pPr>
            <a:r>
              <a:rPr lang="fr-FR" sz="1900" dirty="0"/>
              <a:t>    Spécifie la résolution minimal du périphérique. Nombre positif suivit d'une unité en dpi, </a:t>
            </a:r>
            <a:r>
              <a:rPr lang="fr-FR" sz="1900" dirty="0" err="1"/>
              <a:t>dppx</a:t>
            </a:r>
            <a:r>
              <a:rPr lang="fr-FR" sz="1900" dirty="0"/>
              <a:t> ou </a:t>
            </a:r>
            <a:r>
              <a:rPr lang="fr-FR" sz="1900" dirty="0" err="1"/>
              <a:t>dpcm</a:t>
            </a:r>
            <a:r>
              <a:rPr lang="fr-FR" sz="1900" dirty="0"/>
              <a:t>.(infos complémentaires sur w3c). Les </a:t>
            </a:r>
            <a:r>
              <a:rPr lang="fr-FR" sz="1900" dirty="0" smtClean="0"/>
              <a:t>incompatibilités </a:t>
            </a:r>
            <a:r>
              <a:rPr lang="fr-FR" sz="1900" dirty="0"/>
              <a:t>navigateurs sont identiques à </a:t>
            </a:r>
            <a:r>
              <a:rPr lang="fr-FR" sz="1900" dirty="0" err="1"/>
              <a:t>resolution</a:t>
            </a:r>
            <a:r>
              <a:rPr lang="fr-FR" sz="1900" dirty="0"/>
              <a:t>.</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max-</a:t>
            </a:r>
            <a:r>
              <a:rPr lang="fr-FR" sz="1900" b="1" dirty="0" err="1">
                <a:solidFill>
                  <a:schemeClr val="accent2">
                    <a:lumMod val="75000"/>
                  </a:schemeClr>
                </a:solidFill>
                <a:latin typeface="+mj-lt"/>
                <a:ea typeface="+mj-ea"/>
                <a:cs typeface="+mj-cs"/>
              </a:rPr>
              <a:t>resolution</a:t>
            </a:r>
            <a:endParaRPr lang="fr-FR" sz="1900" b="1" dirty="0">
              <a:solidFill>
                <a:schemeClr val="accent2">
                  <a:lumMod val="75000"/>
                </a:schemeClr>
              </a:solidFill>
              <a:latin typeface="+mj-lt"/>
              <a:ea typeface="+mj-ea"/>
              <a:cs typeface="+mj-cs"/>
            </a:endParaRPr>
          </a:p>
          <a:p>
            <a:pPr marL="0" indent="0">
              <a:buNone/>
            </a:pPr>
            <a:r>
              <a:rPr lang="fr-FR" sz="1900" dirty="0"/>
              <a:t>    Spécifie la résolution maximale du périphérique. Nombre positif suivit d'une unité en dpi, </a:t>
            </a:r>
            <a:r>
              <a:rPr lang="fr-FR" sz="1900" dirty="0" err="1"/>
              <a:t>dppx</a:t>
            </a:r>
            <a:r>
              <a:rPr lang="fr-FR" sz="1900" dirty="0"/>
              <a:t> ou </a:t>
            </a:r>
            <a:r>
              <a:rPr lang="fr-FR" sz="1900" dirty="0" err="1"/>
              <a:t>dpcm</a:t>
            </a:r>
            <a:r>
              <a:rPr lang="fr-FR" sz="1900" dirty="0"/>
              <a:t> (infos complémentaires sur w3c). Les </a:t>
            </a:r>
            <a:r>
              <a:rPr lang="fr-FR" sz="1900" dirty="0" smtClean="0"/>
              <a:t>incompatibilités </a:t>
            </a:r>
            <a:r>
              <a:rPr lang="fr-FR" sz="1900" dirty="0"/>
              <a:t>navigateurs sont identiques à </a:t>
            </a:r>
            <a:r>
              <a:rPr lang="fr-FR" sz="1900" dirty="0" err="1"/>
              <a:t>resolution</a:t>
            </a:r>
            <a:r>
              <a:rPr lang="fr-FR" sz="1900" dirty="0"/>
              <a:t>.</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orientation</a:t>
            </a:r>
          </a:p>
          <a:p>
            <a:pPr marL="0" indent="0">
              <a:buNone/>
            </a:pPr>
            <a:r>
              <a:rPr lang="fr-FR" sz="1900" dirty="0"/>
              <a:t>    Spécifie l'orientation du périphérique. Accepte la valeur "portait" ou "</a:t>
            </a:r>
            <a:r>
              <a:rPr lang="fr-FR" sz="1900" dirty="0" err="1"/>
              <a:t>landscape</a:t>
            </a:r>
            <a:r>
              <a:rPr lang="fr-FR" sz="1900" dirty="0"/>
              <a:t>". orientation est utilisable pour le media de type </a:t>
            </a:r>
            <a:r>
              <a:rPr lang="fr-FR" sz="1900" dirty="0" err="1"/>
              <a:t>visual</a:t>
            </a:r>
            <a:r>
              <a:rPr lang="fr-FR" sz="1900" dirty="0"/>
              <a:t>.</a:t>
            </a:r>
          </a:p>
          <a:p>
            <a:pPr marL="0" indent="0">
              <a:buNone/>
            </a:pPr>
            <a:endParaRPr lang="fr-FR" sz="1900" dirty="0"/>
          </a:p>
          <a:p>
            <a:pPr marL="0" indent="0">
              <a:buNone/>
            </a:pPr>
            <a:r>
              <a:rPr lang="fr-FR" sz="1900" b="1" dirty="0" err="1">
                <a:solidFill>
                  <a:schemeClr val="accent2">
                    <a:lumMod val="75000"/>
                  </a:schemeClr>
                </a:solidFill>
                <a:latin typeface="+mj-lt"/>
                <a:ea typeface="+mj-ea"/>
                <a:cs typeface="+mj-cs"/>
              </a:rPr>
              <a:t>grid</a:t>
            </a:r>
            <a:endParaRPr lang="fr-FR" sz="1900" b="1" dirty="0">
              <a:solidFill>
                <a:schemeClr val="accent2">
                  <a:lumMod val="75000"/>
                </a:schemeClr>
              </a:solidFill>
              <a:latin typeface="+mj-lt"/>
              <a:ea typeface="+mj-ea"/>
              <a:cs typeface="+mj-cs"/>
            </a:endParaRPr>
          </a:p>
          <a:p>
            <a:pPr marL="0" indent="0">
              <a:buNone/>
            </a:pPr>
            <a:r>
              <a:rPr lang="fr-FR" sz="1900" dirty="0"/>
              <a:t>    spécifie si le périphérique est de type bitmap ou grille. Accepte la valeur "1" ou "0". </a:t>
            </a:r>
            <a:r>
              <a:rPr lang="fr-FR" sz="1900" dirty="0" err="1"/>
              <a:t>grid</a:t>
            </a:r>
            <a:r>
              <a:rPr lang="fr-FR" sz="1900" dirty="0"/>
              <a:t> est utilisable pour tous les types de media</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scan</a:t>
            </a:r>
          </a:p>
          <a:p>
            <a:pPr marL="0" indent="0">
              <a:buNone/>
            </a:pPr>
            <a:r>
              <a:rPr lang="fr-FR" sz="1900" dirty="0"/>
              <a:t>    Spécifie le type de balayage des téléviseurs. Accepte la valeur "progressive" ou "</a:t>
            </a:r>
            <a:r>
              <a:rPr lang="fr-FR" sz="1900" dirty="0" err="1"/>
              <a:t>interlace</a:t>
            </a:r>
            <a:r>
              <a:rPr lang="fr-FR" sz="1900" dirty="0"/>
              <a:t>". scan est utilisable pour le media de type tv.</a:t>
            </a:r>
          </a:p>
          <a:p>
            <a:pPr marL="0" indent="0">
              <a:buNone/>
            </a:pPr>
            <a:endParaRPr lang="fr-FR" sz="2000" dirty="0" smtClean="0"/>
          </a:p>
        </p:txBody>
      </p:sp>
    </p:spTree>
    <p:extLst>
      <p:ext uri="{BB962C8B-B14F-4D97-AF65-F5344CB8AC3E}">
        <p14:creationId xmlns:p14="http://schemas.microsoft.com/office/powerpoint/2010/main" val="3256232386"/>
      </p:ext>
    </p:extLst>
  </p:cSld>
  <p:clrMapOvr>
    <a:masterClrMapping/>
  </p:clrMapOvr>
  <p:transition spd="slow">
    <p:wipe dir="d"/>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fontScale="85000" lnSpcReduction="10000"/>
          </a:bodyPr>
          <a:lstStyle/>
          <a:p>
            <a:pPr marL="0" indent="0">
              <a:lnSpc>
                <a:spcPct val="90000"/>
              </a:lnSpc>
              <a:buNone/>
            </a:pPr>
            <a:r>
              <a:rPr lang="fr-FR" sz="1900" b="1" dirty="0" err="1">
                <a:solidFill>
                  <a:schemeClr val="accent2">
                    <a:lumMod val="75000"/>
                  </a:schemeClr>
                </a:solidFill>
                <a:latin typeface="+mj-lt"/>
                <a:ea typeface="+mj-ea"/>
                <a:cs typeface="+mj-cs"/>
              </a:rPr>
              <a:t>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de la zone d'affichage dans le navigateur. Nombre positif suivit d'une unité de longueur.</a:t>
            </a:r>
          </a:p>
          <a:p>
            <a:pPr marL="0" indent="0">
              <a:buNone/>
            </a:pPr>
            <a:r>
              <a:rPr lang="fr-FR" sz="1900" dirty="0"/>
              <a:t>    </a:t>
            </a:r>
            <a:r>
              <a:rPr lang="fr-FR" sz="1900" dirty="0" err="1"/>
              <a:t>height</a:t>
            </a:r>
            <a:r>
              <a:rPr lang="fr-FR" sz="1900" dirty="0"/>
              <a:t> est influencée par la balise </a:t>
            </a:r>
            <a:r>
              <a:rPr lang="fr-FR" sz="1900" dirty="0" err="1"/>
              <a:t>meta</a:t>
            </a:r>
            <a:r>
              <a:rPr lang="fr-FR" sz="1900" dirty="0"/>
              <a:t> </a:t>
            </a:r>
            <a:r>
              <a:rPr lang="fr-FR" sz="1900" dirty="0" err="1"/>
              <a:t>viewport</a:t>
            </a:r>
            <a:r>
              <a:rPr lang="fr-FR" sz="1900" dirty="0"/>
              <a:t>, ainsi que par l'orientation du téléphone (portrait ou paysage).</a:t>
            </a:r>
            <a:r>
              <a:rPr lang="fr-FR" sz="1900" dirty="0" err="1"/>
              <a:t>height</a:t>
            </a:r>
            <a:r>
              <a:rPr lang="fr-FR" sz="1900" dirty="0"/>
              <a:t> est utilisable pour le media de type </a:t>
            </a:r>
            <a:r>
              <a:rPr lang="fr-FR" sz="1900" dirty="0" err="1"/>
              <a:t>visual</a:t>
            </a:r>
            <a:r>
              <a:rPr lang="fr-FR" sz="1900" dirty="0"/>
              <a:t> et tactile.</a:t>
            </a:r>
          </a:p>
          <a:p>
            <a:pPr marL="0" indent="0">
              <a:buNone/>
            </a:pPr>
            <a:endParaRPr lang="fr-FR" sz="1900" dirty="0"/>
          </a:p>
          <a:p>
            <a:pPr marL="0" indent="0">
              <a:lnSpc>
                <a:spcPct val="90000"/>
              </a:lnSpc>
              <a:buNone/>
            </a:pPr>
            <a:r>
              <a:rPr lang="fr-FR" sz="1900" b="1" dirty="0">
                <a:solidFill>
                  <a:schemeClr val="accent2">
                    <a:lumMod val="75000"/>
                  </a:schemeClr>
                </a:solidFill>
                <a:latin typeface="+mj-lt"/>
                <a:ea typeface="+mj-ea"/>
                <a:cs typeface="+mj-cs"/>
              </a:rPr>
              <a:t>min-</a:t>
            </a:r>
            <a:r>
              <a:rPr lang="fr-FR" sz="1900" b="1" dirty="0" err="1">
                <a:solidFill>
                  <a:schemeClr val="accent2">
                    <a:lumMod val="75000"/>
                  </a:schemeClr>
                </a:solidFill>
                <a:latin typeface="+mj-lt"/>
                <a:ea typeface="+mj-ea"/>
                <a:cs typeface="+mj-cs"/>
              </a:rPr>
              <a:t>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minimale de la zone d'affichage dans le navigateur. Nombre positif suivit d'une unité de longueur.</a:t>
            </a:r>
          </a:p>
          <a:p>
            <a:pPr marL="0" indent="0">
              <a:buNone/>
            </a:pPr>
            <a:endParaRPr lang="fr-FR" sz="1900" dirty="0"/>
          </a:p>
          <a:p>
            <a:pPr marL="0" indent="0">
              <a:lnSpc>
                <a:spcPct val="90000"/>
              </a:lnSpc>
              <a:buNone/>
            </a:pPr>
            <a:r>
              <a:rPr lang="fr-FR" sz="1900" b="1" dirty="0">
                <a:solidFill>
                  <a:schemeClr val="accent2">
                    <a:lumMod val="75000"/>
                  </a:schemeClr>
                </a:solidFill>
                <a:latin typeface="+mj-lt"/>
                <a:ea typeface="+mj-ea"/>
                <a:cs typeface="+mj-cs"/>
              </a:rPr>
              <a:t>max-</a:t>
            </a:r>
            <a:r>
              <a:rPr lang="fr-FR" sz="1900" b="1" dirty="0" err="1">
                <a:solidFill>
                  <a:schemeClr val="accent2">
                    <a:lumMod val="75000"/>
                  </a:schemeClr>
                </a:solidFill>
                <a:latin typeface="+mj-lt"/>
                <a:ea typeface="+mj-ea"/>
                <a:cs typeface="+mj-cs"/>
              </a:rPr>
              <a:t>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maximal de la zone d'affichage dans le navigateur. Nombre positif suivit d'une unité de longueur.</a:t>
            </a:r>
          </a:p>
          <a:p>
            <a:pPr marL="0" indent="0">
              <a:buNone/>
            </a:pPr>
            <a:endParaRPr lang="fr-FR" sz="1900" dirty="0"/>
          </a:p>
          <a:p>
            <a:pPr marL="0" indent="0">
              <a:lnSpc>
                <a:spcPct val="90000"/>
              </a:lnSpc>
              <a:buNone/>
            </a:pPr>
            <a:r>
              <a:rPr lang="fr-FR" sz="1900" b="1" dirty="0" err="1">
                <a:solidFill>
                  <a:schemeClr val="accent2">
                    <a:lumMod val="75000"/>
                  </a:schemeClr>
                </a:solidFill>
                <a:latin typeface="+mj-lt"/>
                <a:ea typeface="+mj-ea"/>
                <a:cs typeface="+mj-cs"/>
              </a:rPr>
              <a:t>device-height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de la zone d'affichage de l'écran du terminal. Nombre positif suivit d'une unité de longueur. La propriété </a:t>
            </a:r>
            <a:r>
              <a:rPr lang="fr-FR" sz="1900" dirty="0" err="1"/>
              <a:t>device-height</a:t>
            </a:r>
            <a:r>
              <a:rPr lang="fr-FR" sz="1900" dirty="0"/>
              <a:t> par l'orientation du téléphone (portrait ou paysage). </a:t>
            </a:r>
            <a:r>
              <a:rPr lang="fr-FR" sz="1900" dirty="0" err="1"/>
              <a:t>device-height</a:t>
            </a:r>
            <a:r>
              <a:rPr lang="fr-FR" sz="1900" dirty="0"/>
              <a:t> est utilisable pour le media de type </a:t>
            </a:r>
            <a:r>
              <a:rPr lang="fr-FR" sz="1900" dirty="0" err="1"/>
              <a:t>visual</a:t>
            </a:r>
            <a:r>
              <a:rPr lang="fr-FR" sz="1900" dirty="0"/>
              <a:t> et tactile. </a:t>
            </a:r>
          </a:p>
          <a:p>
            <a:pPr marL="0" indent="0">
              <a:buNone/>
            </a:pPr>
            <a:endParaRPr lang="fr-FR" sz="1900" dirty="0"/>
          </a:p>
          <a:p>
            <a:pPr marL="0" indent="0">
              <a:lnSpc>
                <a:spcPct val="90000"/>
              </a:lnSpc>
              <a:buNone/>
            </a:pPr>
            <a:r>
              <a:rPr lang="fr-FR" sz="1900" b="1" dirty="0">
                <a:solidFill>
                  <a:schemeClr val="accent2">
                    <a:lumMod val="75000"/>
                  </a:schemeClr>
                </a:solidFill>
                <a:latin typeface="+mj-lt"/>
                <a:ea typeface="+mj-ea"/>
                <a:cs typeface="+mj-cs"/>
              </a:rPr>
              <a:t>min-</a:t>
            </a:r>
            <a:r>
              <a:rPr lang="fr-FR" sz="1900" b="1" dirty="0" err="1">
                <a:solidFill>
                  <a:schemeClr val="accent2">
                    <a:lumMod val="75000"/>
                  </a:schemeClr>
                </a:solidFill>
                <a:latin typeface="+mj-lt"/>
                <a:ea typeface="+mj-ea"/>
                <a:cs typeface="+mj-cs"/>
              </a:rPr>
              <a:t>device</a:t>
            </a:r>
            <a:r>
              <a:rPr lang="fr-FR" sz="1900" b="1" dirty="0">
                <a:solidFill>
                  <a:schemeClr val="accent2">
                    <a:lumMod val="75000"/>
                  </a:schemeClr>
                </a:solidFill>
                <a:latin typeface="+mj-lt"/>
                <a:ea typeface="+mj-ea"/>
                <a:cs typeface="+mj-cs"/>
              </a:rPr>
              <a:t>-</a:t>
            </a:r>
            <a:r>
              <a:rPr lang="fr-FR" sz="1900" b="1" dirty="0" err="1">
                <a:solidFill>
                  <a:schemeClr val="accent2">
                    <a:lumMod val="75000"/>
                  </a:schemeClr>
                </a:solidFill>
                <a:latin typeface="+mj-lt"/>
                <a:ea typeface="+mj-ea"/>
                <a:cs typeface="+mj-cs"/>
              </a:rPr>
              <a:t>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minimal de la zone d'affichage de l'écran du terminal. Nombre positif suivit d'une unité de longueur.</a:t>
            </a:r>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886135533"/>
      </p:ext>
    </p:extLst>
  </p:cSld>
  <p:clrMapOvr>
    <a:masterClrMapping/>
  </p:clrMapOvr>
  <p:transition spd="slow">
    <p:wipe dir="d"/>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908720"/>
            <a:ext cx="8274496" cy="5832648"/>
          </a:xfrm>
        </p:spPr>
        <p:txBody>
          <a:bodyPr numCol="1">
            <a:normAutofit fontScale="85000" lnSpcReduction="20000"/>
          </a:bodyPr>
          <a:lstStyle/>
          <a:p>
            <a:pPr marL="0" indent="0">
              <a:buNone/>
            </a:pPr>
            <a:r>
              <a:rPr lang="fr-FR" sz="1900" b="1" dirty="0">
                <a:solidFill>
                  <a:schemeClr val="accent2">
                    <a:lumMod val="75000"/>
                  </a:schemeClr>
                </a:solidFill>
                <a:latin typeface="+mj-lt"/>
                <a:ea typeface="+mj-ea"/>
                <a:cs typeface="+mj-cs"/>
              </a:rPr>
              <a:t>max-</a:t>
            </a:r>
            <a:r>
              <a:rPr lang="fr-FR" sz="1900" b="1" dirty="0" err="1">
                <a:solidFill>
                  <a:schemeClr val="accent2">
                    <a:lumMod val="75000"/>
                  </a:schemeClr>
                </a:solidFill>
                <a:latin typeface="+mj-lt"/>
                <a:ea typeface="+mj-ea"/>
                <a:cs typeface="+mj-cs"/>
              </a:rPr>
              <a:t>device</a:t>
            </a:r>
            <a:r>
              <a:rPr lang="fr-FR" sz="1900" b="1" dirty="0">
                <a:solidFill>
                  <a:schemeClr val="accent2">
                    <a:lumMod val="75000"/>
                  </a:schemeClr>
                </a:solidFill>
                <a:latin typeface="+mj-lt"/>
                <a:ea typeface="+mj-ea"/>
                <a:cs typeface="+mj-cs"/>
              </a:rPr>
              <a:t>-</a:t>
            </a:r>
            <a:r>
              <a:rPr lang="fr-FR" sz="1900" b="1" dirty="0" err="1">
                <a:solidFill>
                  <a:schemeClr val="accent2">
                    <a:lumMod val="75000"/>
                  </a:schemeClr>
                </a:solidFill>
                <a:latin typeface="+mj-lt"/>
                <a:ea typeface="+mj-ea"/>
                <a:cs typeface="+mj-cs"/>
              </a:rPr>
              <a:t>height</a:t>
            </a:r>
            <a:endParaRPr lang="fr-FR" sz="1900" b="1" dirty="0">
              <a:solidFill>
                <a:schemeClr val="accent2">
                  <a:lumMod val="75000"/>
                </a:schemeClr>
              </a:solidFill>
              <a:latin typeface="+mj-lt"/>
              <a:ea typeface="+mj-ea"/>
              <a:cs typeface="+mj-cs"/>
            </a:endParaRPr>
          </a:p>
          <a:p>
            <a:pPr marL="0" indent="0">
              <a:buNone/>
            </a:pPr>
            <a:r>
              <a:rPr lang="fr-FR" sz="1900" dirty="0"/>
              <a:t>    Spécifie la hauteur maximal de la zone d'affichage de l'écran du terminal. Nombre positif suivit d'une unité de longueur.</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aspect-ratio</a:t>
            </a:r>
          </a:p>
          <a:p>
            <a:pPr marL="0" indent="0">
              <a:buNone/>
            </a:pPr>
            <a:r>
              <a:rPr lang="fr-FR" sz="1900" dirty="0"/>
              <a:t>    Spécifie le ratio de la zone d'affichage dans le navigateur. Accepte par exemple la valeur "16/9" identique à "1280/720" (</a:t>
            </a:r>
            <a:r>
              <a:rPr lang="fr-FR" sz="1900" dirty="0" err="1"/>
              <a:t>window.innerWidth</a:t>
            </a:r>
            <a:r>
              <a:rPr lang="fr-FR" sz="1900" dirty="0"/>
              <a:t> / </a:t>
            </a:r>
            <a:r>
              <a:rPr lang="fr-FR" sz="1900" dirty="0" err="1"/>
              <a:t>window.innerHeight</a:t>
            </a:r>
            <a:r>
              <a:rPr lang="fr-FR" sz="1900" dirty="0"/>
              <a:t>), varie suivant la valeur de </a:t>
            </a:r>
            <a:r>
              <a:rPr lang="fr-FR" sz="1900" dirty="0" err="1"/>
              <a:t>width</a:t>
            </a:r>
            <a:r>
              <a:rPr lang="fr-FR" sz="1900" dirty="0"/>
              <a:t> et est influencée par la balise </a:t>
            </a:r>
            <a:r>
              <a:rPr lang="fr-FR" sz="1900" dirty="0" err="1"/>
              <a:t>meta</a:t>
            </a:r>
            <a:r>
              <a:rPr lang="fr-FR" sz="1900" dirty="0"/>
              <a:t> </a:t>
            </a:r>
            <a:r>
              <a:rPr lang="fr-FR" sz="1900" dirty="0" err="1"/>
              <a:t>viewport</a:t>
            </a:r>
            <a:r>
              <a:rPr lang="fr-FR" sz="1900" dirty="0"/>
              <a:t> et par l'orientation du téléphone (portrait ou paysage).aspect-ratio est utilisable pour le media de type bitmap. </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min-aspect-ratio</a:t>
            </a:r>
          </a:p>
          <a:p>
            <a:pPr marL="0" indent="0">
              <a:buNone/>
            </a:pPr>
            <a:r>
              <a:rPr lang="fr-FR" sz="1900" dirty="0"/>
              <a:t>    Spécifie le ratio minimal de la zone d'affichage dans le navigateur. Accepte par exemple la valeur "16/9".</a:t>
            </a:r>
          </a:p>
          <a:p>
            <a:pPr marL="0" indent="0">
              <a:buNone/>
            </a:pPr>
            <a:endParaRPr lang="fr-FR" sz="1900" dirty="0"/>
          </a:p>
          <a:p>
            <a:pPr marL="0" indent="0">
              <a:buNone/>
            </a:pPr>
            <a:r>
              <a:rPr lang="fr-FR" sz="1900" b="1" dirty="0">
                <a:solidFill>
                  <a:schemeClr val="accent2">
                    <a:lumMod val="75000"/>
                  </a:schemeClr>
                </a:solidFill>
                <a:latin typeface="+mj-lt"/>
                <a:ea typeface="+mj-ea"/>
                <a:cs typeface="+mj-cs"/>
              </a:rPr>
              <a:t>max-aspect-ratio</a:t>
            </a:r>
          </a:p>
          <a:p>
            <a:pPr marL="0" indent="0">
              <a:buNone/>
            </a:pPr>
            <a:r>
              <a:rPr lang="fr-FR" sz="1900" dirty="0"/>
              <a:t>    Spécifie le ratio maximal de la zone d'affichage dans le navigateur. Accepte par exemple la valeur "16/9".</a:t>
            </a:r>
          </a:p>
          <a:p>
            <a:pPr marL="0" indent="0">
              <a:buNone/>
            </a:pPr>
            <a:endParaRPr lang="fr-FR" sz="1900" dirty="0"/>
          </a:p>
          <a:p>
            <a:pPr marL="0" indent="0">
              <a:buNone/>
            </a:pPr>
            <a:r>
              <a:rPr lang="fr-FR" sz="1900" b="1" dirty="0" err="1">
                <a:solidFill>
                  <a:schemeClr val="accent2">
                    <a:lumMod val="75000"/>
                  </a:schemeClr>
                </a:solidFill>
                <a:latin typeface="+mj-lt"/>
                <a:ea typeface="+mj-ea"/>
                <a:cs typeface="+mj-cs"/>
              </a:rPr>
              <a:t>color</a:t>
            </a:r>
            <a:endParaRPr lang="fr-FR" sz="1900" b="1" dirty="0">
              <a:solidFill>
                <a:schemeClr val="accent2">
                  <a:lumMod val="75000"/>
                </a:schemeClr>
              </a:solidFill>
              <a:latin typeface="+mj-lt"/>
              <a:ea typeface="+mj-ea"/>
              <a:cs typeface="+mj-cs"/>
            </a:endParaRPr>
          </a:p>
          <a:p>
            <a:pPr marL="0" indent="0">
              <a:buNone/>
            </a:pPr>
            <a:r>
              <a:rPr lang="fr-FR" sz="1900" dirty="0"/>
              <a:t>    Spécifie le nombre de bits par composante de couleur. Accepte un entier positif par exemple la valeur "1". </a:t>
            </a:r>
            <a:r>
              <a:rPr lang="fr-FR" sz="1900" dirty="0" err="1"/>
              <a:t>color</a:t>
            </a:r>
            <a:r>
              <a:rPr lang="fr-FR" sz="1900" dirty="0"/>
              <a:t> est utilisable pour le media de type </a:t>
            </a:r>
            <a:r>
              <a:rPr lang="fr-FR" sz="1900" dirty="0" err="1"/>
              <a:t>visual</a:t>
            </a:r>
            <a:r>
              <a:rPr lang="fr-FR" sz="1900" dirty="0" smtClean="0"/>
              <a:t>.</a:t>
            </a:r>
          </a:p>
          <a:p>
            <a:pPr marL="0" indent="0">
              <a:buNone/>
            </a:pPr>
            <a:endParaRPr lang="fr-FR" sz="1900" dirty="0" smtClean="0"/>
          </a:p>
          <a:p>
            <a:pPr marL="0" indent="0">
              <a:buNone/>
            </a:pPr>
            <a:r>
              <a:rPr lang="fr-FR" sz="1900" b="1" dirty="0">
                <a:solidFill>
                  <a:schemeClr val="accent2">
                    <a:lumMod val="75000"/>
                  </a:schemeClr>
                </a:solidFill>
                <a:latin typeface="+mj-lt"/>
                <a:ea typeface="+mj-ea"/>
                <a:cs typeface="+mj-cs"/>
              </a:rPr>
              <a:t>min-</a:t>
            </a:r>
            <a:r>
              <a:rPr lang="fr-FR" sz="1900" b="1" dirty="0" err="1">
                <a:solidFill>
                  <a:schemeClr val="accent2">
                    <a:lumMod val="75000"/>
                  </a:schemeClr>
                </a:solidFill>
                <a:latin typeface="+mj-lt"/>
                <a:ea typeface="+mj-ea"/>
                <a:cs typeface="+mj-cs"/>
              </a:rPr>
              <a:t>color</a:t>
            </a:r>
            <a:endParaRPr lang="fr-FR" sz="1900" b="1" dirty="0">
              <a:solidFill>
                <a:schemeClr val="accent2">
                  <a:lumMod val="75000"/>
                </a:schemeClr>
              </a:solidFill>
              <a:latin typeface="+mj-lt"/>
              <a:ea typeface="+mj-ea"/>
              <a:cs typeface="+mj-cs"/>
            </a:endParaRPr>
          </a:p>
          <a:p>
            <a:pPr marL="0" indent="0">
              <a:buNone/>
            </a:pPr>
            <a:r>
              <a:rPr lang="fr-FR" sz="1900" dirty="0"/>
              <a:t>    Spécifie le nombre minimal de bits par composante de couleur. Accepte un entier positif par exemple la valeur "0".</a:t>
            </a:r>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158455183"/>
      </p:ext>
    </p:extLst>
  </p:cSld>
  <p:clrMapOvr>
    <a:masterClrMapping/>
  </p:clrMapOvr>
  <p:transition spd="slow">
    <p:wipe dir="d"/>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des définitions des propriétés</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lnSpc>
                <a:spcPct val="80000"/>
              </a:lnSpc>
              <a:buNone/>
            </a:pPr>
            <a:r>
              <a:rPr lang="fr-FR" sz="1600" b="1" dirty="0">
                <a:solidFill>
                  <a:schemeClr val="accent2">
                    <a:lumMod val="75000"/>
                  </a:schemeClr>
                </a:solidFill>
                <a:latin typeface="+mj-lt"/>
                <a:ea typeface="+mj-ea"/>
                <a:cs typeface="+mj-cs"/>
              </a:rPr>
              <a:t>max-</a:t>
            </a:r>
            <a:r>
              <a:rPr lang="fr-FR" sz="1600" b="1" dirty="0" err="1">
                <a:solidFill>
                  <a:schemeClr val="accent2">
                    <a:lumMod val="75000"/>
                  </a:schemeClr>
                </a:solidFill>
                <a:latin typeface="+mj-lt"/>
                <a:ea typeface="+mj-ea"/>
                <a:cs typeface="+mj-cs"/>
              </a:rPr>
              <a:t>color</a:t>
            </a:r>
            <a:endParaRPr lang="fr-FR" sz="1600" b="1" dirty="0">
              <a:solidFill>
                <a:schemeClr val="accent2">
                  <a:lumMod val="75000"/>
                </a:schemeClr>
              </a:solidFill>
              <a:latin typeface="+mj-lt"/>
              <a:ea typeface="+mj-ea"/>
              <a:cs typeface="+mj-cs"/>
            </a:endParaRPr>
          </a:p>
          <a:p>
            <a:pPr marL="0" indent="0">
              <a:buNone/>
            </a:pPr>
            <a:r>
              <a:rPr lang="fr-FR" sz="1600" dirty="0"/>
              <a:t>    Spécifie le nombre maximal de bits par composante de couleur. Accepte un entier positif par exemple la valeur "1".</a:t>
            </a:r>
          </a:p>
          <a:p>
            <a:pPr marL="0" indent="0">
              <a:buNone/>
            </a:pPr>
            <a:endParaRPr lang="fr-FR" sz="1600" dirty="0"/>
          </a:p>
          <a:p>
            <a:pPr marL="0" indent="0">
              <a:lnSpc>
                <a:spcPct val="80000"/>
              </a:lnSpc>
              <a:buNone/>
            </a:pPr>
            <a:r>
              <a:rPr lang="fr-FR" sz="1600" b="1" dirty="0" err="1">
                <a:solidFill>
                  <a:schemeClr val="accent2">
                    <a:lumMod val="75000"/>
                  </a:schemeClr>
                </a:solidFill>
                <a:latin typeface="+mj-lt"/>
                <a:ea typeface="+mj-ea"/>
                <a:cs typeface="+mj-cs"/>
              </a:rPr>
              <a:t>color</a:t>
            </a:r>
            <a:r>
              <a:rPr lang="fr-FR" sz="1600" b="1" dirty="0">
                <a:solidFill>
                  <a:schemeClr val="accent2">
                    <a:lumMod val="75000"/>
                  </a:schemeClr>
                </a:solidFill>
                <a:latin typeface="+mj-lt"/>
                <a:ea typeface="+mj-ea"/>
                <a:cs typeface="+mj-cs"/>
              </a:rPr>
              <a:t>-index</a:t>
            </a:r>
          </a:p>
          <a:p>
            <a:pPr marL="0" indent="0">
              <a:buNone/>
            </a:pPr>
            <a:r>
              <a:rPr lang="fr-FR" sz="1600" dirty="0"/>
              <a:t>    Spécifie le nombre de couleurs indexées utilisé par le périphérique. Accepte un entier positif par exemple la valeur "256", peut ne pas avoir de valeur (qui utilise des couleurs indexées). </a:t>
            </a:r>
            <a:r>
              <a:rPr lang="fr-FR" sz="1600" dirty="0" err="1"/>
              <a:t>color</a:t>
            </a:r>
            <a:r>
              <a:rPr lang="fr-FR" sz="1600" dirty="0"/>
              <a:t>-index est utilisable pour le media de type </a:t>
            </a:r>
            <a:r>
              <a:rPr lang="fr-FR" sz="1600" dirty="0" err="1"/>
              <a:t>visual</a:t>
            </a:r>
            <a:r>
              <a:rPr lang="fr-FR" sz="1600" dirty="0"/>
              <a:t>.</a:t>
            </a:r>
          </a:p>
          <a:p>
            <a:pPr marL="0" indent="0">
              <a:buNone/>
            </a:pPr>
            <a:endParaRPr lang="fr-FR" sz="1600" dirty="0"/>
          </a:p>
          <a:p>
            <a:pPr marL="0" indent="0">
              <a:lnSpc>
                <a:spcPct val="80000"/>
              </a:lnSpc>
              <a:buNone/>
            </a:pPr>
            <a:r>
              <a:rPr lang="fr-FR" sz="1600" b="1" dirty="0">
                <a:solidFill>
                  <a:schemeClr val="accent2">
                    <a:lumMod val="75000"/>
                  </a:schemeClr>
                </a:solidFill>
                <a:latin typeface="+mj-lt"/>
                <a:ea typeface="+mj-ea"/>
                <a:cs typeface="+mj-cs"/>
              </a:rPr>
              <a:t>min-</a:t>
            </a:r>
            <a:r>
              <a:rPr lang="fr-FR" sz="1600" b="1" dirty="0" err="1">
                <a:solidFill>
                  <a:schemeClr val="accent2">
                    <a:lumMod val="75000"/>
                  </a:schemeClr>
                </a:solidFill>
                <a:latin typeface="+mj-lt"/>
                <a:ea typeface="+mj-ea"/>
                <a:cs typeface="+mj-cs"/>
              </a:rPr>
              <a:t>color</a:t>
            </a:r>
            <a:r>
              <a:rPr lang="fr-FR" sz="1600" b="1" dirty="0">
                <a:solidFill>
                  <a:schemeClr val="accent2">
                    <a:lumMod val="75000"/>
                  </a:schemeClr>
                </a:solidFill>
                <a:latin typeface="+mj-lt"/>
                <a:ea typeface="+mj-ea"/>
                <a:cs typeface="+mj-cs"/>
              </a:rPr>
              <a:t>-index</a:t>
            </a:r>
          </a:p>
          <a:p>
            <a:pPr marL="0" indent="0">
              <a:buNone/>
            </a:pPr>
            <a:r>
              <a:rPr lang="fr-FR" sz="1600" dirty="0"/>
              <a:t>    Spécifie le nombre minimal de couleurs indexées utilisé par le périphérique. Accepte un entier positif par exemple la valeur "0".</a:t>
            </a:r>
          </a:p>
          <a:p>
            <a:pPr marL="0" indent="0">
              <a:buNone/>
            </a:pPr>
            <a:endParaRPr lang="fr-FR" sz="1600" dirty="0"/>
          </a:p>
          <a:p>
            <a:pPr marL="0" indent="0">
              <a:lnSpc>
                <a:spcPct val="80000"/>
              </a:lnSpc>
              <a:buNone/>
            </a:pPr>
            <a:r>
              <a:rPr lang="fr-FR" sz="1600" b="1" dirty="0">
                <a:solidFill>
                  <a:schemeClr val="accent2">
                    <a:lumMod val="75000"/>
                  </a:schemeClr>
                </a:solidFill>
                <a:latin typeface="+mj-lt"/>
                <a:ea typeface="+mj-ea"/>
                <a:cs typeface="+mj-cs"/>
              </a:rPr>
              <a:t>max-</a:t>
            </a:r>
            <a:r>
              <a:rPr lang="fr-FR" sz="1600" b="1" dirty="0" err="1">
                <a:solidFill>
                  <a:schemeClr val="accent2">
                    <a:lumMod val="75000"/>
                  </a:schemeClr>
                </a:solidFill>
                <a:latin typeface="+mj-lt"/>
                <a:ea typeface="+mj-ea"/>
                <a:cs typeface="+mj-cs"/>
              </a:rPr>
              <a:t>color</a:t>
            </a:r>
            <a:r>
              <a:rPr lang="fr-FR" sz="1600" b="1" dirty="0">
                <a:solidFill>
                  <a:schemeClr val="accent2">
                    <a:lumMod val="75000"/>
                  </a:schemeClr>
                </a:solidFill>
                <a:latin typeface="+mj-lt"/>
                <a:ea typeface="+mj-ea"/>
                <a:cs typeface="+mj-cs"/>
              </a:rPr>
              <a:t>-index</a:t>
            </a:r>
          </a:p>
          <a:p>
            <a:pPr marL="0" indent="0">
              <a:buNone/>
            </a:pPr>
            <a:r>
              <a:rPr lang="fr-FR" sz="1600" dirty="0"/>
              <a:t>    Spécifie le nombre maximal de couleurs indexées utilisé par le périphérique. Accepte un entier positif par exemple la valeur "256".</a:t>
            </a:r>
          </a:p>
          <a:p>
            <a:pPr marL="0" indent="0">
              <a:buNone/>
            </a:pPr>
            <a:endParaRPr lang="fr-FR" sz="2000" b="1" dirty="0">
              <a:solidFill>
                <a:schemeClr val="tx2"/>
              </a:solidFill>
            </a:endParaRPr>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1487972070"/>
      </p:ext>
    </p:extLst>
  </p:cSld>
  <p:clrMapOvr>
    <a:masterClrMapping/>
  </p:clrMapOvr>
  <p:transition spd="slow">
    <p:wipe dir="d"/>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a:t>
            </a:r>
            <a:r>
              <a:rPr lang="fr-FR" sz="2400" b="1" i="1" dirty="0">
                <a:solidFill>
                  <a:schemeClr val="accent2">
                    <a:lumMod val="75000"/>
                  </a:schemeClr>
                </a:solidFill>
              </a:rPr>
              <a:t>des définitions des propriétés </a:t>
            </a:r>
            <a:r>
              <a:rPr lang="fr-FR" sz="2400" b="1" i="1" dirty="0" err="1" smtClean="0">
                <a:solidFill>
                  <a:schemeClr val="accent2">
                    <a:lumMod val="75000"/>
                  </a:schemeClr>
                </a:solidFill>
              </a:rPr>
              <a:t>Webkit</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lnSpc>
                <a:spcPct val="80000"/>
              </a:lnSpc>
              <a:buNone/>
            </a:pP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webkit</a:t>
            </a: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du périphérique en </a:t>
            </a:r>
            <a:r>
              <a:rPr lang="fr-FR" sz="1600" dirty="0" err="1"/>
              <a:t>dppx</a:t>
            </a:r>
            <a:r>
              <a:rPr lang="fr-FR" sz="1600" dirty="0"/>
              <a:t>.</a:t>
            </a:r>
          </a:p>
          <a:p>
            <a:pPr marL="0" indent="0">
              <a:buNone/>
            </a:pPr>
            <a:r>
              <a:rPr lang="fr-FR" sz="1600" dirty="0"/>
              <a:t>    Accepte une valeur de 2 pour un écran </a:t>
            </a:r>
            <a:r>
              <a:rPr lang="fr-FR" sz="1600" dirty="0" err="1"/>
              <a:t>Retina</a:t>
            </a:r>
            <a:r>
              <a:rPr lang="fr-FR" sz="1600" dirty="0"/>
              <a:t> et 1 pour un affichage standard. 1 et 2 sont les seules valeurs selon la doc Apple.</a:t>
            </a:r>
          </a:p>
          <a:p>
            <a:pPr marL="0" indent="0">
              <a:buNone/>
            </a:pPr>
            <a:r>
              <a:rPr lang="fr-FR" sz="1600" dirty="0"/>
              <a:t>    Pour Android, elle accepte les valeur de 0.75, 1 et 1.5 qui correspondent aux appareils avec des écrans à haute densité, basse densité ou moyenne densité.</a:t>
            </a:r>
          </a:p>
          <a:p>
            <a:pPr marL="0" indent="0">
              <a:buNone/>
            </a:pPr>
            <a:r>
              <a:rPr lang="fr-FR" sz="1600" dirty="0"/>
              <a:t>    La valeur du ratio est équivalente à la propriété </a:t>
            </a:r>
            <a:r>
              <a:rPr lang="fr-FR" sz="1600" b="1" dirty="0" err="1">
                <a:solidFill>
                  <a:schemeClr val="accent2">
                    <a:lumMod val="75000"/>
                  </a:schemeClr>
                </a:solidFill>
                <a:latin typeface="+mj-lt"/>
                <a:ea typeface="+mj-ea"/>
                <a:cs typeface="+mj-cs"/>
              </a:rPr>
              <a:t>window.devicePixelRatio</a:t>
            </a:r>
            <a:r>
              <a:rPr lang="fr-FR" sz="1600" dirty="0"/>
              <a:t> et équivalente à </a:t>
            </a:r>
            <a:r>
              <a:rPr lang="fr-FR" sz="1600" b="1" dirty="0" err="1">
                <a:solidFill>
                  <a:schemeClr val="accent2">
                    <a:lumMod val="75000"/>
                  </a:schemeClr>
                </a:solidFill>
                <a:latin typeface="+mj-lt"/>
                <a:ea typeface="+mj-ea"/>
                <a:cs typeface="+mj-cs"/>
              </a:rPr>
              <a:t>resolution</a:t>
            </a:r>
            <a:r>
              <a:rPr lang="fr-FR" sz="1600" b="1" dirty="0">
                <a:solidFill>
                  <a:schemeClr val="accent2">
                    <a:lumMod val="75000"/>
                  </a:schemeClr>
                </a:solidFill>
                <a:latin typeface="+mj-lt"/>
                <a:ea typeface="+mj-ea"/>
                <a:cs typeface="+mj-cs"/>
              </a:rPr>
              <a:t> </a:t>
            </a:r>
            <a:r>
              <a:rPr lang="fr-FR" sz="1600" dirty="0"/>
              <a:t>en </a:t>
            </a:r>
            <a:r>
              <a:rPr lang="fr-FR" sz="1600" dirty="0" err="1"/>
              <a:t>dppx</a:t>
            </a:r>
            <a:r>
              <a:rPr lang="fr-FR" sz="1600" dirty="0"/>
              <a:t> (si elle était interprétée)</a:t>
            </a:r>
          </a:p>
          <a:p>
            <a:pPr marL="0" indent="0">
              <a:buNone/>
            </a:pPr>
            <a:r>
              <a:rPr lang="fr-FR" sz="1600" dirty="0"/>
              <a:t>    Compatible Safari 4.0+ et sur Android </a:t>
            </a:r>
          </a:p>
          <a:p>
            <a:pPr marL="0" indent="0">
              <a:buNone/>
            </a:pPr>
            <a:endParaRPr lang="fr-FR" sz="1600" dirty="0"/>
          </a:p>
          <a:p>
            <a:pPr marL="0" indent="0">
              <a:lnSpc>
                <a:spcPct val="80000"/>
              </a:lnSpc>
              <a:buNone/>
            </a:pP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webkit</a:t>
            </a:r>
            <a:r>
              <a:rPr lang="fr-FR" sz="1600" b="1" dirty="0">
                <a:solidFill>
                  <a:schemeClr val="accent2">
                    <a:lumMod val="75000"/>
                  </a:schemeClr>
                </a:solidFill>
                <a:latin typeface="+mj-lt"/>
                <a:ea typeface="+mj-ea"/>
                <a:cs typeface="+mj-cs"/>
              </a:rPr>
              <a:t>-max-</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densité d'écran maximale. Accepte les mêmes valeurs que -</a:t>
            </a:r>
            <a:r>
              <a:rPr lang="fr-FR" sz="1600" dirty="0" err="1"/>
              <a:t>webkit</a:t>
            </a:r>
            <a:r>
              <a:rPr lang="fr-FR" sz="1600" dirty="0"/>
              <a:t>-</a:t>
            </a:r>
            <a:r>
              <a:rPr lang="fr-FR" sz="1600" dirty="0" err="1"/>
              <a:t>device</a:t>
            </a:r>
            <a:r>
              <a:rPr lang="fr-FR" sz="1600" dirty="0"/>
              <a:t>-pixel-ratio.</a:t>
            </a:r>
          </a:p>
          <a:p>
            <a:pPr marL="0" indent="0">
              <a:buNone/>
            </a:pPr>
            <a:endParaRPr lang="fr-FR" sz="1600" dirty="0"/>
          </a:p>
          <a:p>
            <a:pPr marL="0" indent="0">
              <a:buNone/>
            </a:pPr>
            <a:r>
              <a:rPr lang="fr-FR" sz="1600" dirty="0"/>
              <a:t>-</a:t>
            </a:r>
            <a:r>
              <a:rPr lang="fr-FR" sz="1600" dirty="0" err="1"/>
              <a:t>webkit</a:t>
            </a:r>
            <a:r>
              <a:rPr lang="fr-FR" sz="1600" dirty="0"/>
              <a:t>-min-</a:t>
            </a:r>
            <a:r>
              <a:rPr lang="fr-FR" sz="1600" dirty="0" err="1"/>
              <a:t>device</a:t>
            </a:r>
            <a:r>
              <a:rPr lang="fr-FR" sz="1600" dirty="0"/>
              <a:t>-pixel-ratio</a:t>
            </a:r>
          </a:p>
          <a:p>
            <a:pPr marL="0" indent="0">
              <a:buNone/>
            </a:pPr>
            <a:r>
              <a:rPr lang="fr-FR" sz="1600" dirty="0"/>
              <a:t>    Spécifie la densité d'écran minimale. Accepte les mêmes valeurs que -</a:t>
            </a:r>
            <a:r>
              <a:rPr lang="fr-FR" sz="1600" dirty="0" err="1"/>
              <a:t>webkit</a:t>
            </a:r>
            <a:r>
              <a:rPr lang="fr-FR" sz="1600" dirty="0"/>
              <a:t>-</a:t>
            </a:r>
            <a:r>
              <a:rPr lang="fr-FR" sz="1600" dirty="0" err="1"/>
              <a:t>device</a:t>
            </a:r>
            <a:r>
              <a:rPr lang="fr-FR" sz="1600" dirty="0"/>
              <a:t>-pixel-ratio.</a:t>
            </a:r>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3135923163"/>
      </p:ext>
    </p:extLst>
  </p:cSld>
  <p:clrMapOvr>
    <a:masterClrMapping/>
  </p:clrMapOvr>
  <p:transition spd="slow">
    <p:wipe dir="d"/>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a:t>
            </a:r>
            <a:r>
              <a:rPr lang="fr-FR" sz="2400" b="1" i="1" dirty="0">
                <a:solidFill>
                  <a:schemeClr val="accent2">
                    <a:lumMod val="75000"/>
                  </a:schemeClr>
                </a:solidFill>
              </a:rPr>
              <a:t>des définitions des propriétés </a:t>
            </a:r>
            <a:r>
              <a:rPr lang="fr-FR" sz="2400" b="1" i="1" dirty="0" err="1" smtClean="0">
                <a:solidFill>
                  <a:schemeClr val="accent2">
                    <a:lumMod val="75000"/>
                  </a:schemeClr>
                </a:solidFill>
              </a:rPr>
              <a:t>Opera</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1600" b="1" dirty="0">
                <a:solidFill>
                  <a:schemeClr val="accent2">
                    <a:lumMod val="75000"/>
                  </a:schemeClr>
                </a:solidFill>
                <a:latin typeface="+mj-lt"/>
                <a:ea typeface="+mj-ea"/>
                <a:cs typeface="+mj-cs"/>
              </a:rPr>
              <a:t>-o-</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de l'écran, et décrit le format d'image du dispositif de sortie.</a:t>
            </a:r>
          </a:p>
          <a:p>
            <a:pPr marL="0" indent="0">
              <a:buNone/>
            </a:pPr>
            <a:r>
              <a:rPr lang="fr-FR" sz="1600" dirty="0"/>
              <a:t>    Accepte deux nombre entiers positifs séparé part "/" : le nombre de pixels horizontaux / le nombre de pixels verticaux. Par exemple "2/1".</a:t>
            </a:r>
          </a:p>
          <a:p>
            <a:pPr marL="0" indent="0">
              <a:buNone/>
            </a:pPr>
            <a:r>
              <a:rPr lang="fr-FR" sz="1600" dirty="0"/>
              <a:t>    La valeur du ratio est équivalente à la propriété </a:t>
            </a:r>
            <a:r>
              <a:rPr lang="fr-FR" sz="1600" b="1" dirty="0" err="1">
                <a:solidFill>
                  <a:schemeClr val="accent2">
                    <a:lumMod val="75000"/>
                  </a:schemeClr>
                </a:solidFill>
                <a:latin typeface="+mj-lt"/>
                <a:ea typeface="+mj-ea"/>
                <a:cs typeface="+mj-cs"/>
              </a:rPr>
              <a:t>window.devicePixelRatio</a:t>
            </a:r>
            <a:r>
              <a:rPr lang="fr-FR" sz="1600" dirty="0"/>
              <a:t> ou à la propriété </a:t>
            </a:r>
            <a:r>
              <a:rPr lang="fr-FR" sz="1600" b="1" dirty="0" err="1">
                <a:solidFill>
                  <a:schemeClr val="accent2">
                    <a:lumMod val="75000"/>
                  </a:schemeClr>
                </a:solidFill>
                <a:latin typeface="+mj-lt"/>
                <a:ea typeface="+mj-ea"/>
                <a:cs typeface="+mj-cs"/>
              </a:rPr>
              <a:t>resolution</a:t>
            </a:r>
            <a:r>
              <a:rPr lang="fr-FR" sz="1600" dirty="0"/>
              <a:t> en </a:t>
            </a:r>
            <a:r>
              <a:rPr lang="fr-FR" sz="1600" dirty="0" err="1"/>
              <a:t>dppx</a:t>
            </a:r>
            <a:endParaRPr lang="fr-FR" sz="1600" dirty="0"/>
          </a:p>
          <a:p>
            <a:pPr marL="0" indent="0">
              <a:buNone/>
            </a:pPr>
            <a:r>
              <a:rPr lang="fr-FR" sz="1600" dirty="0"/>
              <a:t>    Compatible </a:t>
            </a:r>
            <a:r>
              <a:rPr lang="fr-FR" sz="1600" dirty="0" err="1"/>
              <a:t>Opera</a:t>
            </a:r>
            <a:r>
              <a:rPr lang="fr-FR" sz="1600" dirty="0"/>
              <a:t> 11.10+ (Presto 2.8)</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-o-min-</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minimale du périphérique en </a:t>
            </a:r>
            <a:r>
              <a:rPr lang="fr-FR" sz="1600" dirty="0" err="1"/>
              <a:t>dppx</a:t>
            </a:r>
            <a:r>
              <a:rPr lang="fr-FR" sz="1600" dirty="0"/>
              <a:t>. Accepte les mêmes valeurs que -o-</a:t>
            </a:r>
            <a:r>
              <a:rPr lang="fr-FR" sz="1600" dirty="0" err="1"/>
              <a:t>device</a:t>
            </a:r>
            <a:r>
              <a:rPr lang="fr-FR" sz="1600" dirty="0"/>
              <a:t>-pixel-ratio.</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-o-max-</a:t>
            </a:r>
            <a:r>
              <a:rPr lang="fr-FR" sz="1600" b="1" dirty="0" err="1">
                <a:solidFill>
                  <a:schemeClr val="accent2">
                    <a:lumMod val="75000"/>
                  </a:schemeClr>
                </a:solidFill>
                <a:latin typeface="+mj-lt"/>
                <a:ea typeface="+mj-ea"/>
                <a:cs typeface="+mj-cs"/>
              </a:rPr>
              <a:t>moz</a:t>
            </a: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maximale du périphérique en </a:t>
            </a:r>
            <a:r>
              <a:rPr lang="fr-FR" sz="1600" dirty="0" err="1"/>
              <a:t>dppx</a:t>
            </a:r>
            <a:r>
              <a:rPr lang="fr-FR" sz="1600" dirty="0"/>
              <a:t>. Accepte les mêmes valeurs que -o-</a:t>
            </a:r>
            <a:r>
              <a:rPr lang="fr-FR" sz="1600" dirty="0" err="1"/>
              <a:t>device</a:t>
            </a:r>
            <a:r>
              <a:rPr lang="fr-FR" sz="1600" dirty="0"/>
              <a:t>-pixel-ratio.</a:t>
            </a:r>
          </a:p>
          <a:p>
            <a:pPr marL="0" indent="0">
              <a:buNone/>
            </a:pPr>
            <a:endParaRPr lang="fr-FR" sz="1600" dirty="0"/>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473020844"/>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'font-variant' </a:t>
            </a:r>
            <a:endParaRPr dirty="0"/>
          </a:p>
        </p:txBody>
      </p:sp>
      <p:sp>
        <p:nvSpPr>
          <p:cNvPr id="48131" name="Espace réservé du contenu 2"/>
          <p:cNvSpPr>
            <a:spLocks noGrp="1"/>
          </p:cNvSpPr>
          <p:nvPr>
            <p:ph idx="1"/>
          </p:nvPr>
        </p:nvSpPr>
        <p:spPr>
          <a:xfrm>
            <a:off x="762000" y="1597025"/>
            <a:ext cx="8077200" cy="2768600"/>
          </a:xfrm>
        </p:spPr>
        <p:txBody>
          <a:bodyPr/>
          <a:lstStyle/>
          <a:p>
            <a:pPr marL="0" indent="0">
              <a:buFont typeface="Arial" charset="0"/>
              <a:buNone/>
            </a:pPr>
            <a:r>
              <a:rPr sz="2000" smtClean="0"/>
              <a:t>définit la variation de la police.</a:t>
            </a:r>
          </a:p>
          <a:p>
            <a:pPr marL="0" indent="0">
              <a:buFont typeface="Arial" charset="0"/>
              <a:buNone/>
            </a:pPr>
            <a:r>
              <a:rPr sz="2000" smtClean="0"/>
              <a:t>Valeurs :</a:t>
            </a:r>
          </a:p>
          <a:p>
            <a:pPr marL="0" indent="0">
              <a:buFont typeface="Arial" charset="0"/>
              <a:buNone/>
            </a:pPr>
            <a:r>
              <a:rPr sz="2000" smtClean="0"/>
              <a:t>normal :		normal,</a:t>
            </a:r>
          </a:p>
          <a:p>
            <a:pPr marL="0" indent="0">
              <a:buFont typeface="Arial" charset="0"/>
              <a:buNone/>
            </a:pPr>
            <a:r>
              <a:rPr sz="2000" smtClean="0"/>
              <a:t>small-caps : 	petites majuscules</a:t>
            </a:r>
          </a:p>
          <a:p>
            <a:pPr marL="0" indent="0">
              <a:buFont typeface="Arial" charset="0"/>
              <a:buNone/>
            </a:pPr>
            <a:r>
              <a:rPr sz="2000" smtClean="0"/>
              <a:t>inherit :		hérité de l'élément parent</a:t>
            </a:r>
          </a:p>
          <a:p>
            <a:pPr marL="0" indent="0">
              <a:buFont typeface="Arial" charset="0"/>
              <a:buNone/>
            </a:pPr>
            <a:r>
              <a:rPr sz="2000" smtClean="0"/>
              <a:t>exemple :</a:t>
            </a:r>
          </a:p>
          <a:p>
            <a:pPr marL="0" indent="0">
              <a:buFont typeface="Arial" charset="0"/>
              <a:buNone/>
            </a:pPr>
            <a:r>
              <a:rPr sz="2000" smtClean="0"/>
              <a:t>&lt;p style="</a:t>
            </a:r>
            <a:r>
              <a:rPr sz="2000" smtClean="0">
                <a:solidFill>
                  <a:srgbClr val="2403E7"/>
                </a:solidFill>
              </a:rPr>
              <a:t>font-variant: small-caps;</a:t>
            </a:r>
            <a:r>
              <a:rPr sz="2000" smtClean="0"/>
              <a:t> "&gt;Le printemps&lt;/p&gt;</a:t>
            </a:r>
          </a:p>
          <a:p>
            <a:pPr marL="0" indent="0">
              <a:buFont typeface="Arial" charset="0"/>
              <a:buNone/>
            </a:pPr>
            <a:endParaRPr sz="2000" smtClean="0"/>
          </a:p>
        </p:txBody>
      </p:sp>
      <p:pic>
        <p:nvPicPr>
          <p:cNvPr id="48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663" y="4437063"/>
            <a:ext cx="15906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a:t>
            </a:r>
            <a:r>
              <a:rPr lang="fr-FR" sz="2400" b="1" i="1" dirty="0">
                <a:solidFill>
                  <a:schemeClr val="accent2">
                    <a:lumMod val="75000"/>
                  </a:schemeClr>
                </a:solidFill>
              </a:rPr>
              <a:t>des définitions des propriétés </a:t>
            </a:r>
            <a:r>
              <a:rPr lang="fr-FR" sz="2400" b="1" i="1" dirty="0" err="1" smtClean="0">
                <a:solidFill>
                  <a:schemeClr val="accent2">
                    <a:lumMod val="75000"/>
                  </a:schemeClr>
                </a:solidFill>
              </a:rPr>
              <a:t>Opera</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1600" b="1" dirty="0" err="1">
                <a:solidFill>
                  <a:schemeClr val="accent2">
                    <a:lumMod val="75000"/>
                  </a:schemeClr>
                </a:solidFill>
                <a:latin typeface="+mj-lt"/>
                <a:ea typeface="+mj-ea"/>
                <a:cs typeface="+mj-cs"/>
              </a:rPr>
              <a:t>resolution</a:t>
            </a:r>
            <a:endParaRPr lang="fr-FR" sz="1600" b="1" dirty="0">
              <a:solidFill>
                <a:schemeClr val="accent2">
                  <a:lumMod val="75000"/>
                </a:schemeClr>
              </a:solidFill>
              <a:latin typeface="+mj-lt"/>
              <a:ea typeface="+mj-ea"/>
              <a:cs typeface="+mj-cs"/>
            </a:endParaRPr>
          </a:p>
          <a:p>
            <a:pPr marL="0" indent="0">
              <a:buNone/>
            </a:pPr>
            <a:r>
              <a:rPr lang="fr-FR" sz="1600" dirty="0"/>
              <a:t>    La propriété </a:t>
            </a:r>
            <a:r>
              <a:rPr lang="fr-FR" sz="1600" dirty="0" err="1"/>
              <a:t>resolution</a:t>
            </a:r>
            <a:r>
              <a:rPr lang="fr-FR" sz="1600" dirty="0"/>
              <a:t> n'est reconnue qu'a partir d'Opéra 10+ (presto 2.3)</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orientation</a:t>
            </a:r>
          </a:p>
          <a:p>
            <a:pPr marL="0" indent="0">
              <a:buNone/>
            </a:pPr>
            <a:r>
              <a:rPr lang="fr-FR" sz="1600" dirty="0"/>
              <a:t>    La propriété orientation n'est reconnue qu'a partir d'Opéra 11+ (presto 2.7)</a:t>
            </a:r>
          </a:p>
          <a:p>
            <a:pPr marL="0" indent="0">
              <a:buNone/>
            </a:pPr>
            <a:endParaRPr lang="fr-FR" sz="1600" dirty="0"/>
          </a:p>
          <a:p>
            <a:pPr marL="0" indent="0">
              <a:buNone/>
            </a:pPr>
            <a:r>
              <a:rPr lang="fr-FR" sz="1600" b="1" dirty="0" err="1">
                <a:solidFill>
                  <a:schemeClr val="accent2">
                    <a:lumMod val="75000"/>
                  </a:schemeClr>
                </a:solidFill>
                <a:latin typeface="+mj-lt"/>
                <a:ea typeface="+mj-ea"/>
                <a:cs typeface="+mj-cs"/>
              </a:rPr>
              <a:t>color</a:t>
            </a:r>
            <a:r>
              <a:rPr lang="fr-FR" sz="1600" b="1" dirty="0">
                <a:solidFill>
                  <a:schemeClr val="accent2">
                    <a:lumMod val="75000"/>
                  </a:schemeClr>
                </a:solidFill>
                <a:latin typeface="+mj-lt"/>
                <a:ea typeface="+mj-ea"/>
                <a:cs typeface="+mj-cs"/>
              </a:rPr>
              <a:t>, </a:t>
            </a:r>
            <a:r>
              <a:rPr lang="fr-FR" sz="1600" b="1" dirty="0" err="1">
                <a:solidFill>
                  <a:schemeClr val="accent2">
                    <a:lumMod val="75000"/>
                  </a:schemeClr>
                </a:solidFill>
                <a:latin typeface="+mj-lt"/>
                <a:ea typeface="+mj-ea"/>
                <a:cs typeface="+mj-cs"/>
              </a:rPr>
              <a:t>color</a:t>
            </a:r>
            <a:r>
              <a:rPr lang="fr-FR" sz="1600" b="1" dirty="0">
                <a:solidFill>
                  <a:schemeClr val="accent2">
                    <a:lumMod val="75000"/>
                  </a:schemeClr>
                </a:solidFill>
                <a:latin typeface="+mj-lt"/>
                <a:ea typeface="+mj-ea"/>
                <a:cs typeface="+mj-cs"/>
              </a:rPr>
              <a:t>-index et monochrome</a:t>
            </a:r>
          </a:p>
          <a:p>
            <a:pPr marL="0" indent="0">
              <a:buNone/>
            </a:pPr>
            <a:r>
              <a:rPr lang="fr-FR" sz="1600" dirty="0"/>
              <a:t>    Les propriétés </a:t>
            </a:r>
            <a:r>
              <a:rPr lang="fr-FR" sz="1600" dirty="0" err="1"/>
              <a:t>color</a:t>
            </a:r>
            <a:r>
              <a:rPr lang="fr-FR" sz="1600" dirty="0"/>
              <a:t>, </a:t>
            </a:r>
            <a:r>
              <a:rPr lang="fr-FR" sz="1600" dirty="0" err="1"/>
              <a:t>color</a:t>
            </a:r>
            <a:r>
              <a:rPr lang="fr-FR" sz="1600" dirty="0"/>
              <a:t>-index et monochrome ne sont reconnues qu'a partir d'Opéra 10+ (presto 2.4)</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scan et </a:t>
            </a:r>
            <a:r>
              <a:rPr lang="fr-FR" sz="1600" b="1" dirty="0" err="1">
                <a:solidFill>
                  <a:schemeClr val="accent2">
                    <a:lumMod val="75000"/>
                  </a:schemeClr>
                </a:solidFill>
                <a:latin typeface="+mj-lt"/>
                <a:ea typeface="+mj-ea"/>
                <a:cs typeface="+mj-cs"/>
              </a:rPr>
              <a:t>grid</a:t>
            </a:r>
            <a:endParaRPr lang="fr-FR" sz="1600" b="1" dirty="0">
              <a:solidFill>
                <a:schemeClr val="accent2">
                  <a:lumMod val="75000"/>
                </a:schemeClr>
              </a:solidFill>
              <a:latin typeface="+mj-lt"/>
              <a:ea typeface="+mj-ea"/>
              <a:cs typeface="+mj-cs"/>
            </a:endParaRPr>
          </a:p>
          <a:p>
            <a:pPr marL="0" indent="0">
              <a:buNone/>
            </a:pPr>
            <a:r>
              <a:rPr lang="fr-FR" sz="1600" dirty="0"/>
              <a:t>    Les propriétés scan et </a:t>
            </a:r>
            <a:r>
              <a:rPr lang="fr-FR" sz="1600" dirty="0" err="1"/>
              <a:t>grid</a:t>
            </a:r>
            <a:r>
              <a:rPr lang="fr-FR" sz="1600" dirty="0"/>
              <a:t> ne sont reconnues qu'a partir d'Opéra 10+ (presto 2.4)</a:t>
            </a:r>
          </a:p>
          <a:p>
            <a:pPr marL="0" indent="0">
              <a:buNone/>
            </a:pPr>
            <a:endParaRPr lang="fr-FR" sz="1600" dirty="0"/>
          </a:p>
          <a:p>
            <a:pPr marL="0" indent="0">
              <a:buNone/>
            </a:pPr>
            <a:endParaRPr lang="fr-FR" sz="1600" dirty="0"/>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574596299"/>
      </p:ext>
    </p:extLst>
  </p:cSld>
  <p:clrMapOvr>
    <a:masterClrMapping/>
  </p:clrMapOvr>
  <p:transition spd="slow">
    <p:wipe dir="d"/>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855112"/>
          </a:xfrm>
        </p:spPr>
        <p:txBody>
          <a:bodyPr/>
          <a:lstStyle/>
          <a:p>
            <a:r>
              <a:rPr lang="fr-FR" sz="2400" b="1" i="1" dirty="0" smtClean="0">
                <a:solidFill>
                  <a:schemeClr val="accent2">
                    <a:lumMod val="75000"/>
                  </a:schemeClr>
                </a:solidFill>
              </a:rPr>
              <a:t>Liste </a:t>
            </a:r>
            <a:r>
              <a:rPr lang="fr-FR" sz="2400" b="1" i="1" dirty="0">
                <a:solidFill>
                  <a:schemeClr val="accent2">
                    <a:lumMod val="75000"/>
                  </a:schemeClr>
                </a:solidFill>
              </a:rPr>
              <a:t>des définitions des propriétés </a:t>
            </a:r>
            <a:r>
              <a:rPr lang="fr-FR" sz="2400" b="1" i="1" dirty="0" smtClean="0">
                <a:solidFill>
                  <a:schemeClr val="accent2">
                    <a:lumMod val="75000"/>
                  </a:schemeClr>
                </a:solidFill>
              </a:rPr>
              <a:t>Firefox</a:t>
            </a:r>
            <a:endParaRPr lang="fr-FR" sz="2400" b="1" i="1" dirty="0">
              <a:solidFill>
                <a:schemeClr val="tx2"/>
              </a:solidFill>
            </a:endParaRPr>
          </a:p>
        </p:txBody>
      </p:sp>
      <p:sp>
        <p:nvSpPr>
          <p:cNvPr id="3" name="Espace réservé du contenu 2"/>
          <p:cNvSpPr>
            <a:spLocks noGrp="1"/>
          </p:cNvSpPr>
          <p:nvPr>
            <p:ph idx="1"/>
          </p:nvPr>
        </p:nvSpPr>
        <p:spPr>
          <a:xfrm>
            <a:off x="762000" y="1052736"/>
            <a:ext cx="8274496" cy="5688632"/>
          </a:xfrm>
        </p:spPr>
        <p:txBody>
          <a:bodyPr numCol="1">
            <a:normAutofit/>
          </a:bodyPr>
          <a:lstStyle/>
          <a:p>
            <a:pPr marL="0" indent="0">
              <a:buNone/>
            </a:pP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moz</a:t>
            </a: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du périphérique en </a:t>
            </a:r>
            <a:r>
              <a:rPr lang="fr-FR" sz="1600" dirty="0" err="1"/>
              <a:t>dppx</a:t>
            </a:r>
            <a:r>
              <a:rPr lang="fr-FR" sz="1600" dirty="0"/>
              <a:t>.</a:t>
            </a:r>
          </a:p>
          <a:p>
            <a:pPr marL="0" indent="0">
              <a:buNone/>
            </a:pPr>
            <a:r>
              <a:rPr lang="fr-FR" sz="1600" dirty="0"/>
              <a:t>    Accepte un nombre entier ou décimal.</a:t>
            </a:r>
          </a:p>
          <a:p>
            <a:pPr marL="0" indent="0">
              <a:buNone/>
            </a:pPr>
            <a:r>
              <a:rPr lang="fr-FR" sz="1600" dirty="0"/>
              <a:t>    La valeur du ratio est équivalente à la propriété </a:t>
            </a:r>
            <a:r>
              <a:rPr lang="fr-FR" sz="1600" b="1" dirty="0" err="1">
                <a:solidFill>
                  <a:schemeClr val="accent2">
                    <a:lumMod val="75000"/>
                  </a:schemeClr>
                </a:solidFill>
                <a:latin typeface="+mj-lt"/>
                <a:ea typeface="+mj-ea"/>
                <a:cs typeface="+mj-cs"/>
              </a:rPr>
              <a:t>window.devicePixelRatio</a:t>
            </a:r>
            <a:r>
              <a:rPr lang="fr-FR" sz="1600" dirty="0"/>
              <a:t> ou à la propriété </a:t>
            </a:r>
            <a:r>
              <a:rPr lang="fr-FR" sz="1600" b="1" dirty="0" err="1">
                <a:solidFill>
                  <a:schemeClr val="accent2">
                    <a:lumMod val="75000"/>
                  </a:schemeClr>
                </a:solidFill>
                <a:latin typeface="+mj-lt"/>
                <a:ea typeface="+mj-ea"/>
                <a:cs typeface="+mj-cs"/>
              </a:rPr>
              <a:t>resolution</a:t>
            </a:r>
            <a:r>
              <a:rPr lang="fr-FR" sz="1600" b="1" dirty="0">
                <a:solidFill>
                  <a:schemeClr val="accent2">
                    <a:lumMod val="75000"/>
                  </a:schemeClr>
                </a:solidFill>
                <a:latin typeface="+mj-lt"/>
                <a:ea typeface="+mj-ea"/>
                <a:cs typeface="+mj-cs"/>
              </a:rPr>
              <a:t> </a:t>
            </a:r>
            <a:r>
              <a:rPr lang="fr-FR" sz="1600" dirty="0"/>
              <a:t>en </a:t>
            </a:r>
            <a:r>
              <a:rPr lang="fr-FR" sz="1600" dirty="0" err="1"/>
              <a:t>dppx</a:t>
            </a:r>
            <a:endParaRPr lang="fr-FR" sz="1600" dirty="0"/>
          </a:p>
          <a:p>
            <a:pPr marL="0" indent="0">
              <a:buNone/>
            </a:pPr>
            <a:r>
              <a:rPr lang="fr-FR" sz="1600" dirty="0"/>
              <a:t>    Compatible Firefox 3.5+</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min--</a:t>
            </a:r>
            <a:r>
              <a:rPr lang="fr-FR" sz="1600" b="1" dirty="0" err="1">
                <a:solidFill>
                  <a:schemeClr val="accent2">
                    <a:lumMod val="75000"/>
                  </a:schemeClr>
                </a:solidFill>
                <a:latin typeface="+mj-lt"/>
                <a:ea typeface="+mj-ea"/>
                <a:cs typeface="+mj-cs"/>
              </a:rPr>
              <a:t>moz</a:t>
            </a: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minimale du périphérique en </a:t>
            </a:r>
            <a:r>
              <a:rPr lang="fr-FR" sz="1600" dirty="0" err="1"/>
              <a:t>dppx</a:t>
            </a:r>
            <a:r>
              <a:rPr lang="fr-FR" sz="1600" dirty="0"/>
              <a:t>. Accepte les mêmes valeurs que -</a:t>
            </a:r>
            <a:r>
              <a:rPr lang="fr-FR" sz="1600" dirty="0" err="1"/>
              <a:t>moz</a:t>
            </a:r>
            <a:r>
              <a:rPr lang="fr-FR" sz="1600" dirty="0"/>
              <a:t>-</a:t>
            </a:r>
            <a:r>
              <a:rPr lang="fr-FR" sz="1600" dirty="0" err="1"/>
              <a:t>device</a:t>
            </a:r>
            <a:r>
              <a:rPr lang="fr-FR" sz="1600" dirty="0"/>
              <a:t>-pixel-ratio.</a:t>
            </a:r>
          </a:p>
          <a:p>
            <a:pPr marL="0" indent="0">
              <a:buNone/>
            </a:pPr>
            <a:endParaRPr lang="fr-FR" sz="1600" dirty="0"/>
          </a:p>
          <a:p>
            <a:pPr marL="0" indent="0">
              <a:buNone/>
            </a:pPr>
            <a:r>
              <a:rPr lang="fr-FR" sz="1600" b="1" dirty="0">
                <a:solidFill>
                  <a:schemeClr val="accent2">
                    <a:lumMod val="75000"/>
                  </a:schemeClr>
                </a:solidFill>
                <a:latin typeface="+mj-lt"/>
                <a:ea typeface="+mj-ea"/>
                <a:cs typeface="+mj-cs"/>
              </a:rPr>
              <a:t>max--</a:t>
            </a:r>
            <a:r>
              <a:rPr lang="fr-FR" sz="1600" b="1" dirty="0" err="1">
                <a:solidFill>
                  <a:schemeClr val="accent2">
                    <a:lumMod val="75000"/>
                  </a:schemeClr>
                </a:solidFill>
                <a:latin typeface="+mj-lt"/>
                <a:ea typeface="+mj-ea"/>
                <a:cs typeface="+mj-cs"/>
              </a:rPr>
              <a:t>moz</a:t>
            </a:r>
            <a:r>
              <a:rPr lang="fr-FR" sz="1600" b="1" dirty="0">
                <a:solidFill>
                  <a:schemeClr val="accent2">
                    <a:lumMod val="75000"/>
                  </a:schemeClr>
                </a:solidFill>
                <a:latin typeface="+mj-lt"/>
                <a:ea typeface="+mj-ea"/>
                <a:cs typeface="+mj-cs"/>
              </a:rPr>
              <a:t>-</a:t>
            </a:r>
            <a:r>
              <a:rPr lang="fr-FR" sz="1600" b="1" dirty="0" err="1">
                <a:solidFill>
                  <a:schemeClr val="accent2">
                    <a:lumMod val="75000"/>
                  </a:schemeClr>
                </a:solidFill>
                <a:latin typeface="+mj-lt"/>
                <a:ea typeface="+mj-ea"/>
                <a:cs typeface="+mj-cs"/>
              </a:rPr>
              <a:t>device</a:t>
            </a:r>
            <a:r>
              <a:rPr lang="fr-FR" sz="1600" b="1" dirty="0">
                <a:solidFill>
                  <a:schemeClr val="accent2">
                    <a:lumMod val="75000"/>
                  </a:schemeClr>
                </a:solidFill>
                <a:latin typeface="+mj-lt"/>
                <a:ea typeface="+mj-ea"/>
                <a:cs typeface="+mj-cs"/>
              </a:rPr>
              <a:t>-pixel-ratio</a:t>
            </a:r>
          </a:p>
          <a:p>
            <a:pPr marL="0" indent="0">
              <a:buNone/>
            </a:pPr>
            <a:r>
              <a:rPr lang="fr-FR" sz="1600" dirty="0"/>
              <a:t>    Spécifie la résolution maximale du périphérique en </a:t>
            </a:r>
            <a:r>
              <a:rPr lang="fr-FR" sz="1600" dirty="0" err="1"/>
              <a:t>dppx</a:t>
            </a:r>
            <a:r>
              <a:rPr lang="fr-FR" sz="1600" dirty="0"/>
              <a:t>. Accepte les mêmes valeurs que -</a:t>
            </a:r>
            <a:r>
              <a:rPr lang="fr-FR" sz="1600" dirty="0" err="1"/>
              <a:t>moz</a:t>
            </a:r>
            <a:r>
              <a:rPr lang="fr-FR" sz="1600" dirty="0"/>
              <a:t>-</a:t>
            </a:r>
            <a:r>
              <a:rPr lang="fr-FR" sz="1600" dirty="0" err="1"/>
              <a:t>device</a:t>
            </a:r>
            <a:r>
              <a:rPr lang="fr-FR" sz="1600" dirty="0"/>
              <a:t>-pixel-ratio. </a:t>
            </a:r>
          </a:p>
          <a:p>
            <a:pPr marL="0" indent="0">
              <a:buNone/>
            </a:pPr>
            <a:endParaRPr lang="fr-FR" sz="1600" dirty="0"/>
          </a:p>
          <a:p>
            <a:pPr marL="0" indent="0">
              <a:buNone/>
            </a:pPr>
            <a:endParaRPr lang="fr-FR" sz="2000" b="1" dirty="0" smtClean="0">
              <a:solidFill>
                <a:schemeClr val="tx2"/>
              </a:solidFill>
            </a:endParaRPr>
          </a:p>
        </p:txBody>
      </p:sp>
    </p:spTree>
    <p:extLst>
      <p:ext uri="{BB962C8B-B14F-4D97-AF65-F5344CB8AC3E}">
        <p14:creationId xmlns:p14="http://schemas.microsoft.com/office/powerpoint/2010/main" val="1288630447"/>
      </p:ext>
    </p:extLst>
  </p:cSld>
  <p:clrMapOvr>
    <a:masterClrMapping/>
  </p:clrMapOvr>
  <p:transition spd="slow">
    <p:wipe dir="d"/>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Quoi de neuf avec le CSS4 ?</a:t>
            </a:r>
            <a:endParaRPr lang="fr-FR" sz="36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r>
              <a:rPr lang="fr-FR" sz="2000" dirty="0"/>
              <a:t>Le CSS4 apporte des nouvelles fonctionnalités et des nouveaux sélecteurs, apportant plus d’efficacité dans la réalisation des feuilles de style, en générant des dizaines de lignes en moins. Gain de temps assuré pour les </a:t>
            </a:r>
            <a:r>
              <a:rPr lang="fr-FR" sz="2000" dirty="0" smtClean="0"/>
              <a:t>développeurs.</a:t>
            </a:r>
            <a:endParaRPr lang="fr-FR" sz="2000" dirty="0"/>
          </a:p>
          <a:p>
            <a:r>
              <a:rPr lang="fr-FR" sz="2000" dirty="0"/>
              <a:t>L’inclusion des variables dans le CSS est aussi une évolution majeure de ce langage. Il serait possible de stocker des propriétés dans des variables et de les changer de manière très simple. Le W3C (standard du web) a également validé une nouveauté liée aux calques </a:t>
            </a:r>
            <a:r>
              <a:rPr lang="fr-FR" sz="2000" dirty="0" err="1"/>
              <a:t>presponsive</a:t>
            </a:r>
            <a:r>
              <a:rPr lang="fr-FR" sz="2000" dirty="0"/>
              <a:t> (</a:t>
            </a:r>
            <a:r>
              <a:rPr lang="fr-FR" sz="2000" i="1" dirty="0" err="1"/>
              <a:t>presponsive</a:t>
            </a:r>
            <a:r>
              <a:rPr lang="fr-FR" sz="2000" i="1" dirty="0"/>
              <a:t> </a:t>
            </a:r>
            <a:r>
              <a:rPr lang="fr-FR" sz="2000" i="1" dirty="0" err="1"/>
              <a:t>layout</a:t>
            </a:r>
            <a:r>
              <a:rPr lang="fr-FR" sz="2000" dirty="0"/>
              <a:t> en anglais) qui permettraient d’implémenter visuellement des sortes de surcouches</a:t>
            </a:r>
            <a:r>
              <a:rPr lang="fr-FR" sz="2000" dirty="0" smtClean="0"/>
              <a:t>.</a:t>
            </a:r>
          </a:p>
          <a:p>
            <a:r>
              <a:rPr lang="fr-FR" sz="2000" dirty="0" smtClean="0"/>
              <a:t>De nouveaux sélecteurs vont permettre aux développeurs de se simplifier la tâche dans la conception des feuilles de style.</a:t>
            </a:r>
          </a:p>
          <a:p>
            <a:r>
              <a:rPr lang="fr-FR" sz="2000" dirty="0" smtClean="0"/>
              <a:t>Les navigateurs ne supportent pas encore le CSS4 sauf quelques éléments dans certains navigateurs. Dans ce cas, ils seront indiqués en haut à droite.</a:t>
            </a:r>
          </a:p>
          <a:p>
            <a:r>
              <a:rPr lang="fr-FR" sz="2000" dirty="0" smtClean="0"/>
              <a:t>Les noms des nouvelles fonctionnalités pourront changer dans le futur.</a:t>
            </a:r>
            <a:endParaRPr lang="fr-FR" sz="2000" dirty="0"/>
          </a:p>
          <a:p>
            <a:pPr marL="0" indent="0">
              <a:buNone/>
            </a:pPr>
            <a:endParaRPr lang="fr-FR" sz="2000" dirty="0" smtClean="0"/>
          </a:p>
        </p:txBody>
      </p:sp>
    </p:spTree>
    <p:extLst>
      <p:ext uri="{BB962C8B-B14F-4D97-AF65-F5344CB8AC3E}">
        <p14:creationId xmlns:p14="http://schemas.microsoft.com/office/powerpoint/2010/main" val="4133733029"/>
      </p:ext>
    </p:extLst>
  </p:cSld>
  <p:clrMapOvr>
    <a:masterClrMapping/>
  </p:clrMapOvr>
  <p:transition spd="slow">
    <p:wipe dir="d"/>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:has(</a:t>
            </a:r>
            <a:r>
              <a:rPr lang="fr-FR" sz="3600" b="1" i="1" dirty="0" smtClean="0">
                <a:solidFill>
                  <a:schemeClr val="tx2">
                    <a:lumMod val="75000"/>
                  </a:schemeClr>
                </a:solidFill>
              </a:rPr>
              <a:t>s1,s2</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La pseudo-classe </a:t>
            </a:r>
            <a:r>
              <a:rPr lang="fr-FR" sz="2000" b="1" dirty="0" smtClean="0">
                <a:solidFill>
                  <a:srgbClr val="C00000"/>
                </a:solidFill>
              </a:rPr>
              <a:t>:has() </a:t>
            </a:r>
            <a:r>
              <a:rPr lang="fr-FR" sz="2000" dirty="0" smtClean="0"/>
              <a:t>permet d' affecter les CSS à tous les éléments qui n'ont sont conformes aux sélecteurs </a:t>
            </a:r>
            <a:r>
              <a:rPr lang="fr-FR" sz="2000" b="1" dirty="0" smtClean="0">
                <a:solidFill>
                  <a:schemeClr val="tx2">
                    <a:lumMod val="75000"/>
                  </a:schemeClr>
                </a:solidFill>
              </a:rPr>
              <a:t>S1</a:t>
            </a:r>
            <a:r>
              <a:rPr lang="fr-FR" sz="2000" dirty="0" smtClean="0"/>
              <a:t> et </a:t>
            </a:r>
            <a:r>
              <a:rPr lang="fr-FR" sz="2000" b="1" dirty="0" smtClean="0">
                <a:solidFill>
                  <a:schemeClr val="tx2">
                    <a:lumMod val="75000"/>
                  </a:schemeClr>
                </a:solidFill>
              </a:rPr>
              <a:t>S2</a:t>
            </a:r>
            <a:r>
              <a:rPr lang="fr-FR" sz="2000" dirty="0" smtClean="0"/>
              <a:t> entre parenthèses :</a:t>
            </a:r>
          </a:p>
          <a:p>
            <a:pPr marL="0" indent="0">
              <a:buNone/>
            </a:pPr>
            <a:r>
              <a:rPr lang="en-US" sz="2000" dirty="0" smtClean="0">
                <a:latin typeface="Consolas" panose="020B0609020204030204" pitchFamily="49" charset="0"/>
              </a:rPr>
              <a:t>a</a:t>
            </a:r>
            <a:r>
              <a:rPr lang="en-US" sz="2000" b="1" dirty="0" smtClean="0">
                <a:solidFill>
                  <a:srgbClr val="C00000"/>
                </a:solidFill>
                <a:latin typeface="Consolas" panose="020B0609020204030204" pitchFamily="49" charset="0"/>
              </a:rPr>
              <a:t>:has</a:t>
            </a:r>
            <a:r>
              <a:rPr lang="en-US" sz="2000" dirty="0" smtClean="0">
                <a:latin typeface="Consolas" panose="020B0609020204030204" pitchFamily="49" charset="0"/>
              </a:rPr>
              <a:t>(&gt;ul) </a:t>
            </a:r>
            <a:r>
              <a:rPr lang="en-US" sz="2000" dirty="0">
                <a:latin typeface="Consolas" panose="020B0609020204030204" pitchFamily="49" charset="0"/>
              </a:rPr>
              <a:t>{</a:t>
            </a:r>
          </a:p>
          <a:p>
            <a:pPr marL="0" indent="0">
              <a:buNone/>
            </a:pPr>
            <a:r>
              <a:rPr lang="en-US" sz="2000" dirty="0">
                <a:latin typeface="Consolas" panose="020B0609020204030204" pitchFamily="49" charset="0"/>
              </a:rPr>
              <a:t>   </a:t>
            </a:r>
            <a:r>
              <a:rPr lang="en-US" sz="2000" dirty="0" smtClean="0">
                <a:latin typeface="Consolas" panose="020B0609020204030204" pitchFamily="49" charset="0"/>
              </a:rPr>
              <a:t>color : blue;</a:t>
            </a:r>
            <a:endParaRPr lang="en-US" sz="2000" dirty="0">
              <a:latin typeface="Consolas" panose="020B0609020204030204" pitchFamily="49" charset="0"/>
            </a:endParaRPr>
          </a:p>
          <a:p>
            <a:pPr marL="0" indent="0">
              <a:buNone/>
            </a:pPr>
            <a:r>
              <a:rPr lang="en-US" sz="2000" dirty="0" smtClean="0">
                <a:latin typeface="Consolas" panose="020B0609020204030204" pitchFamily="49" charset="0"/>
              </a:rPr>
              <a:t>}</a:t>
            </a:r>
          </a:p>
          <a:p>
            <a:pPr marL="0" indent="0">
              <a:buNone/>
            </a:pPr>
            <a:r>
              <a:rPr lang="en-US" sz="2000" dirty="0" err="1" smtClean="0"/>
              <a:t>Tous</a:t>
            </a:r>
            <a:r>
              <a:rPr lang="en-US" sz="2000" dirty="0" smtClean="0"/>
              <a:t> les liens qui </a:t>
            </a:r>
            <a:r>
              <a:rPr lang="en-US" sz="2000" dirty="0" err="1" smtClean="0"/>
              <a:t>ont</a:t>
            </a:r>
            <a:r>
              <a:rPr lang="en-US" sz="2000" dirty="0" smtClean="0"/>
              <a:t> </a:t>
            </a:r>
            <a:r>
              <a:rPr lang="en-US" sz="2000" dirty="0" err="1" smtClean="0"/>
              <a:t>comme</a:t>
            </a:r>
            <a:r>
              <a:rPr lang="en-US" sz="2000" dirty="0" smtClean="0"/>
              <a:t> enfant </a:t>
            </a:r>
            <a:r>
              <a:rPr lang="en-US" sz="2000" dirty="0" err="1" smtClean="0"/>
              <a:t>une</a:t>
            </a:r>
            <a:r>
              <a:rPr lang="en-US" sz="2000" dirty="0" smtClean="0"/>
              <a:t> </a:t>
            </a:r>
            <a:r>
              <a:rPr lang="en-US" sz="2000" dirty="0" err="1" smtClean="0"/>
              <a:t>balise</a:t>
            </a:r>
            <a:r>
              <a:rPr lang="en-US" sz="2000" dirty="0" smtClean="0"/>
              <a:t> &lt;</a:t>
            </a:r>
            <a:r>
              <a:rPr lang="en-US" sz="2000" dirty="0" err="1" smtClean="0"/>
              <a:t>ul</a:t>
            </a:r>
            <a:r>
              <a:rPr lang="en-US" sz="2000" dirty="0" smtClean="0"/>
              <a:t>&gt; </a:t>
            </a:r>
            <a:r>
              <a:rPr lang="en-US" sz="2000" dirty="0" err="1" smtClean="0"/>
              <a:t>auront</a:t>
            </a:r>
            <a:r>
              <a:rPr lang="en-US" sz="2000" dirty="0" smtClean="0"/>
              <a:t> un </a:t>
            </a:r>
            <a:r>
              <a:rPr lang="en-US" sz="2000" dirty="0" err="1" smtClean="0"/>
              <a:t>texte</a:t>
            </a:r>
            <a:r>
              <a:rPr lang="en-US" sz="2000" dirty="0" smtClean="0"/>
              <a:t> </a:t>
            </a:r>
            <a:r>
              <a:rPr lang="en-US" sz="2000" dirty="0" err="1" smtClean="0"/>
              <a:t>écrit</a:t>
            </a:r>
            <a:r>
              <a:rPr lang="en-US" sz="2000" dirty="0" smtClean="0"/>
              <a:t> </a:t>
            </a:r>
            <a:r>
              <a:rPr lang="en-US" sz="2000" dirty="0" err="1" smtClean="0"/>
              <a:t>en</a:t>
            </a:r>
            <a:r>
              <a:rPr lang="en-US" sz="2000" dirty="0" smtClean="0"/>
              <a:t> bleu.</a:t>
            </a:r>
          </a:p>
          <a:p>
            <a:pPr marL="0" indent="0">
              <a:buNone/>
            </a:pPr>
            <a:endParaRPr lang="en-US" sz="2000" dirty="0">
              <a:latin typeface="Consolas" panose="020B0609020204030204" pitchFamily="49" charset="0"/>
            </a:endParaRPr>
          </a:p>
          <a:p>
            <a:pPr marL="0" indent="0">
              <a:buNone/>
            </a:pPr>
            <a:endParaRPr lang="fr-FR" sz="2000" b="1" dirty="0" smtClean="0">
              <a:latin typeface="Consolas" panose="020B0609020204030204" pitchFamily="49" charset="0"/>
            </a:endParaRPr>
          </a:p>
        </p:txBody>
      </p:sp>
    </p:spTree>
    <p:extLst>
      <p:ext uri="{BB962C8B-B14F-4D97-AF65-F5344CB8AC3E}">
        <p14:creationId xmlns:p14="http://schemas.microsoft.com/office/powerpoint/2010/main" val="1989052794"/>
      </p:ext>
    </p:extLst>
  </p:cSld>
  <p:clrMapOvr>
    <a:masterClrMapping/>
  </p:clrMapOvr>
  <p:transition spd="slow">
    <p:wipe dir="d"/>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:has(</a:t>
            </a:r>
            <a:r>
              <a:rPr lang="fr-FR" sz="3600" b="1" i="1" dirty="0" smtClean="0">
                <a:solidFill>
                  <a:schemeClr val="tx2">
                    <a:lumMod val="75000"/>
                  </a:schemeClr>
                </a:solidFill>
              </a:rPr>
              <a:t>s1,s2</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85000" lnSpcReduction="10000"/>
          </a:bodyPr>
          <a:lstStyle/>
          <a:p>
            <a:pPr marL="0" indent="0">
              <a:buNone/>
            </a:pPr>
            <a:r>
              <a:rPr lang="fr-FR" sz="2000" dirty="0" smtClean="0"/>
              <a:t>Exemple :</a:t>
            </a:r>
            <a:endParaRPr lang="en-US" sz="2000" dirty="0" smtClean="0"/>
          </a:p>
          <a:p>
            <a:pPr marL="0" indent="0">
              <a:buNone/>
            </a:pPr>
            <a:endParaRPr lang="en-US" sz="2000" dirty="0">
              <a:latin typeface="Consolas" panose="020B0609020204030204" pitchFamily="49" charset="0"/>
            </a:endParaRPr>
          </a:p>
          <a:p>
            <a:pPr marL="0" indent="0">
              <a:buNone/>
            </a:pPr>
            <a:r>
              <a:rPr lang="fr-FR" sz="2000" b="1" dirty="0">
                <a:latin typeface="Consolas" panose="020B0609020204030204" pitchFamily="49" charset="0"/>
              </a:rPr>
              <a:t>&lt;style type="</a:t>
            </a:r>
            <a:r>
              <a:rPr lang="fr-FR" sz="2000" b="1" dirty="0" err="1">
                <a:latin typeface="Consolas" panose="020B0609020204030204" pitchFamily="49" charset="0"/>
              </a:rPr>
              <a:t>text</a:t>
            </a:r>
            <a:r>
              <a:rPr lang="fr-FR" sz="2000" b="1" dirty="0">
                <a:latin typeface="Consolas" panose="020B0609020204030204" pitchFamily="49" charset="0"/>
              </a:rPr>
              <a:t>/</a:t>
            </a:r>
            <a:r>
              <a:rPr lang="fr-FR" sz="2000" b="1" dirty="0" err="1">
                <a:latin typeface="Consolas" panose="020B0609020204030204" pitchFamily="49" charset="0"/>
              </a:rPr>
              <a:t>css</a:t>
            </a:r>
            <a:r>
              <a:rPr lang="fr-FR" sz="2000" b="1" dirty="0">
                <a:latin typeface="Consolas" panose="020B0609020204030204" pitchFamily="49" charset="0"/>
              </a:rPr>
              <a:t>"&gt;</a:t>
            </a:r>
          </a:p>
          <a:p>
            <a:pPr marL="0" indent="0">
              <a:buNone/>
            </a:pPr>
            <a:r>
              <a:rPr lang="fr-FR" sz="2000" b="1" dirty="0">
                <a:latin typeface="Consolas" panose="020B0609020204030204" pitchFamily="49" charset="0"/>
              </a:rPr>
              <a:t>a {</a:t>
            </a:r>
            <a:r>
              <a:rPr lang="fr-FR" sz="2000" b="1" dirty="0" err="1">
                <a:latin typeface="Consolas" panose="020B0609020204030204" pitchFamily="49" charset="0"/>
              </a:rPr>
              <a:t>color</a:t>
            </a:r>
            <a:r>
              <a:rPr lang="fr-FR" sz="2000" b="1" dirty="0">
                <a:latin typeface="Consolas" panose="020B0609020204030204" pitchFamily="49" charset="0"/>
              </a:rPr>
              <a:t>: </a:t>
            </a:r>
            <a:r>
              <a:rPr lang="fr-FR" sz="2000" b="1" dirty="0" err="1">
                <a:latin typeface="Consolas" panose="020B0609020204030204" pitchFamily="49" charset="0"/>
              </a:rPr>
              <a:t>red</a:t>
            </a:r>
            <a:r>
              <a:rPr lang="fr-FR" sz="2000" b="1" dirty="0">
                <a:latin typeface="Consolas" panose="020B0609020204030204" pitchFamily="49" charset="0"/>
              </a:rPr>
              <a:t>;}</a:t>
            </a:r>
          </a:p>
          <a:p>
            <a:pPr marL="0" indent="0">
              <a:buNone/>
            </a:pPr>
            <a:r>
              <a:rPr lang="fr-FR" sz="2000" b="1" dirty="0">
                <a:latin typeface="Consolas" panose="020B0609020204030204" pitchFamily="49" charset="0"/>
              </a:rPr>
              <a:t>a:has(&gt;ul) {</a:t>
            </a:r>
            <a:r>
              <a:rPr lang="fr-FR" sz="2000" b="1" dirty="0" err="1">
                <a:latin typeface="Consolas" panose="020B0609020204030204" pitchFamily="49" charset="0"/>
              </a:rPr>
              <a:t>color</a:t>
            </a:r>
            <a:r>
              <a:rPr lang="fr-FR" sz="2000" b="1" dirty="0">
                <a:latin typeface="Consolas" panose="020B0609020204030204" pitchFamily="49" charset="0"/>
              </a:rPr>
              <a:t>: black;}</a:t>
            </a:r>
          </a:p>
          <a:p>
            <a:pPr marL="0" indent="0">
              <a:buNone/>
            </a:pPr>
            <a:r>
              <a:rPr lang="fr-FR" sz="2000" b="1" dirty="0">
                <a:latin typeface="Consolas" panose="020B0609020204030204" pitchFamily="49" charset="0"/>
              </a:rPr>
              <a:t>&lt;/style&gt;</a:t>
            </a:r>
          </a:p>
          <a:p>
            <a:pPr marL="0" indent="0">
              <a:buNone/>
            </a:pPr>
            <a:r>
              <a:rPr lang="fr-FR" sz="2000" b="1" dirty="0">
                <a:latin typeface="Consolas" panose="020B0609020204030204" pitchFamily="49" charset="0"/>
              </a:rPr>
              <a:t>&lt;/</a:t>
            </a:r>
            <a:r>
              <a:rPr lang="fr-FR" sz="2000" b="1" dirty="0" err="1">
                <a:latin typeface="Consolas" panose="020B0609020204030204" pitchFamily="49" charset="0"/>
              </a:rPr>
              <a:t>head</a:t>
            </a:r>
            <a:r>
              <a:rPr lang="fr-FR" sz="2000" b="1" dirty="0">
                <a:latin typeface="Consolas" panose="020B0609020204030204" pitchFamily="49" charset="0"/>
              </a:rPr>
              <a:t>&gt;</a:t>
            </a:r>
          </a:p>
          <a:p>
            <a:pPr marL="0" indent="0">
              <a:buNone/>
            </a:pPr>
            <a:r>
              <a:rPr lang="fr-FR" sz="2000" b="1" dirty="0">
                <a:latin typeface="Consolas" panose="020B0609020204030204" pitchFamily="49" charset="0"/>
              </a:rPr>
              <a:t>&lt;body&gt;</a:t>
            </a:r>
          </a:p>
          <a:p>
            <a:pPr marL="0" indent="0">
              <a:buNone/>
            </a:pPr>
            <a:r>
              <a:rPr lang="fr-FR" sz="2000" b="1" dirty="0" smtClean="0">
                <a:latin typeface="Consolas" panose="020B0609020204030204" pitchFamily="49" charset="0"/>
              </a:rPr>
              <a:t>   &lt;</a:t>
            </a:r>
            <a:r>
              <a:rPr lang="fr-FR" sz="2000" b="1" dirty="0">
                <a:latin typeface="Consolas" panose="020B0609020204030204" pitchFamily="49" charset="0"/>
              </a:rPr>
              <a:t>a </a:t>
            </a:r>
            <a:r>
              <a:rPr lang="fr-FR" sz="2000" b="1" dirty="0" err="1">
                <a:latin typeface="Consolas" panose="020B0609020204030204" pitchFamily="49" charset="0"/>
              </a:rPr>
              <a:t>href</a:t>
            </a:r>
            <a:r>
              <a:rPr lang="fr-FR" sz="2000" b="1" dirty="0">
                <a:latin typeface="Consolas" panose="020B0609020204030204" pitchFamily="49" charset="0"/>
              </a:rPr>
              <a:t>="#"&gt;</a:t>
            </a:r>
          </a:p>
          <a:p>
            <a:pPr marL="0" indent="0">
              <a:buNone/>
            </a:pPr>
            <a:r>
              <a:rPr lang="fr-FR" sz="2000" b="1" dirty="0" smtClean="0">
                <a:latin typeface="Consolas" panose="020B0609020204030204" pitchFamily="49" charset="0"/>
              </a:rPr>
              <a:t>      &lt;</a:t>
            </a:r>
            <a:r>
              <a:rPr lang="fr-FR" sz="2000" b="1" dirty="0">
                <a:latin typeface="Consolas" panose="020B0609020204030204" pitchFamily="49" charset="0"/>
              </a:rPr>
              <a:t>p&gt;Sans </a:t>
            </a:r>
            <a:r>
              <a:rPr lang="fr-FR" sz="2000" b="1" dirty="0" err="1">
                <a:latin typeface="Consolas" panose="020B0609020204030204" pitchFamily="49" charset="0"/>
              </a:rPr>
              <a:t>ul</a:t>
            </a:r>
            <a:r>
              <a:rPr lang="fr-FR" sz="2000" b="1" dirty="0">
                <a:latin typeface="Consolas" panose="020B0609020204030204" pitchFamily="49" charset="0"/>
              </a:rPr>
              <a:t>&lt;/p&gt;</a:t>
            </a:r>
          </a:p>
          <a:p>
            <a:pPr marL="0" indent="0">
              <a:buNone/>
            </a:pPr>
            <a:r>
              <a:rPr lang="fr-FR" sz="2000" b="1" dirty="0" smtClean="0">
                <a:latin typeface="Consolas" panose="020B0609020204030204" pitchFamily="49" charset="0"/>
              </a:rPr>
              <a:t>   &lt;/</a:t>
            </a:r>
            <a:r>
              <a:rPr lang="fr-FR" sz="2000" b="1" dirty="0">
                <a:latin typeface="Consolas" panose="020B0609020204030204" pitchFamily="49" charset="0"/>
              </a:rPr>
              <a:t>a&gt;</a:t>
            </a:r>
          </a:p>
          <a:p>
            <a:pPr marL="0" indent="0">
              <a:buNone/>
            </a:pPr>
            <a:r>
              <a:rPr lang="fr-FR" sz="2000" b="1" dirty="0">
                <a:latin typeface="Consolas" panose="020B0609020204030204" pitchFamily="49" charset="0"/>
              </a:rPr>
              <a:t> </a:t>
            </a:r>
            <a:r>
              <a:rPr lang="fr-FR" sz="2000" b="1" dirty="0" smtClean="0">
                <a:latin typeface="Consolas" panose="020B0609020204030204" pitchFamily="49" charset="0"/>
              </a:rPr>
              <a:t>  &lt;</a:t>
            </a:r>
            <a:r>
              <a:rPr lang="fr-FR" sz="2000" b="1" dirty="0">
                <a:latin typeface="Consolas" panose="020B0609020204030204" pitchFamily="49" charset="0"/>
              </a:rPr>
              <a:t>a </a:t>
            </a:r>
            <a:r>
              <a:rPr lang="fr-FR" sz="2000" b="1" dirty="0" err="1">
                <a:latin typeface="Consolas" panose="020B0609020204030204" pitchFamily="49" charset="0"/>
              </a:rPr>
              <a:t>href</a:t>
            </a:r>
            <a:r>
              <a:rPr lang="fr-FR" sz="2000" b="1" dirty="0" smtClean="0">
                <a:latin typeface="Consolas" panose="020B0609020204030204" pitchFamily="49" charset="0"/>
              </a:rPr>
              <a:t>="#"&gt;</a:t>
            </a:r>
            <a:endParaRPr lang="fr-FR" sz="2000" b="1" dirty="0">
              <a:latin typeface="Consolas" panose="020B0609020204030204" pitchFamily="49" charset="0"/>
            </a:endParaRPr>
          </a:p>
          <a:p>
            <a:pPr marL="0" indent="0">
              <a:buNone/>
            </a:pPr>
            <a:r>
              <a:rPr lang="fr-FR" sz="2000" b="1" dirty="0" smtClean="0">
                <a:latin typeface="Consolas" panose="020B0609020204030204" pitchFamily="49" charset="0"/>
              </a:rPr>
              <a:t>      &lt;</a:t>
            </a:r>
            <a:r>
              <a:rPr lang="fr-FR" sz="2000" b="1" dirty="0" err="1">
                <a:latin typeface="Consolas" panose="020B0609020204030204" pitchFamily="49" charset="0"/>
              </a:rPr>
              <a:t>ul</a:t>
            </a:r>
            <a:r>
              <a:rPr lang="fr-FR" sz="2000" b="1" dirty="0">
                <a:latin typeface="Consolas" panose="020B0609020204030204" pitchFamily="49" charset="0"/>
              </a:rPr>
              <a:t>&gt;</a:t>
            </a:r>
          </a:p>
          <a:p>
            <a:pPr marL="0" indent="0">
              <a:buNone/>
            </a:pPr>
            <a:r>
              <a:rPr lang="fr-FR" sz="2000" b="1" dirty="0" smtClean="0">
                <a:latin typeface="Consolas" panose="020B0609020204030204" pitchFamily="49" charset="0"/>
              </a:rPr>
              <a:t>         &lt;</a:t>
            </a:r>
            <a:r>
              <a:rPr lang="fr-FR" sz="2000" b="1" dirty="0">
                <a:latin typeface="Consolas" panose="020B0609020204030204" pitchFamily="49" charset="0"/>
              </a:rPr>
              <a:t>li&gt;1er li&lt;/li&gt;</a:t>
            </a:r>
          </a:p>
          <a:p>
            <a:pPr marL="0" indent="0">
              <a:buNone/>
            </a:pPr>
            <a:r>
              <a:rPr lang="fr-FR" sz="2000" b="1" dirty="0">
                <a:latin typeface="Consolas" panose="020B0609020204030204" pitchFamily="49" charset="0"/>
              </a:rPr>
              <a:t>	</a:t>
            </a:r>
            <a:r>
              <a:rPr lang="fr-FR" sz="2000" b="1" dirty="0" smtClean="0">
                <a:latin typeface="Consolas" panose="020B0609020204030204" pitchFamily="49" charset="0"/>
              </a:rPr>
              <a:t>&lt;</a:t>
            </a:r>
            <a:r>
              <a:rPr lang="fr-FR" sz="2000" b="1" dirty="0">
                <a:latin typeface="Consolas" panose="020B0609020204030204" pitchFamily="49" charset="0"/>
              </a:rPr>
              <a:t>li&gt;2e li&lt;/li</a:t>
            </a:r>
            <a:r>
              <a:rPr lang="fr-FR" sz="2000" b="1" dirty="0" smtClean="0">
                <a:latin typeface="Consolas" panose="020B0609020204030204" pitchFamily="49" charset="0"/>
              </a:rPr>
              <a:t>&gt;</a:t>
            </a:r>
          </a:p>
          <a:p>
            <a:pPr marL="0" indent="0">
              <a:buNone/>
            </a:pPr>
            <a:r>
              <a:rPr lang="fr-FR" sz="2000" b="1" dirty="0" smtClean="0">
                <a:latin typeface="Consolas" panose="020B0609020204030204" pitchFamily="49" charset="0"/>
              </a:rPr>
              <a:t>      &lt;/</a:t>
            </a:r>
            <a:r>
              <a:rPr lang="fr-FR" sz="2000" b="1" dirty="0" err="1">
                <a:latin typeface="Consolas" panose="020B0609020204030204" pitchFamily="49" charset="0"/>
              </a:rPr>
              <a:t>ul</a:t>
            </a:r>
            <a:r>
              <a:rPr lang="fr-FR" sz="2000" b="1" dirty="0">
                <a:latin typeface="Consolas" panose="020B0609020204030204" pitchFamily="49" charset="0"/>
              </a:rPr>
              <a:t>&gt;</a:t>
            </a:r>
          </a:p>
          <a:p>
            <a:pPr marL="0" indent="0">
              <a:buNone/>
            </a:pPr>
            <a:r>
              <a:rPr lang="fr-FR" sz="2000" b="1" dirty="0" smtClean="0">
                <a:latin typeface="Consolas" panose="020B0609020204030204" pitchFamily="49" charset="0"/>
              </a:rPr>
              <a:t>   &lt;/</a:t>
            </a:r>
            <a:r>
              <a:rPr lang="fr-FR" sz="2000" b="1" dirty="0">
                <a:latin typeface="Consolas" panose="020B0609020204030204" pitchFamily="49" charset="0"/>
              </a:rPr>
              <a:t>a&gt;</a:t>
            </a:r>
          </a:p>
          <a:p>
            <a:pPr marL="0" indent="0">
              <a:buNone/>
            </a:pPr>
            <a:r>
              <a:rPr lang="fr-FR" sz="2000" b="1" dirty="0" smtClean="0">
                <a:latin typeface="Consolas" panose="020B0609020204030204" pitchFamily="49" charset="0"/>
              </a:rPr>
              <a:t>&lt;/body&gt;</a:t>
            </a:r>
          </a:p>
          <a:p>
            <a:pPr marL="0" indent="0">
              <a:buNone/>
            </a:pPr>
            <a:endParaRPr lang="fr-FR" sz="2000" b="1" dirty="0" smtClean="0">
              <a:latin typeface="Consolas" panose="020B0609020204030204" pitchFamily="49" charset="0"/>
            </a:endParaRPr>
          </a:p>
        </p:txBody>
      </p:sp>
      <p:pic>
        <p:nvPicPr>
          <p:cNvPr id="4" name="Image 3"/>
          <p:cNvPicPr>
            <a:picLocks noChangeAspect="1"/>
          </p:cNvPicPr>
          <p:nvPr/>
        </p:nvPicPr>
        <p:blipFill>
          <a:blip r:embed="rId2"/>
          <a:stretch>
            <a:fillRect/>
          </a:stretch>
        </p:blipFill>
        <p:spPr>
          <a:xfrm>
            <a:off x="6012160" y="3068960"/>
            <a:ext cx="1800200" cy="1670586"/>
          </a:xfrm>
          <a:prstGeom prst="rect">
            <a:avLst/>
          </a:prstGeom>
          <a:ln>
            <a:solidFill>
              <a:schemeClr val="accent1"/>
            </a:solidFill>
          </a:ln>
        </p:spPr>
      </p:pic>
    </p:spTree>
    <p:extLst>
      <p:ext uri="{BB962C8B-B14F-4D97-AF65-F5344CB8AC3E}">
        <p14:creationId xmlns:p14="http://schemas.microsoft.com/office/powerpoint/2010/main" val="1201680150"/>
      </p:ext>
    </p:extLst>
  </p:cSld>
  <p:clrMapOvr>
    <a:masterClrMapping/>
  </p:clrMapOvr>
  <p:transition spd="slow">
    <p:wipe dir="d"/>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:not(</a:t>
            </a:r>
            <a:r>
              <a:rPr lang="fr-FR" sz="3600" b="1" i="1" dirty="0">
                <a:solidFill>
                  <a:schemeClr val="tx2">
                    <a:lumMod val="75000"/>
                  </a:schemeClr>
                </a:solidFill>
              </a:rPr>
              <a:t>s1,s2</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La pseudo-classe </a:t>
            </a:r>
            <a:r>
              <a:rPr lang="fr-FR" sz="2000" b="1" dirty="0" smtClean="0">
                <a:solidFill>
                  <a:srgbClr val="C00000"/>
                </a:solidFill>
              </a:rPr>
              <a:t>:not() </a:t>
            </a:r>
            <a:r>
              <a:rPr lang="fr-FR" sz="2000" dirty="0" smtClean="0"/>
              <a:t>permet d' affecter les CSS à tous les éléments qui n'ont pas le ou les sélecteurs </a:t>
            </a:r>
            <a:r>
              <a:rPr lang="fr-FR" sz="2000" b="1" dirty="0">
                <a:solidFill>
                  <a:schemeClr val="tx2">
                    <a:lumMod val="75000"/>
                  </a:schemeClr>
                </a:solidFill>
              </a:rPr>
              <a:t>S1</a:t>
            </a:r>
            <a:r>
              <a:rPr lang="fr-FR" sz="2000" dirty="0" smtClean="0"/>
              <a:t> et </a:t>
            </a:r>
            <a:r>
              <a:rPr lang="fr-FR" sz="2000" b="1" dirty="0" smtClean="0">
                <a:solidFill>
                  <a:schemeClr val="tx2">
                    <a:lumMod val="75000"/>
                  </a:schemeClr>
                </a:solidFill>
              </a:rPr>
              <a:t>S2</a:t>
            </a:r>
            <a:r>
              <a:rPr lang="fr-FR" sz="2000" dirty="0" smtClean="0"/>
              <a:t> passés en argument :</a:t>
            </a:r>
          </a:p>
          <a:p>
            <a:pPr marL="0" indent="0">
              <a:buNone/>
            </a:pPr>
            <a:r>
              <a:rPr lang="en-US" sz="2000" dirty="0" smtClean="0">
                <a:latin typeface="Consolas" panose="020B0609020204030204" pitchFamily="49" charset="0"/>
              </a:rPr>
              <a:t>p</a:t>
            </a:r>
            <a:r>
              <a:rPr lang="en-US" sz="2000" b="1" dirty="0" smtClean="0">
                <a:solidFill>
                  <a:srgbClr val="C00000"/>
                </a:solidFill>
                <a:latin typeface="Consolas" panose="020B0609020204030204" pitchFamily="49" charset="0"/>
              </a:rPr>
              <a:t>:not</a:t>
            </a:r>
            <a:r>
              <a:rPr lang="en-US" sz="2000" dirty="0" smtClean="0">
                <a:latin typeface="Consolas" panose="020B0609020204030204" pitchFamily="49" charset="0"/>
              </a:rPr>
              <a:t>(.soustitre) </a:t>
            </a:r>
            <a:r>
              <a:rPr lang="en-US" sz="2000" dirty="0">
                <a:latin typeface="Consolas" panose="020B0609020204030204" pitchFamily="49" charset="0"/>
              </a:rPr>
              <a:t>{</a:t>
            </a:r>
          </a:p>
          <a:p>
            <a:pPr marL="0" indent="0">
              <a:buNone/>
            </a:pPr>
            <a:r>
              <a:rPr lang="en-US" sz="2000" dirty="0">
                <a:latin typeface="Consolas" panose="020B0609020204030204" pitchFamily="49" charset="0"/>
              </a:rPr>
              <a:t>   </a:t>
            </a:r>
            <a:r>
              <a:rPr lang="en-US" sz="2000" dirty="0" smtClean="0">
                <a:latin typeface="Consolas" panose="020B0609020204030204" pitchFamily="49" charset="0"/>
              </a:rPr>
              <a:t>font-weight: normal;</a:t>
            </a:r>
            <a:endParaRPr lang="en-US" sz="2000" dirty="0">
              <a:latin typeface="Consolas" panose="020B0609020204030204" pitchFamily="49" charset="0"/>
            </a:endParaRPr>
          </a:p>
          <a:p>
            <a:pPr marL="0" indent="0">
              <a:buNone/>
            </a:pPr>
            <a:r>
              <a:rPr lang="en-US" sz="2000" dirty="0" smtClean="0">
                <a:latin typeface="Consolas" panose="020B0609020204030204" pitchFamily="49" charset="0"/>
              </a:rPr>
              <a:t>}</a:t>
            </a:r>
          </a:p>
          <a:p>
            <a:pPr marL="0" indent="0">
              <a:buNone/>
            </a:pPr>
            <a:r>
              <a:rPr lang="en-US" sz="2000" dirty="0" err="1" smtClean="0"/>
              <a:t>Tous</a:t>
            </a:r>
            <a:r>
              <a:rPr lang="en-US" sz="2000" dirty="0" smtClean="0"/>
              <a:t> les </a:t>
            </a:r>
            <a:r>
              <a:rPr lang="en-US" sz="2000" dirty="0" err="1" smtClean="0"/>
              <a:t>éléments</a:t>
            </a:r>
            <a:r>
              <a:rPr lang="en-US" sz="2000" dirty="0" smtClean="0"/>
              <a:t> qui </a:t>
            </a:r>
            <a:r>
              <a:rPr lang="en-US" sz="2000" dirty="0" err="1" smtClean="0"/>
              <a:t>n'ont</a:t>
            </a:r>
            <a:r>
              <a:rPr lang="en-US" sz="2000" dirty="0" smtClean="0"/>
              <a:t> pas la </a:t>
            </a:r>
            <a:r>
              <a:rPr lang="en-US" sz="2000" dirty="0" err="1" smtClean="0"/>
              <a:t>classe</a:t>
            </a:r>
            <a:r>
              <a:rPr lang="en-US" sz="2000" dirty="0" smtClean="0"/>
              <a:t> .</a:t>
            </a:r>
            <a:r>
              <a:rPr lang="en-US" sz="2000" dirty="0" err="1" smtClean="0"/>
              <a:t>soustitre</a:t>
            </a:r>
            <a:r>
              <a:rPr lang="en-US" sz="2000" dirty="0" smtClean="0"/>
              <a:t> </a:t>
            </a:r>
            <a:r>
              <a:rPr lang="en-US" sz="2000" dirty="0" err="1" smtClean="0"/>
              <a:t>auront</a:t>
            </a:r>
            <a:r>
              <a:rPr lang="en-US" sz="2000" dirty="0" smtClean="0"/>
              <a:t> </a:t>
            </a:r>
            <a:r>
              <a:rPr lang="en-US" sz="2000" dirty="0" err="1" smtClean="0"/>
              <a:t>une</a:t>
            </a:r>
            <a:r>
              <a:rPr lang="en-US" sz="2000" dirty="0" smtClean="0"/>
              <a:t> font-weight normal.</a:t>
            </a:r>
            <a:endParaRPr lang="en-US" sz="2000" dirty="0"/>
          </a:p>
          <a:p>
            <a:pPr marL="0" indent="0">
              <a:buNone/>
            </a:pPr>
            <a:r>
              <a:rPr lang="en-US" sz="2000" dirty="0">
                <a:latin typeface="Consolas" panose="020B0609020204030204" pitchFamily="49" charset="0"/>
              </a:rPr>
              <a:t> </a:t>
            </a:r>
          </a:p>
          <a:p>
            <a:pPr marL="0" indent="0">
              <a:buNone/>
            </a:pPr>
            <a:endParaRPr lang="en-US" sz="2000" dirty="0">
              <a:latin typeface="Consolas" panose="020B0609020204030204" pitchFamily="49" charset="0"/>
            </a:endParaRPr>
          </a:p>
          <a:p>
            <a:pPr marL="0" indent="0">
              <a:buNone/>
            </a:pPr>
            <a:endParaRPr lang="fr-FR" sz="2000"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6342" y="263864"/>
            <a:ext cx="406493" cy="40649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754" y="263864"/>
            <a:ext cx="406493" cy="406493"/>
          </a:xfrm>
          <a:prstGeom prst="rect">
            <a:avLst/>
          </a:prstGeom>
        </p:spPr>
      </p:pic>
    </p:spTree>
    <p:extLst>
      <p:ext uri="{BB962C8B-B14F-4D97-AF65-F5344CB8AC3E}">
        <p14:creationId xmlns:p14="http://schemas.microsoft.com/office/powerpoint/2010/main" val="2175860219"/>
      </p:ext>
    </p:extLst>
  </p:cSld>
  <p:clrMapOvr>
    <a:masterClrMapping/>
  </p:clrMapOvr>
  <p:transition spd="slow">
    <p:wipe dir="d"/>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:not(</a:t>
            </a:r>
            <a:r>
              <a:rPr lang="fr-FR" sz="3600" b="1" i="1" dirty="0">
                <a:solidFill>
                  <a:schemeClr val="tx2">
                    <a:lumMod val="75000"/>
                  </a:schemeClr>
                </a:solidFill>
              </a:rPr>
              <a:t>s1,s2</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Exemple</a:t>
            </a:r>
            <a:r>
              <a:rPr lang="en-US" sz="2000" dirty="0" smtClean="0"/>
              <a:t>.</a:t>
            </a:r>
            <a:endParaRPr lang="en-US" sz="2000" dirty="0"/>
          </a:p>
          <a:p>
            <a:pPr marL="0" indent="0">
              <a:buNone/>
            </a:pPr>
            <a:r>
              <a:rPr lang="en-US" sz="2000" dirty="0" smtClean="0">
                <a:latin typeface="Consolas" panose="020B0609020204030204" pitchFamily="49" charset="0"/>
              </a:rPr>
              <a:t>&lt;</a:t>
            </a:r>
            <a:r>
              <a:rPr lang="en-US" sz="2000" dirty="0">
                <a:latin typeface="Consolas" panose="020B0609020204030204" pitchFamily="49" charset="0"/>
              </a:rPr>
              <a:t>style type="text/</a:t>
            </a:r>
            <a:r>
              <a:rPr lang="en-US" sz="2000" dirty="0" err="1">
                <a:latin typeface="Consolas" panose="020B0609020204030204" pitchFamily="49" charset="0"/>
              </a:rPr>
              <a:t>css</a:t>
            </a:r>
            <a:r>
              <a:rPr lang="en-US" sz="2000" dirty="0">
                <a:latin typeface="Consolas" panose="020B0609020204030204" pitchFamily="49" charset="0"/>
              </a:rPr>
              <a:t>"&gt;</a:t>
            </a:r>
          </a:p>
          <a:p>
            <a:pPr marL="0" indent="0">
              <a:buNone/>
            </a:pPr>
            <a:r>
              <a:rPr lang="en-US" sz="2000" dirty="0">
                <a:latin typeface="Consolas" panose="020B0609020204030204" pitchFamily="49" charset="0"/>
              </a:rPr>
              <a:t>p {color: red;}</a:t>
            </a:r>
          </a:p>
          <a:p>
            <a:pPr marL="0" indent="0">
              <a:buNone/>
            </a:pPr>
            <a:r>
              <a:rPr lang="en-US" sz="2000" dirty="0">
                <a:latin typeface="Consolas" panose="020B0609020204030204" pitchFamily="49" charset="0"/>
              </a:rPr>
              <a:t>.</a:t>
            </a:r>
            <a:r>
              <a:rPr lang="en-US" sz="2000" dirty="0" err="1">
                <a:latin typeface="Consolas" panose="020B0609020204030204" pitchFamily="49" charset="0"/>
              </a:rPr>
              <a:t>soustitre</a:t>
            </a:r>
            <a:r>
              <a:rPr lang="en-US" sz="2000" dirty="0">
                <a:latin typeface="Consolas" panose="020B0609020204030204" pitchFamily="49" charset="0"/>
              </a:rPr>
              <a:t> {font-weight:800;}</a:t>
            </a:r>
          </a:p>
          <a:p>
            <a:pPr marL="0" indent="0">
              <a:buNone/>
            </a:pPr>
            <a:r>
              <a:rPr lang="en-US" sz="2000" dirty="0">
                <a:latin typeface="Consolas" panose="020B0609020204030204" pitchFamily="49" charset="0"/>
              </a:rPr>
              <a:t>p:not(.soustitre) {color: black;}</a:t>
            </a:r>
          </a:p>
          <a:p>
            <a:pPr marL="0" indent="0">
              <a:buNone/>
            </a:pPr>
            <a:r>
              <a:rPr lang="en-US" sz="2000" dirty="0">
                <a:latin typeface="Consolas" panose="020B0609020204030204" pitchFamily="49" charset="0"/>
              </a:rPr>
              <a:t>&lt;/style&gt;</a:t>
            </a:r>
          </a:p>
          <a:p>
            <a:pPr marL="0" indent="0">
              <a:buNone/>
            </a:pPr>
            <a:r>
              <a:rPr lang="en-US" sz="2000" dirty="0">
                <a:latin typeface="Consolas" panose="020B0609020204030204" pitchFamily="49" charset="0"/>
              </a:rPr>
              <a:t>&lt;/head&gt;</a:t>
            </a:r>
          </a:p>
          <a:p>
            <a:pPr marL="0" indent="0">
              <a:buNone/>
            </a:pPr>
            <a:r>
              <a:rPr lang="en-US" sz="2000" dirty="0">
                <a:latin typeface="Consolas" panose="020B0609020204030204" pitchFamily="49" charset="0"/>
              </a:rPr>
              <a:t>&lt;body&gt;</a:t>
            </a:r>
          </a:p>
          <a:p>
            <a:pPr marL="0" indent="0">
              <a:buNone/>
            </a:pPr>
            <a:r>
              <a:rPr lang="en-US" sz="2000" dirty="0" smtClean="0">
                <a:latin typeface="Consolas" panose="020B0609020204030204" pitchFamily="49" charset="0"/>
              </a:rPr>
              <a:t>   &lt;</a:t>
            </a:r>
            <a:r>
              <a:rPr lang="en-US" sz="2000" dirty="0">
                <a:latin typeface="Consolas" panose="020B0609020204030204" pitchFamily="49" charset="0"/>
              </a:rPr>
              <a:t>p class="</a:t>
            </a:r>
            <a:r>
              <a:rPr lang="en-US" sz="2000" dirty="0" err="1">
                <a:latin typeface="Consolas" panose="020B0609020204030204" pitchFamily="49" charset="0"/>
              </a:rPr>
              <a:t>soustitre</a:t>
            </a:r>
            <a:r>
              <a:rPr lang="en-US" sz="2000" dirty="0">
                <a:latin typeface="Consolas" panose="020B0609020204030204" pitchFamily="49" charset="0"/>
              </a:rPr>
              <a:t>"&gt;Bonjour&lt;/p&gt;</a:t>
            </a:r>
          </a:p>
          <a:p>
            <a:pPr marL="0" indent="0">
              <a:buNone/>
            </a:pPr>
            <a:r>
              <a:rPr lang="en-US" sz="2000" dirty="0" smtClean="0">
                <a:latin typeface="Consolas" panose="020B0609020204030204" pitchFamily="49" charset="0"/>
              </a:rPr>
              <a:t>   &lt;p&gt;à </a:t>
            </a:r>
            <a:r>
              <a:rPr lang="en-US" sz="2000" dirty="0" err="1">
                <a:latin typeface="Consolas" panose="020B0609020204030204" pitchFamily="49" charset="0"/>
              </a:rPr>
              <a:t>tous</a:t>
            </a:r>
            <a:r>
              <a:rPr lang="en-US" sz="2000" dirty="0">
                <a:latin typeface="Consolas" panose="020B0609020204030204" pitchFamily="49" charset="0"/>
              </a:rPr>
              <a:t>&lt;/p&gt;</a:t>
            </a:r>
          </a:p>
          <a:p>
            <a:pPr marL="0" indent="0">
              <a:buNone/>
            </a:pPr>
            <a:r>
              <a:rPr lang="en-US" sz="2000" dirty="0">
                <a:latin typeface="Consolas" panose="020B0609020204030204" pitchFamily="49" charset="0"/>
              </a:rPr>
              <a:t>&lt;/body&gt;</a:t>
            </a:r>
          </a:p>
          <a:p>
            <a:pPr marL="0" indent="0">
              <a:buNone/>
            </a:pPr>
            <a:endParaRPr lang="en-US" sz="2000" dirty="0">
              <a:latin typeface="Consolas" panose="020B0609020204030204" pitchFamily="49" charset="0"/>
            </a:endParaRPr>
          </a:p>
          <a:p>
            <a:pPr marL="0" indent="0">
              <a:buNone/>
            </a:pPr>
            <a:endParaRPr lang="fr-FR" sz="2000" dirty="0" smtClean="0"/>
          </a:p>
        </p:txBody>
      </p:sp>
      <p:pic>
        <p:nvPicPr>
          <p:cNvPr id="4" name="Image 3"/>
          <p:cNvPicPr>
            <a:picLocks noChangeAspect="1"/>
          </p:cNvPicPr>
          <p:nvPr/>
        </p:nvPicPr>
        <p:blipFill>
          <a:blip r:embed="rId2"/>
          <a:stretch>
            <a:fillRect/>
          </a:stretch>
        </p:blipFill>
        <p:spPr>
          <a:xfrm>
            <a:off x="6516216" y="3573016"/>
            <a:ext cx="1942159" cy="1728192"/>
          </a:xfrm>
          <a:prstGeom prst="rect">
            <a:avLst/>
          </a:prstGeom>
          <a:ln>
            <a:solidFill>
              <a:schemeClr val="accent1"/>
            </a:solidFill>
          </a:ln>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6342" y="263864"/>
            <a:ext cx="406493" cy="406493"/>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1754" y="263864"/>
            <a:ext cx="406493" cy="406493"/>
          </a:xfrm>
          <a:prstGeom prst="rect">
            <a:avLst/>
          </a:prstGeom>
        </p:spPr>
      </p:pic>
    </p:spTree>
    <p:extLst>
      <p:ext uri="{BB962C8B-B14F-4D97-AF65-F5344CB8AC3E}">
        <p14:creationId xmlns:p14="http://schemas.microsoft.com/office/powerpoint/2010/main" val="2346265271"/>
      </p:ext>
    </p:extLst>
  </p:cSld>
  <p:clrMapOvr>
    <a:masterClrMapping/>
  </p:clrMapOvr>
  <p:transition spd="slow">
    <p:wipe dir="d"/>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:matches()</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lnSpcReduction="10000"/>
          </a:bodyPr>
          <a:lstStyle/>
          <a:p>
            <a:pPr marL="0" indent="0">
              <a:buNone/>
            </a:pPr>
            <a:r>
              <a:rPr lang="fr-FR" sz="2000" dirty="0" smtClean="0"/>
              <a:t>La pseudo-classe </a:t>
            </a:r>
            <a:r>
              <a:rPr lang="fr-FR" sz="2000" b="1" dirty="0" smtClean="0">
                <a:solidFill>
                  <a:srgbClr val="C00000"/>
                </a:solidFill>
              </a:rPr>
              <a:t>:matches() </a:t>
            </a:r>
            <a:r>
              <a:rPr lang="fr-FR" sz="2000" dirty="0" smtClean="0"/>
              <a:t>permet d'imputer des propriétés semblables à plusieurs éléments de la feuille de style :</a:t>
            </a:r>
          </a:p>
          <a:p>
            <a:pPr marL="0" indent="0">
              <a:buNone/>
            </a:pPr>
            <a:r>
              <a:rPr lang="fr-FR" sz="2000" dirty="0" smtClean="0"/>
              <a:t>CSS3 :</a:t>
            </a:r>
          </a:p>
          <a:p>
            <a:pPr marL="0" indent="0">
              <a:buNone/>
            </a:pPr>
            <a:r>
              <a:rPr lang="en-US" sz="2000" dirty="0" smtClean="0">
                <a:latin typeface="Consolas" panose="020B0609020204030204" pitchFamily="49" charset="0"/>
              </a:rPr>
              <a:t>a:link</a:t>
            </a:r>
            <a:r>
              <a:rPr lang="en-US" sz="2000" dirty="0">
                <a:latin typeface="Consolas" panose="020B0609020204030204" pitchFamily="49" charset="0"/>
              </a:rPr>
              <a:t>, a:hover, a:visited, a:focus </a:t>
            </a:r>
            <a:r>
              <a:rPr lang="en-US" sz="2000" dirty="0" smtClean="0">
                <a:latin typeface="Consolas" panose="020B0609020204030204" pitchFamily="49" charset="0"/>
              </a:rPr>
              <a:t>{</a:t>
            </a:r>
          </a:p>
          <a:p>
            <a:pPr marL="0" indent="0">
              <a:buNone/>
            </a:pPr>
            <a:r>
              <a:rPr lang="en-US" sz="2000" dirty="0" smtClean="0">
                <a:latin typeface="Consolas" panose="020B0609020204030204" pitchFamily="49" charset="0"/>
              </a:rPr>
              <a:t>   color</a:t>
            </a:r>
            <a:r>
              <a:rPr lang="en-US" sz="2000" dirty="0">
                <a:latin typeface="Consolas" panose="020B0609020204030204" pitchFamily="49" charset="0"/>
              </a:rPr>
              <a:t>: red;</a:t>
            </a:r>
          </a:p>
          <a:p>
            <a:pPr marL="0" indent="0">
              <a:buNone/>
            </a:pPr>
            <a:r>
              <a:rPr lang="en-US" sz="2000" dirty="0" smtClean="0">
                <a:latin typeface="Consolas" panose="020B0609020204030204" pitchFamily="49" charset="0"/>
              </a:rPr>
              <a:t>}</a:t>
            </a:r>
          </a:p>
          <a:p>
            <a:pPr marL="0" indent="0">
              <a:buNone/>
            </a:pPr>
            <a:r>
              <a:rPr lang="en-US" sz="2000" dirty="0" smtClean="0">
                <a:latin typeface="Consolas" panose="020B0609020204030204" pitchFamily="49" charset="0"/>
              </a:rPr>
              <a:t>CSS4 :</a:t>
            </a:r>
          </a:p>
          <a:p>
            <a:pPr marL="0" indent="0">
              <a:buNone/>
            </a:pPr>
            <a:r>
              <a:rPr lang="en-US" sz="2000" dirty="0">
                <a:latin typeface="Consolas" panose="020B0609020204030204" pitchFamily="49" charset="0"/>
              </a:rPr>
              <a:t>a</a:t>
            </a:r>
            <a:r>
              <a:rPr lang="en-US" sz="2000" b="1" dirty="0">
                <a:solidFill>
                  <a:srgbClr val="C00000"/>
                </a:solidFill>
                <a:latin typeface="Consolas" panose="020B0609020204030204" pitchFamily="49" charset="0"/>
              </a:rPr>
              <a:t>:matches</a:t>
            </a:r>
            <a:r>
              <a:rPr lang="en-US" sz="2000" dirty="0">
                <a:latin typeface="Consolas" panose="020B0609020204030204" pitchFamily="49" charset="0"/>
              </a:rPr>
              <a:t>(:link, :hover, :visited, :focus) {</a:t>
            </a:r>
          </a:p>
          <a:p>
            <a:pPr marL="0" indent="0">
              <a:buNone/>
            </a:pPr>
            <a:r>
              <a:rPr lang="en-US" sz="2000" dirty="0">
                <a:latin typeface="Consolas" panose="020B0609020204030204" pitchFamily="49" charset="0"/>
              </a:rPr>
              <a:t>   color: red;</a:t>
            </a:r>
          </a:p>
          <a:p>
            <a:pPr marL="0" indent="0">
              <a:buNone/>
            </a:pPr>
            <a:r>
              <a:rPr lang="en-US" sz="2000" dirty="0" smtClean="0">
                <a:latin typeface="Consolas" panose="020B0609020204030204" pitchFamily="49" charset="0"/>
              </a:rPr>
              <a:t>}</a:t>
            </a:r>
          </a:p>
          <a:p>
            <a:pPr marL="0" indent="0">
              <a:buNone/>
            </a:pPr>
            <a:r>
              <a:rPr lang="en-US" sz="2000" dirty="0">
                <a:latin typeface="Consolas" panose="020B0609020204030204" pitchFamily="49" charset="0"/>
              </a:rPr>
              <a:t>p</a:t>
            </a:r>
            <a:r>
              <a:rPr lang="en-US" sz="2000" b="1" dirty="0">
                <a:solidFill>
                  <a:srgbClr val="C00000"/>
                </a:solidFill>
                <a:latin typeface="Consolas" panose="020B0609020204030204" pitchFamily="49" charset="0"/>
              </a:rPr>
              <a:t>:matches</a:t>
            </a:r>
            <a:r>
              <a:rPr lang="en-US" sz="2000" dirty="0" smtClean="0">
                <a:latin typeface="Consolas" panose="020B0609020204030204" pitchFamily="49" charset="0"/>
              </a:rPr>
              <a:t>(:hover, .</a:t>
            </a:r>
            <a:r>
              <a:rPr lang="en-US" sz="2000" dirty="0" err="1" smtClean="0">
                <a:latin typeface="Consolas" panose="020B0609020204030204" pitchFamily="49" charset="0"/>
              </a:rPr>
              <a:t>soustitre</a:t>
            </a:r>
            <a:r>
              <a:rPr lang="en-US" sz="2000" dirty="0" smtClean="0">
                <a:latin typeface="Consolas" panose="020B0609020204030204" pitchFamily="49" charset="0"/>
              </a:rPr>
              <a:t>) {</a:t>
            </a:r>
          </a:p>
          <a:p>
            <a:pPr marL="0" indent="0">
              <a:buNone/>
            </a:pPr>
            <a:r>
              <a:rPr lang="en-US" sz="2000" dirty="0" smtClean="0">
                <a:latin typeface="Consolas" panose="020B0609020204030204" pitchFamily="49" charset="0"/>
              </a:rPr>
              <a:t>   color: white;</a:t>
            </a:r>
          </a:p>
          <a:p>
            <a:pPr marL="0" indent="0">
              <a:buNone/>
            </a:pPr>
            <a:r>
              <a:rPr lang="en-US" sz="2000" dirty="0" smtClean="0">
                <a:latin typeface="Consolas" panose="020B0609020204030204" pitchFamily="49" charset="0"/>
              </a:rPr>
              <a:t>   background: </a:t>
            </a:r>
            <a:r>
              <a:rPr lang="en-US" sz="2000" dirty="0" err="1" smtClean="0">
                <a:latin typeface="Consolas" panose="020B0609020204030204" pitchFamily="49" charset="0"/>
              </a:rPr>
              <a:t>rgba</a:t>
            </a:r>
            <a:r>
              <a:rPr lang="en-US" sz="2000" dirty="0" smtClean="0">
                <a:latin typeface="Consolas" panose="020B0609020204030204" pitchFamily="49" charset="0"/>
              </a:rPr>
              <a:t>(255,10,20,0.2);</a:t>
            </a:r>
            <a:endParaRPr lang="en-US" sz="2000" dirty="0">
              <a:latin typeface="Consolas" panose="020B0609020204030204" pitchFamily="49" charset="0"/>
            </a:endParaRPr>
          </a:p>
          <a:p>
            <a:pPr marL="0" indent="0">
              <a:buNone/>
            </a:pPr>
            <a:r>
              <a:rPr lang="en-US" sz="2000" dirty="0" smtClean="0">
                <a:latin typeface="Consolas" panose="020B0609020204030204" pitchFamily="49" charset="0"/>
              </a:rPr>
              <a:t>}</a:t>
            </a:r>
            <a:endParaRPr lang="en-US" sz="2000" dirty="0">
              <a:latin typeface="Consolas" panose="020B0609020204030204" pitchFamily="49" charset="0"/>
            </a:endParaRPr>
          </a:p>
          <a:p>
            <a:pPr marL="0" indent="0">
              <a:buNone/>
            </a:pPr>
            <a:r>
              <a:rPr lang="en-US" sz="2000" dirty="0">
                <a:latin typeface="Consolas" panose="020B0609020204030204" pitchFamily="49" charset="0"/>
              </a:rPr>
              <a:t> </a:t>
            </a:r>
          </a:p>
          <a:p>
            <a:pPr marL="0" indent="0">
              <a:buNone/>
            </a:pPr>
            <a:endParaRPr lang="en-US" sz="2000" dirty="0">
              <a:latin typeface="Consolas" panose="020B0609020204030204" pitchFamily="49" charset="0"/>
            </a:endParaRPr>
          </a:p>
          <a:p>
            <a:pPr marL="0" indent="0">
              <a:buNone/>
            </a:pPr>
            <a:endParaRPr lang="fr-FR" sz="2000" dirty="0" smtClean="0"/>
          </a:p>
        </p:txBody>
      </p:sp>
    </p:spTree>
    <p:extLst>
      <p:ext uri="{BB962C8B-B14F-4D97-AF65-F5344CB8AC3E}">
        <p14:creationId xmlns:p14="http://schemas.microsoft.com/office/powerpoint/2010/main" val="2036995567"/>
      </p:ext>
    </p:extLst>
  </p:cSld>
  <p:clrMapOvr>
    <a:masterClrMapping/>
  </p:clrMapOvr>
  <p:transition spd="slow">
    <p:wipe dir="d"/>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:matches()</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Exemple :</a:t>
            </a:r>
          </a:p>
          <a:p>
            <a:pPr marL="0" indent="0">
              <a:buNone/>
            </a:pPr>
            <a:r>
              <a:rPr lang="en-US" sz="2000" dirty="0">
                <a:latin typeface="Consolas" panose="020B0609020204030204" pitchFamily="49" charset="0"/>
              </a:rPr>
              <a:t>&lt;style type="text/</a:t>
            </a:r>
            <a:r>
              <a:rPr lang="en-US" sz="2000" dirty="0" err="1">
                <a:latin typeface="Consolas" panose="020B0609020204030204" pitchFamily="49" charset="0"/>
              </a:rPr>
              <a:t>css</a:t>
            </a:r>
            <a:r>
              <a:rPr lang="en-US" sz="2000" dirty="0">
                <a:latin typeface="Consolas" panose="020B0609020204030204" pitchFamily="49" charset="0"/>
              </a:rPr>
              <a:t>"&gt;</a:t>
            </a:r>
          </a:p>
          <a:p>
            <a:pPr marL="0" indent="0">
              <a:buNone/>
            </a:pPr>
            <a:r>
              <a:rPr lang="en-US" sz="2000" dirty="0">
                <a:latin typeface="Consolas" panose="020B0609020204030204" pitchFamily="49" charset="0"/>
              </a:rPr>
              <a:t>p {color: red;}</a:t>
            </a:r>
          </a:p>
          <a:p>
            <a:pPr marL="0" indent="0">
              <a:buNone/>
            </a:pPr>
            <a:r>
              <a:rPr lang="en-US" sz="2000" dirty="0">
                <a:latin typeface="Consolas" panose="020B0609020204030204" pitchFamily="49" charset="0"/>
              </a:rPr>
              <a:t>.</a:t>
            </a:r>
            <a:r>
              <a:rPr lang="en-US" sz="2000" dirty="0" err="1">
                <a:latin typeface="Consolas" panose="020B0609020204030204" pitchFamily="49" charset="0"/>
              </a:rPr>
              <a:t>soustitre</a:t>
            </a:r>
            <a:r>
              <a:rPr lang="en-US" sz="2000" dirty="0">
                <a:latin typeface="Consolas" panose="020B0609020204030204" pitchFamily="49" charset="0"/>
              </a:rPr>
              <a:t> {font-weight:800;}</a:t>
            </a:r>
          </a:p>
          <a:p>
            <a:pPr marL="0" indent="0">
              <a:buNone/>
            </a:pPr>
            <a:r>
              <a:rPr lang="en-US" sz="2000" dirty="0">
                <a:latin typeface="Consolas" panose="020B0609020204030204" pitchFamily="49" charset="0"/>
              </a:rPr>
              <a:t>p:not(.soustitre) {color: black;}</a:t>
            </a:r>
          </a:p>
          <a:p>
            <a:pPr marL="0" indent="0">
              <a:buNone/>
            </a:pPr>
            <a:r>
              <a:rPr lang="en-US" sz="2000" dirty="0">
                <a:latin typeface="Consolas" panose="020B0609020204030204" pitchFamily="49" charset="0"/>
              </a:rPr>
              <a:t>a:matches(:link, :hover, :visited, .</a:t>
            </a:r>
            <a:r>
              <a:rPr lang="en-US" sz="2000" dirty="0" err="1">
                <a:latin typeface="Consolas" panose="020B0609020204030204" pitchFamily="49" charset="0"/>
              </a:rPr>
              <a:t>soustitre</a:t>
            </a:r>
            <a:r>
              <a:rPr lang="en-US" sz="2000" dirty="0">
                <a:latin typeface="Consolas" panose="020B0609020204030204" pitchFamily="49" charset="0"/>
              </a:rPr>
              <a:t>) {</a:t>
            </a:r>
            <a:r>
              <a:rPr lang="en-US" sz="2000" dirty="0" err="1">
                <a:latin typeface="Consolas" panose="020B0609020204030204" pitchFamily="49" charset="0"/>
              </a:rPr>
              <a:t>color:green</a:t>
            </a:r>
            <a:r>
              <a:rPr lang="en-US" sz="2000" dirty="0">
                <a:latin typeface="Consolas" panose="020B0609020204030204" pitchFamily="49" charset="0"/>
              </a:rPr>
              <a:t>;}</a:t>
            </a:r>
          </a:p>
          <a:p>
            <a:pPr marL="0" indent="0">
              <a:buNone/>
            </a:pPr>
            <a:r>
              <a:rPr lang="en-US" sz="2000" dirty="0">
                <a:latin typeface="Consolas" panose="020B0609020204030204" pitchFamily="49" charset="0"/>
              </a:rPr>
              <a:t>&lt;/style&gt;</a:t>
            </a:r>
          </a:p>
          <a:p>
            <a:pPr marL="0" indent="0">
              <a:buNone/>
            </a:pPr>
            <a:r>
              <a:rPr lang="en-US" sz="2000" dirty="0">
                <a:latin typeface="Consolas" panose="020B0609020204030204" pitchFamily="49" charset="0"/>
              </a:rPr>
              <a:t>&lt;/head&gt;</a:t>
            </a:r>
          </a:p>
          <a:p>
            <a:pPr marL="0" indent="0">
              <a:buNone/>
            </a:pPr>
            <a:r>
              <a:rPr lang="en-US" sz="2000" dirty="0">
                <a:latin typeface="Consolas" panose="020B0609020204030204" pitchFamily="49" charset="0"/>
              </a:rPr>
              <a:t>&lt;body&gt;</a:t>
            </a:r>
          </a:p>
          <a:p>
            <a:pPr marL="0" indent="0">
              <a:buNone/>
            </a:pPr>
            <a:r>
              <a:rPr lang="en-US" sz="2000" dirty="0">
                <a:latin typeface="Consolas" panose="020B0609020204030204" pitchFamily="49" charset="0"/>
              </a:rPr>
              <a:t>	&lt;p class="</a:t>
            </a:r>
            <a:r>
              <a:rPr lang="en-US" sz="2000" dirty="0" err="1">
                <a:latin typeface="Consolas" panose="020B0609020204030204" pitchFamily="49" charset="0"/>
              </a:rPr>
              <a:t>soustitre</a:t>
            </a:r>
            <a:r>
              <a:rPr lang="en-US" sz="2000" dirty="0">
                <a:latin typeface="Consolas" panose="020B0609020204030204" pitchFamily="49" charset="0"/>
              </a:rPr>
              <a:t>"&gt;Bonjour&lt;/p&gt;</a:t>
            </a:r>
          </a:p>
          <a:p>
            <a:pPr marL="0" indent="0">
              <a:buNone/>
            </a:pPr>
            <a:r>
              <a:rPr lang="en-US" sz="2000" dirty="0">
                <a:latin typeface="Consolas" panose="020B0609020204030204" pitchFamily="49" charset="0"/>
              </a:rPr>
              <a:t>	&lt;p&gt;à </a:t>
            </a:r>
            <a:r>
              <a:rPr lang="en-US" sz="2000" dirty="0" err="1">
                <a:latin typeface="Consolas" panose="020B0609020204030204" pitchFamily="49" charset="0"/>
              </a:rPr>
              <a:t>tous</a:t>
            </a:r>
            <a:r>
              <a:rPr lang="en-US" sz="2000" dirty="0">
                <a:latin typeface="Consolas" panose="020B0609020204030204" pitchFamily="49" charset="0"/>
              </a:rPr>
              <a:t>&lt;/p&gt;</a:t>
            </a:r>
          </a:p>
          <a:p>
            <a:pPr marL="0" indent="0">
              <a:buNone/>
            </a:pPr>
            <a:r>
              <a:rPr lang="en-US" sz="2000" dirty="0">
                <a:latin typeface="Consolas" panose="020B0609020204030204" pitchFamily="49" charset="0"/>
              </a:rPr>
              <a:t>	&lt;a </a:t>
            </a:r>
            <a:r>
              <a:rPr lang="en-US" sz="2000" dirty="0" err="1">
                <a:latin typeface="Consolas" panose="020B0609020204030204" pitchFamily="49" charset="0"/>
              </a:rPr>
              <a:t>href</a:t>
            </a:r>
            <a:r>
              <a:rPr lang="en-US" sz="2000" dirty="0">
                <a:latin typeface="Consolas" panose="020B0609020204030204" pitchFamily="49" charset="0"/>
              </a:rPr>
              <a:t>="#"&gt;Lien&lt;/a&gt;</a:t>
            </a:r>
          </a:p>
          <a:p>
            <a:pPr marL="0" indent="0">
              <a:buNone/>
            </a:pPr>
            <a:r>
              <a:rPr lang="en-US" sz="2000" dirty="0">
                <a:latin typeface="Consolas" panose="020B0609020204030204" pitchFamily="49" charset="0"/>
              </a:rPr>
              <a:t>&lt;/body&gt;</a:t>
            </a:r>
          </a:p>
          <a:p>
            <a:pPr marL="0" indent="0">
              <a:buNone/>
            </a:pPr>
            <a:endParaRPr lang="en-US" sz="2000" dirty="0">
              <a:latin typeface="Consolas" panose="020B0609020204030204" pitchFamily="49" charset="0"/>
            </a:endParaRPr>
          </a:p>
          <a:p>
            <a:pPr marL="0" indent="0">
              <a:buNone/>
            </a:pPr>
            <a:endParaRPr lang="fr-FR" sz="2000" dirty="0" smtClean="0"/>
          </a:p>
        </p:txBody>
      </p:sp>
      <p:pic>
        <p:nvPicPr>
          <p:cNvPr id="4" name="Image 3"/>
          <p:cNvPicPr>
            <a:picLocks noChangeAspect="1"/>
          </p:cNvPicPr>
          <p:nvPr/>
        </p:nvPicPr>
        <p:blipFill>
          <a:blip r:embed="rId2"/>
          <a:stretch>
            <a:fillRect/>
          </a:stretch>
        </p:blipFill>
        <p:spPr>
          <a:xfrm>
            <a:off x="6588224" y="4581128"/>
            <a:ext cx="2023234" cy="1800200"/>
          </a:xfrm>
          <a:prstGeom prst="rect">
            <a:avLst/>
          </a:prstGeom>
          <a:ln>
            <a:solidFill>
              <a:schemeClr val="accent1"/>
            </a:solidFill>
          </a:ln>
        </p:spPr>
      </p:pic>
    </p:spTree>
    <p:extLst>
      <p:ext uri="{BB962C8B-B14F-4D97-AF65-F5344CB8AC3E}">
        <p14:creationId xmlns:p14="http://schemas.microsoft.com/office/powerpoint/2010/main" val="1170077366"/>
      </p:ext>
    </p:extLst>
  </p:cSld>
  <p:clrMapOvr>
    <a:masterClrMapping/>
  </p:clrMapOvr>
  <p:transition spd="slow">
    <p:wipe dir="d"/>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a:t>
            </a:r>
            <a:r>
              <a:rPr lang="fr-FR" sz="3600" b="1" i="1" dirty="0" err="1" smtClean="0">
                <a:solidFill>
                  <a:srgbClr val="C00000"/>
                </a:solidFill>
              </a:rPr>
              <a:t>any-link</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La pseudo-classe </a:t>
            </a:r>
            <a:r>
              <a:rPr lang="fr-FR" sz="2000" b="1" dirty="0" smtClean="0">
                <a:solidFill>
                  <a:srgbClr val="C00000"/>
                </a:solidFill>
              </a:rPr>
              <a:t>:</a:t>
            </a:r>
            <a:r>
              <a:rPr lang="fr-FR" sz="2000" b="1" dirty="0" err="1" smtClean="0">
                <a:solidFill>
                  <a:srgbClr val="C00000"/>
                </a:solidFill>
              </a:rPr>
              <a:t>any-link</a:t>
            </a:r>
            <a:r>
              <a:rPr lang="fr-FR" sz="2000" b="1" dirty="0" smtClean="0">
                <a:solidFill>
                  <a:srgbClr val="C00000"/>
                </a:solidFill>
              </a:rPr>
              <a:t> </a:t>
            </a:r>
            <a:r>
              <a:rPr lang="fr-FR" sz="2000" dirty="0" smtClean="0"/>
              <a:t>permet de rassembler en une seule déclaration </a:t>
            </a:r>
            <a:r>
              <a:rPr lang="fr-FR" sz="2000" b="1" dirty="0">
                <a:solidFill>
                  <a:srgbClr val="C00000"/>
                </a:solidFill>
              </a:rPr>
              <a:t>:</a:t>
            </a:r>
            <a:r>
              <a:rPr lang="fr-FR" sz="2000" b="1" dirty="0" err="1">
                <a:solidFill>
                  <a:srgbClr val="C00000"/>
                </a:solidFill>
              </a:rPr>
              <a:t>link</a:t>
            </a:r>
            <a:r>
              <a:rPr lang="fr-FR" sz="2000" b="1" dirty="0">
                <a:solidFill>
                  <a:srgbClr val="C00000"/>
                </a:solidFill>
              </a:rPr>
              <a:t> </a:t>
            </a:r>
            <a:r>
              <a:rPr lang="fr-FR" sz="2000" dirty="0" smtClean="0"/>
              <a:t>et </a:t>
            </a:r>
            <a:r>
              <a:rPr lang="fr-FR" sz="2000" b="1" dirty="0">
                <a:solidFill>
                  <a:srgbClr val="C00000"/>
                </a:solidFill>
              </a:rPr>
              <a:t>:</a:t>
            </a:r>
            <a:r>
              <a:rPr lang="fr-FR" sz="2000" b="1" dirty="0" err="1">
                <a:solidFill>
                  <a:srgbClr val="C00000"/>
                </a:solidFill>
              </a:rPr>
              <a:t>visited</a:t>
            </a:r>
            <a:r>
              <a:rPr lang="fr-FR" sz="2000" b="1" dirty="0">
                <a:solidFill>
                  <a:srgbClr val="C00000"/>
                </a:solidFill>
              </a:rPr>
              <a:t>.</a:t>
            </a:r>
          </a:p>
          <a:p>
            <a:pPr marL="0" indent="0">
              <a:buNone/>
            </a:pPr>
            <a:r>
              <a:rPr lang="fr-FR" sz="2000" dirty="0"/>
              <a:t>CSS3 :</a:t>
            </a:r>
          </a:p>
          <a:p>
            <a:pPr marL="0" indent="0">
              <a:buNone/>
            </a:pPr>
            <a:r>
              <a:rPr lang="en-US" sz="2000" dirty="0">
                <a:latin typeface="Consolas" panose="020B0609020204030204" pitchFamily="49" charset="0"/>
              </a:rPr>
              <a:t>a:link, </a:t>
            </a:r>
            <a:r>
              <a:rPr lang="en-US" sz="2000" dirty="0" smtClean="0">
                <a:latin typeface="Consolas" panose="020B0609020204030204" pitchFamily="49" charset="0"/>
              </a:rPr>
              <a:t>a:visited </a:t>
            </a:r>
            <a:r>
              <a:rPr lang="en-US" sz="2000" dirty="0">
                <a:latin typeface="Consolas" panose="020B0609020204030204" pitchFamily="49" charset="0"/>
              </a:rPr>
              <a:t>{</a:t>
            </a:r>
          </a:p>
          <a:p>
            <a:pPr marL="0" indent="0">
              <a:buNone/>
            </a:pPr>
            <a:r>
              <a:rPr lang="en-US" sz="2000" dirty="0">
                <a:latin typeface="Consolas" panose="020B0609020204030204" pitchFamily="49" charset="0"/>
              </a:rPr>
              <a:t>   color: red;</a:t>
            </a:r>
          </a:p>
          <a:p>
            <a:pPr marL="0" indent="0">
              <a:buNone/>
            </a:pPr>
            <a:r>
              <a:rPr lang="en-US" sz="2000" dirty="0">
                <a:latin typeface="Consolas" panose="020B0609020204030204" pitchFamily="49" charset="0"/>
              </a:rPr>
              <a:t>}</a:t>
            </a:r>
          </a:p>
          <a:p>
            <a:pPr marL="0" indent="0">
              <a:buNone/>
            </a:pPr>
            <a:r>
              <a:rPr lang="en-US" sz="2000" dirty="0">
                <a:latin typeface="Consolas" panose="020B0609020204030204" pitchFamily="49" charset="0"/>
              </a:rPr>
              <a:t>CSS4 :</a:t>
            </a:r>
          </a:p>
          <a:p>
            <a:pPr marL="0" indent="0">
              <a:buNone/>
            </a:pPr>
            <a:r>
              <a:rPr lang="en-US" sz="2000" dirty="0">
                <a:latin typeface="Consolas" panose="020B0609020204030204" pitchFamily="49" charset="0"/>
              </a:rPr>
              <a:t> </a:t>
            </a:r>
            <a:r>
              <a:rPr lang="en-US" sz="2000" dirty="0" smtClean="0">
                <a:latin typeface="Consolas" panose="020B0609020204030204" pitchFamily="49" charset="0"/>
              </a:rPr>
              <a:t>a:any-link </a:t>
            </a:r>
            <a:r>
              <a:rPr lang="en-US" sz="2000" dirty="0">
                <a:latin typeface="Consolas" panose="020B0609020204030204" pitchFamily="49" charset="0"/>
              </a:rPr>
              <a:t>{</a:t>
            </a:r>
          </a:p>
          <a:p>
            <a:pPr marL="0" indent="0">
              <a:buNone/>
            </a:pPr>
            <a:r>
              <a:rPr lang="en-US" sz="2000" dirty="0">
                <a:latin typeface="Consolas" panose="020B0609020204030204" pitchFamily="49" charset="0"/>
              </a:rPr>
              <a:t>   color: red;</a:t>
            </a:r>
          </a:p>
          <a:p>
            <a:pPr marL="0" indent="0">
              <a:buNone/>
            </a:pP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endParaRPr lang="en-US" sz="2000" dirty="0">
              <a:latin typeface="Consolas" panose="020B0609020204030204" pitchFamily="49" charset="0"/>
            </a:endParaRPr>
          </a:p>
          <a:p>
            <a:pPr marL="0" indent="0">
              <a:buNone/>
            </a:pPr>
            <a:endParaRPr lang="fr-FR" sz="2000"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508" y="270216"/>
            <a:ext cx="406493" cy="41919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754" y="263864"/>
            <a:ext cx="406493" cy="406493"/>
          </a:xfrm>
          <a:prstGeom prst="rect">
            <a:avLst/>
          </a:prstGeom>
        </p:spPr>
      </p:pic>
    </p:spTree>
    <p:extLst>
      <p:ext uri="{BB962C8B-B14F-4D97-AF65-F5344CB8AC3E}">
        <p14:creationId xmlns:p14="http://schemas.microsoft.com/office/powerpoint/2010/main" val="2544399784"/>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dirty="0"/>
              <a:t>Propriété </a:t>
            </a:r>
            <a:r>
              <a:rPr dirty="0" smtClean="0">
                <a:solidFill>
                  <a:schemeClr val="bg2">
                    <a:lumMod val="25000"/>
                  </a:schemeClr>
                </a:solidFill>
              </a:rPr>
              <a:t>'font-stretch'  (CSS3)</a:t>
            </a:r>
            <a:endParaRPr dirty="0"/>
          </a:p>
        </p:txBody>
      </p:sp>
      <p:sp>
        <p:nvSpPr>
          <p:cNvPr id="48131" name="Espace réservé du contenu 2"/>
          <p:cNvSpPr>
            <a:spLocks noGrp="1"/>
          </p:cNvSpPr>
          <p:nvPr>
            <p:ph idx="1"/>
          </p:nvPr>
        </p:nvSpPr>
        <p:spPr>
          <a:xfrm>
            <a:off x="762000" y="1597024"/>
            <a:ext cx="8077200" cy="4784304"/>
          </a:xfrm>
        </p:spPr>
        <p:txBody>
          <a:bodyPr>
            <a:normAutofit fontScale="92500" lnSpcReduction="20000"/>
          </a:bodyPr>
          <a:lstStyle/>
          <a:p>
            <a:pPr marL="0" indent="0">
              <a:buFont typeface="Arial" charset="0"/>
              <a:buNone/>
            </a:pPr>
            <a:r>
              <a:rPr sz="2000" dirty="0" smtClean="0"/>
              <a:t>définit la compression horizontale de la police.</a:t>
            </a:r>
          </a:p>
          <a:p>
            <a:pPr marL="0" indent="0">
              <a:buFont typeface="Arial" charset="0"/>
              <a:buNone/>
            </a:pPr>
            <a:r>
              <a:rPr sz="2000" dirty="0" smtClean="0"/>
              <a:t>Valeurs :</a:t>
            </a:r>
          </a:p>
          <a:p>
            <a:r>
              <a:rPr lang="fr-FR" sz="2000" i="1" dirty="0"/>
              <a:t>ultra-</a:t>
            </a:r>
            <a:r>
              <a:rPr lang="fr-FR" sz="2000" i="1" dirty="0" err="1"/>
              <a:t>condensed</a:t>
            </a:r>
            <a:r>
              <a:rPr lang="fr-FR" sz="2000" dirty="0"/>
              <a:t> </a:t>
            </a:r>
          </a:p>
          <a:p>
            <a:r>
              <a:rPr lang="fr-FR" sz="2000" i="1" dirty="0"/>
              <a:t>extra-</a:t>
            </a:r>
            <a:r>
              <a:rPr lang="fr-FR" sz="2000" i="1" dirty="0" err="1"/>
              <a:t>condensed</a:t>
            </a:r>
            <a:r>
              <a:rPr lang="fr-FR" sz="2000" dirty="0"/>
              <a:t> </a:t>
            </a:r>
          </a:p>
          <a:p>
            <a:r>
              <a:rPr lang="fr-FR" sz="2000" i="1" dirty="0" err="1"/>
              <a:t>condensed</a:t>
            </a:r>
            <a:r>
              <a:rPr lang="fr-FR" sz="2000" dirty="0"/>
              <a:t> </a:t>
            </a:r>
          </a:p>
          <a:p>
            <a:r>
              <a:rPr lang="fr-FR" sz="2000" i="1" dirty="0"/>
              <a:t>semi-</a:t>
            </a:r>
            <a:r>
              <a:rPr lang="fr-FR" sz="2000" i="1" dirty="0" err="1"/>
              <a:t>condensed</a:t>
            </a:r>
            <a:r>
              <a:rPr lang="fr-FR" sz="2000" i="1" dirty="0"/>
              <a:t> </a:t>
            </a:r>
            <a:endParaRPr lang="fr-FR" sz="2000" dirty="0"/>
          </a:p>
          <a:p>
            <a:r>
              <a:rPr lang="fr-FR" sz="2000" i="1" dirty="0"/>
              <a:t>normal</a:t>
            </a:r>
            <a:r>
              <a:rPr lang="fr-FR" sz="2000" dirty="0"/>
              <a:t> </a:t>
            </a:r>
          </a:p>
          <a:p>
            <a:r>
              <a:rPr lang="fr-FR" sz="2000" i="1" dirty="0"/>
              <a:t>semi-</a:t>
            </a:r>
            <a:r>
              <a:rPr lang="fr-FR" sz="2000" i="1" dirty="0" err="1"/>
              <a:t>expanded</a:t>
            </a:r>
            <a:r>
              <a:rPr lang="fr-FR" sz="2000" dirty="0"/>
              <a:t> </a:t>
            </a:r>
          </a:p>
          <a:p>
            <a:r>
              <a:rPr lang="fr-FR" sz="2000" i="1" dirty="0" err="1"/>
              <a:t>expanded</a:t>
            </a:r>
            <a:r>
              <a:rPr lang="fr-FR" sz="2000" dirty="0"/>
              <a:t> </a:t>
            </a:r>
          </a:p>
          <a:p>
            <a:r>
              <a:rPr lang="fr-FR" sz="2000" i="1" dirty="0"/>
              <a:t>extra-</a:t>
            </a:r>
            <a:r>
              <a:rPr lang="fr-FR" sz="2000" i="1" dirty="0" err="1"/>
              <a:t>expanded</a:t>
            </a:r>
            <a:r>
              <a:rPr lang="fr-FR" sz="2000" dirty="0"/>
              <a:t> </a:t>
            </a:r>
          </a:p>
          <a:p>
            <a:r>
              <a:rPr lang="fr-FR" sz="2000" i="1" dirty="0"/>
              <a:t>ultra-</a:t>
            </a:r>
            <a:r>
              <a:rPr lang="fr-FR" sz="2000" i="1" dirty="0" err="1"/>
              <a:t>expanded</a:t>
            </a:r>
            <a:r>
              <a:rPr lang="fr-FR" sz="2000" dirty="0"/>
              <a:t> </a:t>
            </a:r>
            <a:endParaRPr lang="fr-FR" sz="2000" dirty="0" smtClean="0"/>
          </a:p>
          <a:p>
            <a:r>
              <a:rPr lang="fr-FR" sz="2000" i="1" dirty="0" err="1" smtClean="0"/>
              <a:t>inherit</a:t>
            </a:r>
            <a:endParaRPr lang="fr-FR" sz="2000" i="1" dirty="0"/>
          </a:p>
          <a:p>
            <a:pPr marL="0" indent="0">
              <a:buFont typeface="Arial" charset="0"/>
              <a:buNone/>
            </a:pPr>
            <a:r>
              <a:rPr sz="2000" dirty="0" smtClean="0"/>
              <a:t>exemple :</a:t>
            </a:r>
          </a:p>
          <a:p>
            <a:pPr marL="0" indent="0">
              <a:buFont typeface="Arial" charset="0"/>
              <a:buNone/>
            </a:pPr>
            <a:r>
              <a:rPr sz="2000" dirty="0" smtClean="0"/>
              <a:t>&lt;p style="</a:t>
            </a:r>
            <a:r>
              <a:rPr sz="2000" dirty="0" smtClean="0">
                <a:solidFill>
                  <a:srgbClr val="2403E7"/>
                </a:solidFill>
              </a:rPr>
              <a:t>font-stretch: </a:t>
            </a:r>
            <a:r>
              <a:rPr sz="2000" dirty="0" err="1" smtClean="0">
                <a:solidFill>
                  <a:srgbClr val="2403E7"/>
                </a:solidFill>
              </a:rPr>
              <a:t>condensed</a:t>
            </a:r>
            <a:r>
              <a:rPr sz="2000" dirty="0" smtClean="0">
                <a:solidFill>
                  <a:srgbClr val="2403E7"/>
                </a:solidFill>
              </a:rPr>
              <a:t>;</a:t>
            </a:r>
            <a:r>
              <a:rPr sz="2000" dirty="0" smtClean="0"/>
              <a:t> "&gt;Le printemps&lt;/p&gt;</a:t>
            </a:r>
          </a:p>
          <a:p>
            <a:pPr marL="0" indent="0">
              <a:buFont typeface="Arial" charset="0"/>
              <a:buNone/>
            </a:pPr>
            <a:r>
              <a:rPr lang="fr-FR" sz="2000" dirty="0" smtClean="0"/>
              <a:t>Exemple :</a:t>
            </a:r>
            <a:endParaRPr lang="fr-FR" sz="2000" dirty="0"/>
          </a:p>
          <a:p>
            <a:pPr marL="0" indent="0">
              <a:buFont typeface="Arial" charset="0"/>
              <a:buNone/>
            </a:pPr>
            <a:r>
              <a:rPr lang="fr-FR" sz="2000" spc="-100" dirty="0" smtClean="0"/>
              <a:t>			         Le printemps</a:t>
            </a:r>
            <a:endParaRPr sz="2000" spc="-100" dirty="0" smtClean="0"/>
          </a:p>
          <a:p>
            <a:pPr marL="0" indent="0">
              <a:buFont typeface="Arial" charset="0"/>
              <a:buNone/>
            </a:pPr>
            <a:endParaRPr sz="2000" dirty="0" smtClean="0"/>
          </a:p>
        </p:txBody>
      </p:sp>
    </p:spTree>
    <p:extLst>
      <p:ext uri="{BB962C8B-B14F-4D97-AF65-F5344CB8AC3E}">
        <p14:creationId xmlns:p14="http://schemas.microsoft.com/office/powerpoint/2010/main" val="2048044408"/>
      </p:ext>
    </p:extLst>
  </p:cSld>
  <p:clrMapOvr>
    <a:masterClrMapping/>
  </p:clrMapOvr>
  <p:transition spd="slow">
    <p:wipe dir="d"/>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a:t>
            </a:r>
            <a:r>
              <a:rPr lang="fr-FR" sz="3600" b="1" i="1" dirty="0" err="1" smtClean="0">
                <a:solidFill>
                  <a:srgbClr val="C00000"/>
                </a:solidFill>
              </a:rPr>
              <a:t>any-link</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Exemple</a:t>
            </a:r>
            <a:r>
              <a:rPr lang="en-US" sz="2000" dirty="0" smtClean="0"/>
              <a:t>.</a:t>
            </a:r>
            <a:endParaRPr lang="en-US" sz="2000" dirty="0"/>
          </a:p>
          <a:p>
            <a:pPr marL="0" indent="0">
              <a:buNone/>
            </a:pPr>
            <a:r>
              <a:rPr lang="en-US" sz="2000" dirty="0">
                <a:latin typeface="Consolas" panose="020B0609020204030204" pitchFamily="49" charset="0"/>
              </a:rPr>
              <a:t>&lt;style type="text/</a:t>
            </a:r>
            <a:r>
              <a:rPr lang="en-US" sz="2000" dirty="0" err="1">
                <a:latin typeface="Consolas" panose="020B0609020204030204" pitchFamily="49" charset="0"/>
              </a:rPr>
              <a:t>css</a:t>
            </a:r>
            <a:r>
              <a:rPr lang="en-US" sz="2000" dirty="0">
                <a:latin typeface="Consolas" panose="020B0609020204030204" pitchFamily="49" charset="0"/>
              </a:rPr>
              <a:t>"&gt;</a:t>
            </a:r>
          </a:p>
          <a:p>
            <a:pPr marL="0" indent="0">
              <a:buNone/>
            </a:pPr>
            <a:r>
              <a:rPr lang="en-US" sz="2000" dirty="0">
                <a:latin typeface="Consolas" panose="020B0609020204030204" pitchFamily="49" charset="0"/>
              </a:rPr>
              <a:t>a:any-link {</a:t>
            </a:r>
            <a:r>
              <a:rPr lang="en-US" sz="2000" dirty="0" err="1">
                <a:latin typeface="Consolas" panose="020B0609020204030204" pitchFamily="49" charset="0"/>
              </a:rPr>
              <a:t>color:red</a:t>
            </a:r>
            <a:r>
              <a:rPr lang="en-US" sz="2000" dirty="0" smtClean="0">
                <a:latin typeface="Consolas" panose="020B0609020204030204" pitchFamily="49" charset="0"/>
              </a:rPr>
              <a:t>}</a:t>
            </a:r>
          </a:p>
          <a:p>
            <a:pPr marL="0" indent="0">
              <a:buNone/>
            </a:pPr>
            <a:r>
              <a:rPr lang="en-US" sz="2000" dirty="0">
                <a:latin typeface="Consolas" panose="020B0609020204030204" pitchFamily="49" charset="0"/>
              </a:rPr>
              <a:t>a</a:t>
            </a:r>
            <a:r>
              <a:rPr lang="en-US" sz="2000" dirty="0" smtClean="0">
                <a:latin typeface="Consolas" panose="020B0609020204030204" pitchFamily="49" charset="0"/>
              </a:rPr>
              <a:t>:-webkit-any-link </a:t>
            </a:r>
            <a:r>
              <a:rPr lang="en-US" sz="2000" dirty="0">
                <a:latin typeface="Consolas" panose="020B0609020204030204" pitchFamily="49" charset="0"/>
              </a:rPr>
              <a:t>{</a:t>
            </a:r>
            <a:r>
              <a:rPr lang="en-US" sz="2000" dirty="0" err="1">
                <a:latin typeface="Consolas" panose="020B0609020204030204" pitchFamily="49" charset="0"/>
              </a:rPr>
              <a:t>color:red</a:t>
            </a:r>
            <a:r>
              <a:rPr lang="en-US" sz="2000" dirty="0" smtClean="0">
                <a:latin typeface="Consolas" panose="020B0609020204030204" pitchFamily="49" charset="0"/>
              </a:rPr>
              <a:t>}</a:t>
            </a:r>
          </a:p>
          <a:p>
            <a:pPr marL="0" indent="0">
              <a:buNone/>
            </a:pPr>
            <a:r>
              <a:rPr lang="en-US" sz="2000" dirty="0" smtClean="0">
                <a:latin typeface="Consolas" panose="020B0609020204030204" pitchFamily="49" charset="0"/>
              </a:rPr>
              <a:t>a:-o-any-link </a:t>
            </a:r>
            <a:r>
              <a:rPr lang="en-US" sz="2000" dirty="0">
                <a:latin typeface="Consolas" panose="020B0609020204030204" pitchFamily="49" charset="0"/>
              </a:rPr>
              <a:t>{</a:t>
            </a:r>
            <a:r>
              <a:rPr lang="en-US" sz="2000" dirty="0" err="1">
                <a:latin typeface="Consolas" panose="020B0609020204030204" pitchFamily="49" charset="0"/>
              </a:rPr>
              <a:t>color:red</a:t>
            </a:r>
            <a:r>
              <a:rPr lang="en-US" sz="2000" dirty="0" smtClean="0">
                <a:latin typeface="Consolas" panose="020B0609020204030204" pitchFamily="49" charset="0"/>
              </a:rPr>
              <a:t>}</a:t>
            </a:r>
          </a:p>
          <a:p>
            <a:pPr marL="0" indent="0">
              <a:buNone/>
            </a:pPr>
            <a:r>
              <a:rPr lang="en-US" sz="2000" dirty="0">
                <a:latin typeface="Consolas" panose="020B0609020204030204" pitchFamily="49" charset="0"/>
              </a:rPr>
              <a:t>a</a:t>
            </a:r>
            <a:r>
              <a:rPr lang="en-US" sz="2000" dirty="0" smtClean="0">
                <a:latin typeface="Consolas" panose="020B0609020204030204" pitchFamily="49" charset="0"/>
              </a:rPr>
              <a:t>:-ms-any-link </a:t>
            </a:r>
            <a:r>
              <a:rPr lang="en-US" sz="2000" dirty="0">
                <a:latin typeface="Consolas" panose="020B0609020204030204" pitchFamily="49" charset="0"/>
              </a:rPr>
              <a:t>{</a:t>
            </a:r>
            <a:r>
              <a:rPr lang="en-US" sz="2000" dirty="0" err="1">
                <a:latin typeface="Consolas" panose="020B0609020204030204" pitchFamily="49" charset="0"/>
              </a:rPr>
              <a:t>color:red</a:t>
            </a:r>
            <a:r>
              <a:rPr lang="en-US" sz="2000" dirty="0">
                <a:latin typeface="Consolas" panose="020B0609020204030204" pitchFamily="49" charset="0"/>
              </a:rPr>
              <a:t>}</a:t>
            </a:r>
          </a:p>
          <a:p>
            <a:pPr marL="0" indent="0">
              <a:buNone/>
            </a:pPr>
            <a:r>
              <a:rPr lang="en-US" sz="2000" dirty="0" smtClean="0">
                <a:latin typeface="Consolas" panose="020B0609020204030204" pitchFamily="49" charset="0"/>
              </a:rPr>
              <a:t>a:hover </a:t>
            </a:r>
            <a:r>
              <a:rPr lang="en-US" sz="2000" dirty="0">
                <a:latin typeface="Consolas" panose="020B0609020204030204" pitchFamily="49" charset="0"/>
              </a:rPr>
              <a:t>{</a:t>
            </a:r>
            <a:r>
              <a:rPr lang="en-US" sz="2000" dirty="0" err="1">
                <a:latin typeface="Consolas" panose="020B0609020204030204" pitchFamily="49" charset="0"/>
              </a:rPr>
              <a:t>color:blue</a:t>
            </a:r>
            <a:r>
              <a:rPr lang="en-US" sz="2000" dirty="0">
                <a:latin typeface="Consolas" panose="020B0609020204030204" pitchFamily="49" charset="0"/>
              </a:rPr>
              <a:t>}</a:t>
            </a:r>
          </a:p>
          <a:p>
            <a:pPr marL="0" indent="0">
              <a:buNone/>
            </a:pPr>
            <a:r>
              <a:rPr lang="en-US" sz="2000" dirty="0">
                <a:latin typeface="Consolas" panose="020B0609020204030204" pitchFamily="49" charset="0"/>
              </a:rPr>
              <a:t>&lt;/style&gt;</a:t>
            </a:r>
          </a:p>
          <a:p>
            <a:pPr marL="0" indent="0">
              <a:buNone/>
            </a:pPr>
            <a:r>
              <a:rPr lang="en-US" sz="2000" dirty="0">
                <a:latin typeface="Consolas" panose="020B0609020204030204" pitchFamily="49" charset="0"/>
              </a:rPr>
              <a:t>&lt;/head&gt;</a:t>
            </a:r>
          </a:p>
          <a:p>
            <a:pPr marL="0" indent="0">
              <a:buNone/>
            </a:pPr>
            <a:r>
              <a:rPr lang="en-US" sz="2000" dirty="0">
                <a:latin typeface="Consolas" panose="020B0609020204030204" pitchFamily="49" charset="0"/>
              </a:rPr>
              <a:t>&lt;body&gt;</a:t>
            </a:r>
          </a:p>
          <a:p>
            <a:pPr marL="0" indent="0">
              <a:buNone/>
            </a:pPr>
            <a:r>
              <a:rPr lang="en-US" sz="2000" dirty="0">
                <a:latin typeface="Consolas" panose="020B0609020204030204" pitchFamily="49" charset="0"/>
              </a:rPr>
              <a:t>	&lt;p class="</a:t>
            </a:r>
            <a:r>
              <a:rPr lang="en-US" sz="2000" dirty="0" err="1">
                <a:latin typeface="Consolas" panose="020B0609020204030204" pitchFamily="49" charset="0"/>
              </a:rPr>
              <a:t>soustitre</a:t>
            </a:r>
            <a:r>
              <a:rPr lang="en-US" sz="2000" dirty="0">
                <a:latin typeface="Consolas" panose="020B0609020204030204" pitchFamily="49" charset="0"/>
              </a:rPr>
              <a:t>"&gt;Bonjour&lt;/p&gt;</a:t>
            </a:r>
          </a:p>
          <a:p>
            <a:pPr marL="0" indent="0">
              <a:buNone/>
            </a:pPr>
            <a:r>
              <a:rPr lang="en-US" sz="2000" dirty="0">
                <a:latin typeface="Consolas" panose="020B0609020204030204" pitchFamily="49" charset="0"/>
              </a:rPr>
              <a:t>	&lt;p&gt;à </a:t>
            </a:r>
            <a:r>
              <a:rPr lang="en-US" sz="2000" dirty="0" err="1">
                <a:latin typeface="Consolas" panose="020B0609020204030204" pitchFamily="49" charset="0"/>
              </a:rPr>
              <a:t>tous</a:t>
            </a:r>
            <a:r>
              <a:rPr lang="en-US" sz="2000" dirty="0">
                <a:latin typeface="Consolas" panose="020B0609020204030204" pitchFamily="49" charset="0"/>
              </a:rPr>
              <a:t>&lt;/p&gt;</a:t>
            </a:r>
          </a:p>
          <a:p>
            <a:pPr marL="0" indent="0">
              <a:buNone/>
            </a:pPr>
            <a:r>
              <a:rPr lang="en-US" sz="2000" dirty="0">
                <a:latin typeface="Consolas" panose="020B0609020204030204" pitchFamily="49" charset="0"/>
              </a:rPr>
              <a:t>	&lt;a </a:t>
            </a:r>
            <a:r>
              <a:rPr lang="en-US" sz="2000" dirty="0" err="1">
                <a:latin typeface="Consolas" panose="020B0609020204030204" pitchFamily="49" charset="0"/>
              </a:rPr>
              <a:t>href</a:t>
            </a:r>
            <a:r>
              <a:rPr lang="en-US" sz="2000" dirty="0">
                <a:latin typeface="Consolas" panose="020B0609020204030204" pitchFamily="49" charset="0"/>
              </a:rPr>
              <a:t>="#"&gt;Lien&lt;/a&gt;</a:t>
            </a:r>
          </a:p>
          <a:p>
            <a:pPr marL="0" indent="0">
              <a:buNone/>
            </a:pPr>
            <a:r>
              <a:rPr lang="en-US" sz="2000" dirty="0">
                <a:latin typeface="Consolas" panose="020B0609020204030204" pitchFamily="49" charset="0"/>
              </a:rPr>
              <a:t>&lt;/body&gt;</a:t>
            </a:r>
          </a:p>
          <a:p>
            <a:pPr marL="0" indent="0">
              <a:buNone/>
            </a:pPr>
            <a:endParaRPr lang="fr-FR" sz="2000" dirty="0" smtClean="0"/>
          </a:p>
        </p:txBody>
      </p:sp>
    </p:spTree>
    <p:extLst>
      <p:ext uri="{BB962C8B-B14F-4D97-AF65-F5344CB8AC3E}">
        <p14:creationId xmlns:p14="http://schemas.microsoft.com/office/powerpoint/2010/main" val="1872265216"/>
      </p:ext>
    </p:extLst>
  </p:cSld>
  <p:clrMapOvr>
    <a:masterClrMapping/>
  </p:clrMapOvr>
  <p:transition spd="slow">
    <p:wipe dir="d"/>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:local-</a:t>
            </a:r>
            <a:r>
              <a:rPr lang="fr-FR" sz="3600" b="1" i="1" dirty="0" err="1" smtClean="0">
                <a:solidFill>
                  <a:srgbClr val="C00000"/>
                </a:solidFill>
              </a:rPr>
              <a:t>link</a:t>
            </a:r>
            <a:r>
              <a:rPr lang="fr-FR" sz="3600" b="1" i="1" dirty="0" smtClean="0">
                <a:solidFill>
                  <a:srgbClr val="C00000"/>
                </a:solidFill>
              </a:rPr>
              <a:t>(</a:t>
            </a:r>
            <a:r>
              <a:rPr lang="fr-FR" sz="3600" b="1" i="1" dirty="0" smtClean="0">
                <a:solidFill>
                  <a:schemeClr val="tx2">
                    <a:lumMod val="50000"/>
                  </a:schemeClr>
                </a:solidFill>
              </a:rPr>
              <a:t>niveau</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85000" lnSpcReduction="20000"/>
          </a:bodyPr>
          <a:lstStyle/>
          <a:p>
            <a:pPr marL="0" indent="0">
              <a:buNone/>
            </a:pPr>
            <a:r>
              <a:rPr lang="fr-FR" sz="2000" dirty="0" smtClean="0"/>
              <a:t>La pseudo-classe </a:t>
            </a:r>
            <a:r>
              <a:rPr lang="fr-FR" sz="2000" b="1" dirty="0" smtClean="0">
                <a:solidFill>
                  <a:srgbClr val="C00000"/>
                </a:solidFill>
              </a:rPr>
              <a:t>:local-</a:t>
            </a:r>
            <a:r>
              <a:rPr lang="fr-FR" sz="2000" b="1" dirty="0" err="1" smtClean="0">
                <a:solidFill>
                  <a:srgbClr val="C00000"/>
                </a:solidFill>
              </a:rPr>
              <a:t>link</a:t>
            </a:r>
            <a:r>
              <a:rPr lang="fr-FR" sz="2000" b="1" dirty="0" smtClean="0">
                <a:solidFill>
                  <a:srgbClr val="C00000"/>
                </a:solidFill>
              </a:rPr>
              <a:t>(</a:t>
            </a:r>
            <a:r>
              <a:rPr lang="fr-FR" sz="2000" b="1" dirty="0" smtClean="0">
                <a:solidFill>
                  <a:schemeClr val="tx2">
                    <a:lumMod val="50000"/>
                  </a:schemeClr>
                </a:solidFill>
              </a:rPr>
              <a:t>niveau</a:t>
            </a:r>
            <a:r>
              <a:rPr lang="fr-FR" sz="2000" b="1" dirty="0" smtClean="0">
                <a:solidFill>
                  <a:srgbClr val="C00000"/>
                </a:solidFill>
              </a:rPr>
              <a:t>) </a:t>
            </a:r>
            <a:r>
              <a:rPr lang="fr-FR" sz="2000" dirty="0" smtClean="0"/>
              <a:t>permet de donner un style différent aux liens locaux en fonction de leur position :</a:t>
            </a:r>
          </a:p>
          <a:p>
            <a:pPr marL="0" indent="0">
              <a:buNone/>
            </a:pPr>
            <a:endParaRPr lang="fr-FR" sz="2000" dirty="0" smtClean="0"/>
          </a:p>
          <a:p>
            <a:pPr marL="0" indent="0">
              <a:buNone/>
            </a:pPr>
            <a:r>
              <a:rPr lang="en-US" sz="2000" dirty="0" smtClean="0">
                <a:latin typeface="Consolas" panose="020B0609020204030204" pitchFamily="49" charset="0"/>
              </a:rPr>
              <a:t>a:local-link(0) {</a:t>
            </a:r>
            <a:r>
              <a:rPr lang="en-US" sz="2000" dirty="0" err="1" smtClean="0">
                <a:latin typeface="Consolas" panose="020B0609020204030204" pitchFamily="49" charset="0"/>
              </a:rPr>
              <a:t>color:red</a:t>
            </a:r>
            <a:r>
              <a:rPr lang="en-US" sz="2000" dirty="0" smtClean="0">
                <a:latin typeface="Consolas" panose="020B0609020204030204" pitchFamily="49" charset="0"/>
              </a:rPr>
              <a:t>;}</a:t>
            </a:r>
            <a:endParaRPr lang="en-US" sz="2000" dirty="0">
              <a:latin typeface="Consolas" panose="020B0609020204030204" pitchFamily="49" charset="0"/>
            </a:endParaRPr>
          </a:p>
          <a:p>
            <a:pPr marL="0" indent="0">
              <a:buNone/>
            </a:pPr>
            <a:r>
              <a:rPr lang="en-US" sz="2000" dirty="0" err="1" smtClean="0">
                <a:latin typeface="Consolas" panose="020B0609020204030204" pitchFamily="49" charset="0"/>
              </a:rPr>
              <a:t>Exemple</a:t>
            </a:r>
            <a:r>
              <a:rPr lang="en-US" sz="2000" dirty="0" smtClean="0">
                <a:latin typeface="Consolas" panose="020B0609020204030204" pitchFamily="49" charset="0"/>
              </a:rPr>
              <a:t> :</a:t>
            </a:r>
            <a:endParaRPr lang="en-US" sz="2000" dirty="0">
              <a:latin typeface="Consolas" panose="020B0609020204030204" pitchFamily="49" charset="0"/>
            </a:endParaRPr>
          </a:p>
          <a:p>
            <a:pPr marL="0" indent="0">
              <a:buNone/>
            </a:pPr>
            <a:r>
              <a:rPr lang="fr-FR" sz="2000" dirty="0" smtClean="0">
                <a:latin typeface="Consolas" panose="020B0609020204030204" pitchFamily="49" charset="0"/>
              </a:rPr>
              <a:t>&lt;</a:t>
            </a:r>
            <a:r>
              <a:rPr lang="fr-FR" sz="2000" dirty="0">
                <a:latin typeface="Consolas" panose="020B0609020204030204" pitchFamily="49" charset="0"/>
              </a:rPr>
              <a:t>style type="</a:t>
            </a:r>
            <a:r>
              <a:rPr lang="fr-FR" sz="2000" dirty="0" err="1">
                <a:latin typeface="Consolas" panose="020B0609020204030204" pitchFamily="49" charset="0"/>
              </a:rPr>
              <a:t>text</a:t>
            </a:r>
            <a:r>
              <a:rPr lang="fr-FR" sz="2000" dirty="0">
                <a:latin typeface="Consolas" panose="020B0609020204030204" pitchFamily="49" charset="0"/>
              </a:rPr>
              <a:t>/</a:t>
            </a:r>
            <a:r>
              <a:rPr lang="fr-FR" sz="2000" dirty="0" err="1">
                <a:latin typeface="Consolas" panose="020B0609020204030204" pitchFamily="49" charset="0"/>
              </a:rPr>
              <a:t>css</a:t>
            </a:r>
            <a:r>
              <a:rPr lang="fr-FR" sz="2000" dirty="0">
                <a:latin typeface="Consolas" panose="020B0609020204030204" pitchFamily="49" charset="0"/>
              </a:rPr>
              <a:t>"&gt;</a:t>
            </a:r>
          </a:p>
          <a:p>
            <a:pPr marL="0" indent="0">
              <a:buNone/>
            </a:pPr>
            <a:r>
              <a:rPr lang="fr-FR" sz="2000" dirty="0">
                <a:latin typeface="Consolas" panose="020B0609020204030204" pitchFamily="49" charset="0"/>
              </a:rPr>
              <a:t>* {</a:t>
            </a:r>
            <a:r>
              <a:rPr lang="fr-FR" sz="2000" dirty="0" smtClean="0">
                <a:latin typeface="Consolas" panose="020B0609020204030204" pitchFamily="49" charset="0"/>
              </a:rPr>
              <a:t>font-size:20px;color:black</a:t>
            </a:r>
            <a:r>
              <a:rPr lang="fr-FR" sz="2000" dirty="0">
                <a:latin typeface="Consolas" panose="020B0609020204030204" pitchFamily="49" charset="0"/>
              </a:rPr>
              <a:t>;}</a:t>
            </a:r>
          </a:p>
          <a:p>
            <a:pPr marL="0" indent="0">
              <a:buNone/>
            </a:pPr>
            <a:r>
              <a:rPr lang="fr-FR" sz="2000" dirty="0" smtClean="0">
                <a:latin typeface="Consolas" panose="020B0609020204030204" pitchFamily="49" charset="0"/>
              </a:rPr>
              <a:t>a:local-link(0) {</a:t>
            </a:r>
            <a:r>
              <a:rPr lang="fr-FR" sz="2000" dirty="0" err="1" smtClean="0">
                <a:latin typeface="Consolas" panose="020B0609020204030204" pitchFamily="49" charset="0"/>
              </a:rPr>
              <a:t>color:red</a:t>
            </a:r>
            <a:r>
              <a:rPr lang="fr-FR" sz="2000" dirty="0" smtClean="0">
                <a:latin typeface="Consolas" panose="020B0609020204030204" pitchFamily="49" charset="0"/>
              </a:rPr>
              <a:t>;}</a:t>
            </a:r>
          </a:p>
          <a:p>
            <a:pPr marL="0" indent="0">
              <a:buNone/>
            </a:pPr>
            <a:r>
              <a:rPr lang="fr-FR" sz="2000" dirty="0" smtClean="0">
                <a:latin typeface="Consolas" panose="020B0609020204030204" pitchFamily="49" charset="0"/>
              </a:rPr>
              <a:t>a:local-link(1) </a:t>
            </a:r>
            <a:r>
              <a:rPr lang="fr-FR" sz="2000" dirty="0">
                <a:latin typeface="Consolas" panose="020B0609020204030204" pitchFamily="49" charset="0"/>
              </a:rPr>
              <a:t>{</a:t>
            </a:r>
            <a:r>
              <a:rPr lang="fr-FR" sz="2000" dirty="0" err="1" smtClean="0">
                <a:latin typeface="Consolas" panose="020B0609020204030204" pitchFamily="49" charset="0"/>
              </a:rPr>
              <a:t>color:blue</a:t>
            </a:r>
            <a:r>
              <a:rPr lang="fr-FR" sz="2000" dirty="0" smtClean="0">
                <a:latin typeface="Consolas" panose="020B0609020204030204" pitchFamily="49" charset="0"/>
              </a:rPr>
              <a:t>;}</a:t>
            </a:r>
            <a:endParaRPr lang="fr-FR" sz="2000" dirty="0">
              <a:latin typeface="Consolas" panose="020B0609020204030204" pitchFamily="49" charset="0"/>
            </a:endParaRPr>
          </a:p>
          <a:p>
            <a:pPr marL="0" indent="0">
              <a:buNone/>
            </a:pPr>
            <a:r>
              <a:rPr lang="fr-FR" sz="2000" dirty="0" smtClean="0">
                <a:latin typeface="Consolas" panose="020B0609020204030204" pitchFamily="49" charset="0"/>
              </a:rPr>
              <a:t>a:local-link(2) </a:t>
            </a:r>
            <a:r>
              <a:rPr lang="fr-FR" sz="2000" dirty="0">
                <a:latin typeface="Consolas" panose="020B0609020204030204" pitchFamily="49" charset="0"/>
              </a:rPr>
              <a:t>{</a:t>
            </a:r>
            <a:r>
              <a:rPr lang="fr-FR" sz="2000" dirty="0" err="1" smtClean="0">
                <a:latin typeface="Consolas" panose="020B0609020204030204" pitchFamily="49" charset="0"/>
              </a:rPr>
              <a:t>color:green</a:t>
            </a:r>
            <a:r>
              <a:rPr lang="fr-FR" sz="2000" dirty="0" smtClean="0">
                <a:latin typeface="Consolas" panose="020B0609020204030204" pitchFamily="49" charset="0"/>
              </a:rPr>
              <a:t>;}</a:t>
            </a:r>
            <a:endParaRPr lang="fr-FR" sz="2000" dirty="0">
              <a:latin typeface="Consolas" panose="020B0609020204030204" pitchFamily="49" charset="0"/>
            </a:endParaRPr>
          </a:p>
          <a:p>
            <a:pPr marL="0" indent="0">
              <a:buNone/>
            </a:pPr>
            <a:r>
              <a:rPr lang="fr-FR" sz="2000" dirty="0" smtClean="0">
                <a:latin typeface="Consolas" panose="020B0609020204030204" pitchFamily="49" charset="0"/>
              </a:rPr>
              <a:t>&lt;/</a:t>
            </a:r>
            <a:r>
              <a:rPr lang="fr-FR" sz="2000" dirty="0">
                <a:latin typeface="Consolas" panose="020B0609020204030204" pitchFamily="49" charset="0"/>
              </a:rPr>
              <a:t>style&gt;</a:t>
            </a:r>
          </a:p>
          <a:p>
            <a:pPr marL="0" indent="0">
              <a:buNone/>
            </a:pPr>
            <a:r>
              <a:rPr lang="fr-FR" sz="2000" dirty="0">
                <a:latin typeface="Consolas" panose="020B0609020204030204" pitchFamily="49" charset="0"/>
              </a:rPr>
              <a:t>&lt;/</a:t>
            </a:r>
            <a:r>
              <a:rPr lang="fr-FR" sz="2000" dirty="0" err="1">
                <a:latin typeface="Consolas" panose="020B0609020204030204" pitchFamily="49" charset="0"/>
              </a:rPr>
              <a:t>head</a:t>
            </a:r>
            <a:r>
              <a:rPr lang="fr-FR" sz="2000" dirty="0">
                <a:latin typeface="Consolas" panose="020B0609020204030204" pitchFamily="49" charset="0"/>
              </a:rPr>
              <a:t>&gt;</a:t>
            </a:r>
          </a:p>
          <a:p>
            <a:pPr marL="0" indent="0">
              <a:buNone/>
            </a:pPr>
            <a:r>
              <a:rPr lang="fr-FR" sz="2000" dirty="0">
                <a:latin typeface="Consolas" panose="020B0609020204030204" pitchFamily="49" charset="0"/>
              </a:rPr>
              <a:t>&lt;body</a:t>
            </a:r>
            <a:r>
              <a:rPr lang="fr-FR" sz="2000" dirty="0" smtClean="0">
                <a:latin typeface="Consolas" panose="020B0609020204030204" pitchFamily="49" charset="0"/>
              </a:rPr>
              <a:t>&gt;</a:t>
            </a:r>
          </a:p>
          <a:p>
            <a:pPr marL="0" indent="0">
              <a:buNone/>
            </a:pPr>
            <a:r>
              <a:rPr lang="fr-FR" sz="2000" dirty="0" smtClean="0">
                <a:latin typeface="Consolas" panose="020B0609020204030204" pitchFamily="49" charset="0"/>
              </a:rPr>
              <a:t>&lt;</a:t>
            </a:r>
            <a:r>
              <a:rPr lang="fr-FR" sz="2000" dirty="0" err="1" smtClean="0">
                <a:latin typeface="Consolas" panose="020B0609020204030204" pitchFamily="49" charset="0"/>
              </a:rPr>
              <a:t>ul</a:t>
            </a:r>
            <a:r>
              <a:rPr lang="fr-FR" sz="2000" dirty="0" smtClean="0">
                <a:latin typeface="Consolas" panose="020B0609020204030204" pitchFamily="49" charset="0"/>
              </a:rPr>
              <a:t>&gt;</a:t>
            </a:r>
          </a:p>
          <a:p>
            <a:pPr marL="0" indent="0">
              <a:buNone/>
            </a:pPr>
            <a:r>
              <a:rPr lang="fr-FR" sz="2000" dirty="0">
                <a:latin typeface="Consolas" panose="020B0609020204030204" pitchFamily="49" charset="0"/>
              </a:rPr>
              <a:t> </a:t>
            </a:r>
            <a:r>
              <a:rPr lang="fr-FR" sz="2000" dirty="0" smtClean="0">
                <a:latin typeface="Consolas" panose="020B0609020204030204" pitchFamily="49" charset="0"/>
              </a:rPr>
              <a:t>  &lt;li&gt;&lt;a </a:t>
            </a:r>
            <a:r>
              <a:rPr lang="fr-FR" sz="2000" dirty="0" err="1" smtClean="0">
                <a:latin typeface="Consolas" panose="020B0609020204030204" pitchFamily="49" charset="0"/>
              </a:rPr>
              <a:t>href</a:t>
            </a:r>
            <a:r>
              <a:rPr lang="fr-FR" sz="2000" dirty="0" smtClean="0">
                <a:latin typeface="Consolas" panose="020B0609020204030204" pitchFamily="49" charset="0"/>
              </a:rPr>
              <a:t>="</a:t>
            </a:r>
            <a:r>
              <a:rPr lang="fr-FR" sz="2000" dirty="0" err="1" smtClean="0">
                <a:latin typeface="Consolas" panose="020B0609020204030204" pitchFamily="49" charset="0"/>
              </a:rPr>
              <a:t>xxxx</a:t>
            </a:r>
            <a:r>
              <a:rPr lang="fr-FR" sz="2000" dirty="0" smtClean="0">
                <a:latin typeface="Consolas" panose="020B0609020204030204" pitchFamily="49" charset="0"/>
              </a:rPr>
              <a:t>"&gt;Lien 1&lt;/li&gt;</a:t>
            </a:r>
          </a:p>
          <a:p>
            <a:pPr marL="0" indent="0">
              <a:buNone/>
            </a:pPr>
            <a:r>
              <a:rPr lang="fr-FR" sz="2000" dirty="0">
                <a:latin typeface="Consolas" panose="020B0609020204030204" pitchFamily="49" charset="0"/>
              </a:rPr>
              <a:t> </a:t>
            </a:r>
            <a:r>
              <a:rPr lang="fr-FR" sz="2000" dirty="0" smtClean="0">
                <a:latin typeface="Consolas" panose="020B0609020204030204" pitchFamily="49" charset="0"/>
              </a:rPr>
              <a:t>  &lt;</a:t>
            </a:r>
            <a:r>
              <a:rPr lang="fr-FR" sz="2000" dirty="0">
                <a:latin typeface="Consolas" panose="020B0609020204030204" pitchFamily="49" charset="0"/>
              </a:rPr>
              <a:t>li&gt;&lt;a </a:t>
            </a:r>
            <a:r>
              <a:rPr lang="fr-FR" sz="2000" dirty="0" err="1">
                <a:latin typeface="Consolas" panose="020B0609020204030204" pitchFamily="49" charset="0"/>
              </a:rPr>
              <a:t>href</a:t>
            </a:r>
            <a:r>
              <a:rPr lang="fr-FR" sz="2000" dirty="0" smtClean="0">
                <a:latin typeface="Consolas" panose="020B0609020204030204" pitchFamily="49" charset="0"/>
              </a:rPr>
              <a:t>="</a:t>
            </a:r>
            <a:r>
              <a:rPr lang="fr-FR" sz="2000" dirty="0" err="1" smtClean="0">
                <a:latin typeface="Consolas" panose="020B0609020204030204" pitchFamily="49" charset="0"/>
              </a:rPr>
              <a:t>yyyy</a:t>
            </a:r>
            <a:r>
              <a:rPr lang="fr-FR" sz="2000" dirty="0" smtClean="0">
                <a:latin typeface="Consolas" panose="020B0609020204030204" pitchFamily="49" charset="0"/>
              </a:rPr>
              <a:t>"&gt;</a:t>
            </a:r>
            <a:r>
              <a:rPr lang="fr-FR" sz="2000" dirty="0">
                <a:latin typeface="Consolas" panose="020B0609020204030204" pitchFamily="49" charset="0"/>
              </a:rPr>
              <a:t>Lien </a:t>
            </a:r>
            <a:r>
              <a:rPr lang="fr-FR" sz="2000" dirty="0" smtClean="0">
                <a:latin typeface="Consolas" panose="020B0609020204030204" pitchFamily="49" charset="0"/>
              </a:rPr>
              <a:t>2&lt;/</a:t>
            </a:r>
            <a:r>
              <a:rPr lang="fr-FR" sz="2000" dirty="0">
                <a:latin typeface="Consolas" panose="020B0609020204030204" pitchFamily="49" charset="0"/>
              </a:rPr>
              <a:t>li</a:t>
            </a:r>
            <a:r>
              <a:rPr lang="fr-FR" sz="2000" dirty="0" smtClean="0">
                <a:latin typeface="Consolas" panose="020B0609020204030204" pitchFamily="49" charset="0"/>
              </a:rPr>
              <a:t>&gt;</a:t>
            </a:r>
          </a:p>
          <a:p>
            <a:pPr marL="0" indent="0">
              <a:buNone/>
            </a:pPr>
            <a:r>
              <a:rPr lang="fr-FR" sz="2000" dirty="0" smtClean="0">
                <a:latin typeface="Consolas" panose="020B0609020204030204" pitchFamily="49" charset="0"/>
              </a:rPr>
              <a:t>   </a:t>
            </a:r>
            <a:r>
              <a:rPr lang="fr-FR" sz="2000" dirty="0">
                <a:latin typeface="Consolas" panose="020B0609020204030204" pitchFamily="49" charset="0"/>
              </a:rPr>
              <a:t>&lt;li&gt;&lt;a </a:t>
            </a:r>
            <a:r>
              <a:rPr lang="fr-FR" sz="2000" dirty="0" err="1">
                <a:latin typeface="Consolas" panose="020B0609020204030204" pitchFamily="49" charset="0"/>
              </a:rPr>
              <a:t>href</a:t>
            </a:r>
            <a:r>
              <a:rPr lang="fr-FR" sz="2000" dirty="0" smtClean="0">
                <a:latin typeface="Consolas" panose="020B0609020204030204" pitchFamily="49" charset="0"/>
              </a:rPr>
              <a:t>="zzzz"&gt;</a:t>
            </a:r>
            <a:r>
              <a:rPr lang="fr-FR" sz="2000" dirty="0">
                <a:latin typeface="Consolas" panose="020B0609020204030204" pitchFamily="49" charset="0"/>
              </a:rPr>
              <a:t>Lien </a:t>
            </a:r>
            <a:r>
              <a:rPr lang="fr-FR" sz="2000" dirty="0" smtClean="0">
                <a:latin typeface="Consolas" panose="020B0609020204030204" pitchFamily="49" charset="0"/>
              </a:rPr>
              <a:t>3&lt;/</a:t>
            </a:r>
            <a:r>
              <a:rPr lang="fr-FR" sz="2000" dirty="0">
                <a:latin typeface="Consolas" panose="020B0609020204030204" pitchFamily="49" charset="0"/>
              </a:rPr>
              <a:t>li&gt;</a:t>
            </a:r>
            <a:endParaRPr lang="fr-FR" sz="2000" dirty="0" smtClean="0">
              <a:latin typeface="Consolas" panose="020B0609020204030204" pitchFamily="49" charset="0"/>
            </a:endParaRPr>
          </a:p>
          <a:p>
            <a:pPr marL="0" indent="0">
              <a:buNone/>
            </a:pPr>
            <a:r>
              <a:rPr lang="fr-FR" sz="2000" dirty="0" smtClean="0">
                <a:latin typeface="Consolas" panose="020B0609020204030204" pitchFamily="49" charset="0"/>
              </a:rPr>
              <a:t>&lt;/</a:t>
            </a:r>
            <a:r>
              <a:rPr lang="fr-FR" sz="2000" dirty="0" err="1" smtClean="0">
                <a:latin typeface="Consolas" panose="020B0609020204030204" pitchFamily="49" charset="0"/>
              </a:rPr>
              <a:t>ul</a:t>
            </a:r>
            <a:r>
              <a:rPr lang="fr-FR" sz="2000" dirty="0" smtClean="0">
                <a:latin typeface="Consolas" panose="020B0609020204030204" pitchFamily="49" charset="0"/>
              </a:rPr>
              <a:t>&gt;</a:t>
            </a:r>
            <a:endParaRPr lang="fr-FR" sz="2000" dirty="0">
              <a:latin typeface="Consolas" panose="020B0609020204030204" pitchFamily="49" charset="0"/>
            </a:endParaRPr>
          </a:p>
          <a:p>
            <a:pPr marL="0" indent="0">
              <a:buNone/>
            </a:pPr>
            <a:r>
              <a:rPr lang="fr-FR" sz="2000" dirty="0" smtClean="0">
                <a:latin typeface="Consolas" panose="020B0609020204030204" pitchFamily="49" charset="0"/>
              </a:rPr>
              <a:t>&lt;/</a:t>
            </a:r>
            <a:r>
              <a:rPr lang="fr-FR" sz="2000" dirty="0">
                <a:latin typeface="Consolas" panose="020B0609020204030204" pitchFamily="49" charset="0"/>
              </a:rPr>
              <a:t>body&gt;</a:t>
            </a:r>
            <a:endParaRPr lang="fr-FR" sz="2000" dirty="0" smtClean="0">
              <a:latin typeface="Consolas" panose="020B0609020204030204" pitchFamily="49" charset="0"/>
            </a:endParaRPr>
          </a:p>
        </p:txBody>
      </p:sp>
      <p:pic>
        <p:nvPicPr>
          <p:cNvPr id="11" name="Image 10"/>
          <p:cNvPicPr>
            <a:picLocks noChangeAspect="1"/>
          </p:cNvPicPr>
          <p:nvPr/>
        </p:nvPicPr>
        <p:blipFill>
          <a:blip r:embed="rId2"/>
          <a:stretch>
            <a:fillRect/>
          </a:stretch>
        </p:blipFill>
        <p:spPr>
          <a:xfrm>
            <a:off x="6084168" y="2924944"/>
            <a:ext cx="1533525" cy="1228725"/>
          </a:xfrm>
          <a:prstGeom prst="rect">
            <a:avLst/>
          </a:prstGeom>
          <a:ln>
            <a:solidFill>
              <a:schemeClr val="accent1"/>
            </a:solidFill>
          </a:ln>
        </p:spPr>
      </p:pic>
    </p:spTree>
    <p:extLst>
      <p:ext uri="{BB962C8B-B14F-4D97-AF65-F5344CB8AC3E}">
        <p14:creationId xmlns:p14="http://schemas.microsoft.com/office/powerpoint/2010/main" val="2834894328"/>
      </p:ext>
    </p:extLst>
  </p:cSld>
  <p:clrMapOvr>
    <a:masterClrMapping/>
  </p:clrMapOvr>
  <p:transition spd="slow">
    <p:wipe dir="d"/>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a:t>
            </a:r>
            <a:r>
              <a:rPr lang="fr-FR" sz="3600" b="1" i="1" dirty="0" err="1" smtClean="0">
                <a:solidFill>
                  <a:srgbClr val="C00000"/>
                </a:solidFill>
              </a:rPr>
              <a:t>any</a:t>
            </a:r>
            <a:r>
              <a:rPr lang="fr-FR" sz="3600" b="1" i="1" dirty="0" smtClean="0">
                <a:solidFill>
                  <a:srgbClr val="C00000"/>
                </a:solidFill>
              </a:rPr>
              <a:t>(</a:t>
            </a:r>
            <a:r>
              <a:rPr lang="fr-FR" sz="3600" b="1" i="1" dirty="0" smtClean="0">
                <a:solidFill>
                  <a:schemeClr val="tx2">
                    <a:lumMod val="50000"/>
                  </a:schemeClr>
                </a:solidFill>
              </a:rPr>
              <a:t>s1,s2</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La pseudo-classe :</a:t>
            </a:r>
            <a:r>
              <a:rPr lang="fr-FR" sz="2000" b="1" dirty="0" err="1" smtClean="0">
                <a:solidFill>
                  <a:srgbClr val="C00000"/>
                </a:solidFill>
              </a:rPr>
              <a:t>any</a:t>
            </a:r>
            <a:r>
              <a:rPr lang="fr-FR" sz="2000" b="1" dirty="0" smtClean="0">
                <a:solidFill>
                  <a:srgbClr val="C00000"/>
                </a:solidFill>
              </a:rPr>
              <a:t>() </a:t>
            </a:r>
            <a:r>
              <a:rPr lang="fr-FR" sz="2000" dirty="0" smtClean="0"/>
              <a:t>permet de regrouper les déclarations de styles similaires sur les sélecteurs </a:t>
            </a:r>
            <a:r>
              <a:rPr lang="fr-FR" sz="2000" b="1" dirty="0" smtClean="0">
                <a:solidFill>
                  <a:schemeClr val="tx2">
                    <a:lumMod val="50000"/>
                  </a:schemeClr>
                </a:solidFill>
              </a:rPr>
              <a:t>s1 et s2</a:t>
            </a:r>
            <a:r>
              <a:rPr lang="fr-FR" sz="2000" dirty="0" smtClean="0"/>
              <a:t>:</a:t>
            </a:r>
          </a:p>
          <a:p>
            <a:pPr marL="0" indent="0">
              <a:buNone/>
            </a:pPr>
            <a:r>
              <a:rPr lang="fr-FR" sz="1800" dirty="0" smtClean="0">
                <a:latin typeface="Consolas" panose="020B0609020204030204" pitchFamily="49" charset="0"/>
              </a:rPr>
              <a:t>CSS3:</a:t>
            </a:r>
          </a:p>
          <a:p>
            <a:pPr marL="0" indent="0">
              <a:buNone/>
            </a:pPr>
            <a:r>
              <a:rPr lang="fr-FR" sz="1800" dirty="0" smtClean="0">
                <a:latin typeface="Consolas" panose="020B0609020204030204" pitchFamily="49" charset="0"/>
              </a:rPr>
              <a:t>section h1</a:t>
            </a:r>
            <a:r>
              <a:rPr lang="en-US" sz="1800" dirty="0" smtClean="0">
                <a:latin typeface="Consolas" panose="020B0609020204030204" pitchFamily="49" charset="0"/>
              </a:rPr>
              <a:t>{font-size:25px;color:red;}</a:t>
            </a:r>
          </a:p>
          <a:p>
            <a:pPr marL="0" indent="0">
              <a:buNone/>
            </a:pPr>
            <a:r>
              <a:rPr lang="fr-FR" sz="1800" dirty="0" err="1" smtClean="0">
                <a:latin typeface="Consolas" panose="020B0609020204030204" pitchFamily="49" charset="0"/>
              </a:rPr>
              <a:t>nav</a:t>
            </a:r>
            <a:r>
              <a:rPr lang="fr-FR" sz="1800" dirty="0" smtClean="0">
                <a:latin typeface="Consolas" panose="020B0609020204030204" pitchFamily="49" charset="0"/>
              </a:rPr>
              <a:t> </a:t>
            </a:r>
            <a:r>
              <a:rPr lang="fr-FR" sz="1800" dirty="0">
                <a:latin typeface="Consolas" panose="020B0609020204030204" pitchFamily="49" charset="0"/>
              </a:rPr>
              <a:t>h1</a:t>
            </a:r>
            <a:r>
              <a:rPr lang="en-US" sz="1800" dirty="0">
                <a:latin typeface="Consolas" panose="020B0609020204030204" pitchFamily="49" charset="0"/>
              </a:rPr>
              <a:t>{font-size:25px;color:red;}</a:t>
            </a:r>
          </a:p>
          <a:p>
            <a:pPr marL="0" indent="0">
              <a:buNone/>
            </a:pPr>
            <a:r>
              <a:rPr lang="fr-FR" sz="1800" dirty="0" err="1" smtClean="0">
                <a:latin typeface="Consolas" panose="020B0609020204030204" pitchFamily="49" charset="0"/>
              </a:rPr>
              <a:t>aside</a:t>
            </a:r>
            <a:r>
              <a:rPr lang="fr-FR" sz="1800" dirty="0" smtClean="0">
                <a:latin typeface="Consolas" panose="020B0609020204030204" pitchFamily="49" charset="0"/>
              </a:rPr>
              <a:t> </a:t>
            </a:r>
            <a:r>
              <a:rPr lang="fr-FR" sz="1800" dirty="0">
                <a:latin typeface="Consolas" panose="020B0609020204030204" pitchFamily="49" charset="0"/>
              </a:rPr>
              <a:t>h1</a:t>
            </a:r>
            <a:r>
              <a:rPr lang="en-US" sz="1800" dirty="0">
                <a:latin typeface="Consolas" panose="020B0609020204030204" pitchFamily="49" charset="0"/>
              </a:rPr>
              <a:t>{font-size:25px;color:red</a:t>
            </a:r>
            <a:r>
              <a:rPr lang="en-US" sz="1800" dirty="0" smtClean="0">
                <a:latin typeface="Consolas" panose="020B0609020204030204" pitchFamily="49" charset="0"/>
              </a:rPr>
              <a:t>;}</a:t>
            </a:r>
          </a:p>
          <a:p>
            <a:pPr marL="0" indent="0">
              <a:buNone/>
            </a:pPr>
            <a:r>
              <a:rPr lang="en-US" sz="1800" dirty="0" smtClean="0">
                <a:latin typeface="Consolas" panose="020B0609020204030204" pitchFamily="49" charset="0"/>
              </a:rPr>
              <a:t>CSS4:</a:t>
            </a:r>
            <a:endParaRPr lang="en-US" sz="1800" dirty="0">
              <a:latin typeface="Consolas" panose="020B0609020204030204" pitchFamily="49" charset="0"/>
            </a:endParaRPr>
          </a:p>
          <a:p>
            <a:pPr marL="0" indent="0">
              <a:buNone/>
            </a:pPr>
            <a:r>
              <a:rPr lang="en-US" sz="2000" b="1" dirty="0">
                <a:solidFill>
                  <a:srgbClr val="C00000"/>
                </a:solidFill>
                <a:latin typeface="Consolas" panose="020B0609020204030204" pitchFamily="49" charset="0"/>
              </a:rPr>
              <a:t>:any</a:t>
            </a:r>
            <a:r>
              <a:rPr lang="en-US" sz="1800" dirty="0" smtClean="0">
                <a:latin typeface="Consolas" panose="020B0609020204030204" pitchFamily="49" charset="0"/>
              </a:rPr>
              <a:t>(</a:t>
            </a:r>
            <a:r>
              <a:rPr lang="en-US" sz="1800" dirty="0" err="1" smtClean="0">
                <a:latin typeface="Consolas" panose="020B0609020204030204" pitchFamily="49" charset="0"/>
              </a:rPr>
              <a:t>section,nav,aside</a:t>
            </a:r>
            <a:r>
              <a:rPr lang="en-US" sz="1800" dirty="0">
                <a:latin typeface="Consolas" panose="020B0609020204030204" pitchFamily="49" charset="0"/>
              </a:rPr>
              <a:t>) h1 {font-size:25px;color:red;}</a:t>
            </a:r>
          </a:p>
          <a:p>
            <a:pPr marL="0" indent="0">
              <a:buNone/>
            </a:pPr>
            <a:r>
              <a:rPr lang="en-US" sz="2000" b="1" dirty="0">
                <a:solidFill>
                  <a:srgbClr val="C00000"/>
                </a:solidFill>
                <a:latin typeface="Consolas" panose="020B0609020204030204" pitchFamily="49" charset="0"/>
              </a:rPr>
              <a:t>:-</a:t>
            </a:r>
            <a:r>
              <a:rPr lang="en-US" sz="2000" b="1" dirty="0" err="1">
                <a:solidFill>
                  <a:srgbClr val="C00000"/>
                </a:solidFill>
                <a:latin typeface="Consolas" panose="020B0609020204030204" pitchFamily="49" charset="0"/>
              </a:rPr>
              <a:t>moz</a:t>
            </a:r>
            <a:r>
              <a:rPr lang="en-US" sz="2000" b="1" dirty="0">
                <a:solidFill>
                  <a:srgbClr val="C00000"/>
                </a:solidFill>
                <a:latin typeface="Consolas" panose="020B0609020204030204" pitchFamily="49" charset="0"/>
              </a:rPr>
              <a:t>-any</a:t>
            </a:r>
            <a:r>
              <a:rPr lang="en-US" sz="1800" dirty="0" smtClean="0">
                <a:latin typeface="Consolas" panose="020B0609020204030204" pitchFamily="49" charset="0"/>
              </a:rPr>
              <a:t>(</a:t>
            </a:r>
            <a:r>
              <a:rPr lang="en-US" sz="1800" dirty="0" err="1" smtClean="0">
                <a:latin typeface="Consolas" panose="020B0609020204030204" pitchFamily="49" charset="0"/>
              </a:rPr>
              <a:t>section,nav,aside</a:t>
            </a:r>
            <a:r>
              <a:rPr lang="en-US" sz="1800" dirty="0">
                <a:latin typeface="Consolas" panose="020B0609020204030204" pitchFamily="49" charset="0"/>
              </a:rPr>
              <a:t>) h1 {font-size:25px;color:red;}</a:t>
            </a:r>
          </a:p>
          <a:p>
            <a:pPr marL="0" indent="0">
              <a:buNone/>
            </a:pPr>
            <a:r>
              <a:rPr lang="en-US" sz="2000" b="1" dirty="0">
                <a:solidFill>
                  <a:srgbClr val="C00000"/>
                </a:solidFill>
                <a:latin typeface="Consolas" panose="020B0609020204030204" pitchFamily="49" charset="0"/>
              </a:rPr>
              <a:t>:-</a:t>
            </a:r>
            <a:r>
              <a:rPr lang="en-US" sz="2000" b="1" dirty="0" err="1">
                <a:solidFill>
                  <a:srgbClr val="C00000"/>
                </a:solidFill>
                <a:latin typeface="Consolas" panose="020B0609020204030204" pitchFamily="49" charset="0"/>
              </a:rPr>
              <a:t>webkit</a:t>
            </a:r>
            <a:r>
              <a:rPr lang="en-US" sz="2000" b="1" dirty="0">
                <a:solidFill>
                  <a:srgbClr val="C00000"/>
                </a:solidFill>
                <a:latin typeface="Consolas" panose="020B0609020204030204" pitchFamily="49" charset="0"/>
              </a:rPr>
              <a:t>-any</a:t>
            </a:r>
            <a:r>
              <a:rPr lang="en-US" sz="1800" dirty="0" smtClean="0">
                <a:latin typeface="Consolas" panose="020B0609020204030204" pitchFamily="49" charset="0"/>
              </a:rPr>
              <a:t>(</a:t>
            </a:r>
            <a:r>
              <a:rPr lang="en-US" sz="1800" dirty="0" err="1" smtClean="0">
                <a:latin typeface="Consolas" panose="020B0609020204030204" pitchFamily="49" charset="0"/>
              </a:rPr>
              <a:t>section,nav,aside</a:t>
            </a:r>
            <a:r>
              <a:rPr lang="en-US" sz="1800" dirty="0">
                <a:latin typeface="Consolas" panose="020B0609020204030204" pitchFamily="49" charset="0"/>
              </a:rPr>
              <a:t>) h1 {font-size:25px;color:red;}</a:t>
            </a:r>
          </a:p>
          <a:p>
            <a:pPr marL="0" indent="0">
              <a:buNone/>
            </a:pPr>
            <a:r>
              <a:rPr lang="en-US" sz="2000" b="1" dirty="0">
                <a:solidFill>
                  <a:srgbClr val="C00000"/>
                </a:solidFill>
                <a:latin typeface="Consolas" panose="020B0609020204030204" pitchFamily="49" charset="0"/>
              </a:rPr>
              <a:t>:-o-any</a:t>
            </a:r>
            <a:r>
              <a:rPr lang="en-US" sz="1800" dirty="0" smtClean="0">
                <a:latin typeface="Consolas" panose="020B0609020204030204" pitchFamily="49" charset="0"/>
              </a:rPr>
              <a:t>(</a:t>
            </a:r>
            <a:r>
              <a:rPr lang="en-US" sz="1800" dirty="0" err="1" smtClean="0">
                <a:latin typeface="Consolas" panose="020B0609020204030204" pitchFamily="49" charset="0"/>
              </a:rPr>
              <a:t>section,nav,aside</a:t>
            </a:r>
            <a:r>
              <a:rPr lang="en-US" sz="1800" dirty="0">
                <a:latin typeface="Consolas" panose="020B0609020204030204" pitchFamily="49" charset="0"/>
              </a:rPr>
              <a:t>) h1 {font-size:25px;color:red;}</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754" y="263864"/>
            <a:ext cx="406493" cy="406493"/>
          </a:xfrm>
          <a:prstGeom prst="rect">
            <a:avLst/>
          </a:prstGeom>
        </p:spPr>
      </p:pic>
    </p:spTree>
    <p:extLst>
      <p:ext uri="{BB962C8B-B14F-4D97-AF65-F5344CB8AC3E}">
        <p14:creationId xmlns:p14="http://schemas.microsoft.com/office/powerpoint/2010/main" val="1014221597"/>
      </p:ext>
    </p:extLst>
  </p:cSld>
  <p:clrMapOvr>
    <a:masterClrMapping/>
  </p:clrMapOvr>
  <p:transition spd="slow">
    <p:wipe dir="d"/>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pseudo-classe </a:t>
            </a:r>
            <a:r>
              <a:rPr lang="fr-FR" sz="3600" b="1" i="1" dirty="0" smtClean="0">
                <a:solidFill>
                  <a:srgbClr val="C00000"/>
                </a:solidFill>
              </a:rPr>
              <a:t>:</a:t>
            </a:r>
            <a:r>
              <a:rPr lang="fr-FR" sz="3600" b="1" i="1" dirty="0" err="1" smtClean="0">
                <a:solidFill>
                  <a:srgbClr val="C00000"/>
                </a:solidFill>
              </a:rPr>
              <a:t>any</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77500" lnSpcReduction="20000"/>
          </a:bodyPr>
          <a:lstStyle/>
          <a:p>
            <a:pPr marL="0" indent="0">
              <a:buNone/>
            </a:pPr>
            <a:r>
              <a:rPr lang="fr-FR" sz="2000" dirty="0" smtClean="0"/>
              <a:t>Exemple</a:t>
            </a:r>
            <a:r>
              <a:rPr lang="en-US" sz="2000" dirty="0" smtClean="0"/>
              <a:t>.</a:t>
            </a:r>
            <a:endParaRPr lang="en-US" sz="2000" dirty="0"/>
          </a:p>
          <a:p>
            <a:pPr marL="0" indent="0">
              <a:buNone/>
            </a:pPr>
            <a:r>
              <a:rPr lang="en-US" sz="2000" dirty="0">
                <a:latin typeface="Consolas" panose="020B0609020204030204" pitchFamily="49" charset="0"/>
              </a:rPr>
              <a:t>&lt;style type="text/</a:t>
            </a:r>
            <a:r>
              <a:rPr lang="en-US" sz="2000" dirty="0" err="1">
                <a:latin typeface="Consolas" panose="020B0609020204030204" pitchFamily="49" charset="0"/>
              </a:rPr>
              <a:t>css</a:t>
            </a:r>
            <a:r>
              <a:rPr lang="en-US" sz="2000" dirty="0">
                <a:latin typeface="Consolas" panose="020B0609020204030204" pitchFamily="49" charset="0"/>
              </a:rPr>
              <a:t>"&gt;</a:t>
            </a:r>
          </a:p>
          <a:p>
            <a:pPr marL="0" indent="0">
              <a:buNone/>
            </a:pPr>
            <a:r>
              <a:rPr lang="en-US" sz="2000" dirty="0">
                <a:latin typeface="Consolas" panose="020B0609020204030204" pitchFamily="49" charset="0"/>
              </a:rPr>
              <a:t>* {font-size:15px;color:black;}</a:t>
            </a:r>
          </a:p>
          <a:p>
            <a:pPr marL="0" indent="0">
              <a:buNone/>
            </a:pPr>
            <a:r>
              <a:rPr lang="en-US" sz="2000" dirty="0">
                <a:latin typeface="Consolas" panose="020B0609020204030204" pitchFamily="49" charset="0"/>
              </a:rPr>
              <a:t>:any(</a:t>
            </a:r>
            <a:r>
              <a:rPr lang="en-US" sz="2000" dirty="0" err="1">
                <a:latin typeface="Consolas" panose="020B0609020204030204" pitchFamily="49" charset="0"/>
              </a:rPr>
              <a:t>section,aside</a:t>
            </a:r>
            <a:r>
              <a:rPr lang="en-US" sz="2000" dirty="0">
                <a:latin typeface="Consolas" panose="020B0609020204030204" pitchFamily="49" charset="0"/>
              </a:rPr>
              <a:t>) h1 {font-size:25px;color:red;}</a:t>
            </a:r>
          </a:p>
          <a:p>
            <a:pPr marL="0" indent="0">
              <a:buNone/>
            </a:pPr>
            <a:r>
              <a:rPr lang="en-US" sz="2000" dirty="0">
                <a:latin typeface="Consolas" panose="020B0609020204030204" pitchFamily="49" charset="0"/>
              </a:rPr>
              <a:t>:-</a:t>
            </a:r>
            <a:r>
              <a:rPr lang="en-US" sz="2000" dirty="0" err="1">
                <a:latin typeface="Consolas" panose="020B0609020204030204" pitchFamily="49" charset="0"/>
              </a:rPr>
              <a:t>moz</a:t>
            </a:r>
            <a:r>
              <a:rPr lang="en-US" sz="2000" dirty="0">
                <a:latin typeface="Consolas" panose="020B0609020204030204" pitchFamily="49" charset="0"/>
              </a:rPr>
              <a:t>-any(</a:t>
            </a:r>
            <a:r>
              <a:rPr lang="en-US" sz="2000" dirty="0" err="1">
                <a:latin typeface="Consolas" panose="020B0609020204030204" pitchFamily="49" charset="0"/>
              </a:rPr>
              <a:t>section,aside</a:t>
            </a:r>
            <a:r>
              <a:rPr lang="en-US" sz="2000" dirty="0">
                <a:latin typeface="Consolas" panose="020B0609020204030204" pitchFamily="49" charset="0"/>
              </a:rPr>
              <a:t>) h1 {font-size:25px;color:red;}</a:t>
            </a:r>
          </a:p>
          <a:p>
            <a:pPr marL="0" indent="0">
              <a:buNone/>
            </a:pPr>
            <a:r>
              <a:rPr lang="en-US" sz="2000" dirty="0">
                <a:latin typeface="Consolas" panose="020B0609020204030204" pitchFamily="49" charset="0"/>
              </a:rPr>
              <a:t>:-</a:t>
            </a:r>
            <a:r>
              <a:rPr lang="en-US" sz="2000" dirty="0" err="1">
                <a:latin typeface="Consolas" panose="020B0609020204030204" pitchFamily="49" charset="0"/>
              </a:rPr>
              <a:t>webkit</a:t>
            </a:r>
            <a:r>
              <a:rPr lang="en-US" sz="2000" dirty="0">
                <a:latin typeface="Consolas" panose="020B0609020204030204" pitchFamily="49" charset="0"/>
              </a:rPr>
              <a:t>-any(</a:t>
            </a:r>
            <a:r>
              <a:rPr lang="en-US" sz="2000" dirty="0" err="1">
                <a:latin typeface="Consolas" panose="020B0609020204030204" pitchFamily="49" charset="0"/>
              </a:rPr>
              <a:t>section,aside</a:t>
            </a:r>
            <a:r>
              <a:rPr lang="en-US" sz="2000" dirty="0">
                <a:latin typeface="Consolas" panose="020B0609020204030204" pitchFamily="49" charset="0"/>
              </a:rPr>
              <a:t>) h1 {font-size:25px;color:red;}</a:t>
            </a:r>
          </a:p>
          <a:p>
            <a:pPr marL="0" indent="0">
              <a:buNone/>
            </a:pPr>
            <a:r>
              <a:rPr lang="en-US" sz="2000" dirty="0">
                <a:latin typeface="Consolas" panose="020B0609020204030204" pitchFamily="49" charset="0"/>
              </a:rPr>
              <a:t>:-o-any(</a:t>
            </a:r>
            <a:r>
              <a:rPr lang="en-US" sz="2000" dirty="0" err="1">
                <a:latin typeface="Consolas" panose="020B0609020204030204" pitchFamily="49" charset="0"/>
              </a:rPr>
              <a:t>section,aside</a:t>
            </a:r>
            <a:r>
              <a:rPr lang="en-US" sz="2000" dirty="0">
                <a:latin typeface="Consolas" panose="020B0609020204030204" pitchFamily="49" charset="0"/>
              </a:rPr>
              <a:t>) h1 {font-size:25px;color:red;}</a:t>
            </a:r>
          </a:p>
          <a:p>
            <a:pPr marL="0" indent="0">
              <a:buNone/>
            </a:pPr>
            <a:r>
              <a:rPr lang="en-US" sz="2000" dirty="0">
                <a:latin typeface="Consolas" panose="020B0609020204030204" pitchFamily="49" charset="0"/>
              </a:rPr>
              <a:t>&lt;/style&gt;</a:t>
            </a:r>
          </a:p>
          <a:p>
            <a:pPr marL="0" indent="0">
              <a:buNone/>
            </a:pPr>
            <a:r>
              <a:rPr lang="en-US" sz="2000" dirty="0">
                <a:latin typeface="Consolas" panose="020B0609020204030204" pitchFamily="49" charset="0"/>
              </a:rPr>
              <a:t>&lt;/head&gt;</a:t>
            </a:r>
          </a:p>
          <a:p>
            <a:pPr marL="0" indent="0">
              <a:buNone/>
            </a:pPr>
            <a:r>
              <a:rPr lang="en-US" sz="2000" dirty="0">
                <a:latin typeface="Consolas" panose="020B0609020204030204" pitchFamily="49" charset="0"/>
              </a:rPr>
              <a:t>&lt;body&gt;</a:t>
            </a:r>
          </a:p>
          <a:p>
            <a:pPr marL="0" indent="0">
              <a:buNone/>
            </a:pPr>
            <a:r>
              <a:rPr lang="en-US" sz="2000" dirty="0">
                <a:latin typeface="Consolas" panose="020B0609020204030204" pitchFamily="49" charset="0"/>
              </a:rPr>
              <a:t>	&lt;section&gt;</a:t>
            </a:r>
          </a:p>
          <a:p>
            <a:pPr marL="0" indent="0">
              <a:buNone/>
            </a:pPr>
            <a:r>
              <a:rPr lang="en-US" sz="2000" dirty="0">
                <a:latin typeface="Consolas" panose="020B0609020204030204" pitchFamily="49" charset="0"/>
              </a:rPr>
              <a:t>	   &lt;h1&gt;Bonjour&lt;h1&gt;</a:t>
            </a:r>
          </a:p>
          <a:p>
            <a:pPr marL="0" indent="0">
              <a:buNone/>
            </a:pPr>
            <a:r>
              <a:rPr lang="en-US" sz="2000" dirty="0">
                <a:latin typeface="Consolas" panose="020B0609020204030204" pitchFamily="49" charset="0"/>
              </a:rPr>
              <a:t>	   &lt;p&gt;à </a:t>
            </a:r>
            <a:r>
              <a:rPr lang="en-US" sz="2000" dirty="0" err="1">
                <a:latin typeface="Consolas" panose="020B0609020204030204" pitchFamily="49" charset="0"/>
              </a:rPr>
              <a:t>tous</a:t>
            </a:r>
            <a:r>
              <a:rPr lang="en-US" sz="2000" dirty="0">
                <a:latin typeface="Consolas" panose="020B0609020204030204" pitchFamily="49" charset="0"/>
              </a:rPr>
              <a:t>&lt;/p&gt;</a:t>
            </a:r>
          </a:p>
          <a:p>
            <a:pPr marL="0" indent="0">
              <a:buNone/>
            </a:pPr>
            <a:r>
              <a:rPr lang="en-US" sz="2000" dirty="0">
                <a:latin typeface="Consolas" panose="020B0609020204030204" pitchFamily="49" charset="0"/>
              </a:rPr>
              <a:t>	&lt;/section&gt;</a:t>
            </a:r>
          </a:p>
          <a:p>
            <a:pPr marL="0" indent="0">
              <a:buNone/>
            </a:pPr>
            <a:r>
              <a:rPr lang="en-US" sz="2000" dirty="0">
                <a:latin typeface="Consolas" panose="020B0609020204030204" pitchFamily="49" charset="0"/>
              </a:rPr>
              <a:t>	&lt;aside&gt;</a:t>
            </a:r>
          </a:p>
          <a:p>
            <a:pPr marL="0" indent="0">
              <a:buNone/>
            </a:pPr>
            <a:r>
              <a:rPr lang="en-US" sz="2000" dirty="0">
                <a:latin typeface="Consolas" panose="020B0609020204030204" pitchFamily="49" charset="0"/>
              </a:rPr>
              <a:t>	   &lt;h1&gt;Au revoir&lt;h1&gt;</a:t>
            </a:r>
          </a:p>
          <a:p>
            <a:pPr marL="0" indent="0">
              <a:buNone/>
            </a:pPr>
            <a:r>
              <a:rPr lang="en-US" sz="2000" dirty="0">
                <a:latin typeface="Consolas" panose="020B0609020204030204" pitchFamily="49" charset="0"/>
              </a:rPr>
              <a:t>	   &lt;p&gt;à </a:t>
            </a:r>
            <a:r>
              <a:rPr lang="en-US" sz="2000" dirty="0" err="1">
                <a:latin typeface="Consolas" panose="020B0609020204030204" pitchFamily="49" charset="0"/>
              </a:rPr>
              <a:t>bientôt</a:t>
            </a:r>
            <a:r>
              <a:rPr lang="en-US" sz="2000" dirty="0">
                <a:latin typeface="Consolas" panose="020B0609020204030204" pitchFamily="49" charset="0"/>
              </a:rPr>
              <a:t>&lt;/p&gt;</a:t>
            </a:r>
          </a:p>
          <a:p>
            <a:pPr marL="0" indent="0">
              <a:buNone/>
            </a:pPr>
            <a:r>
              <a:rPr lang="en-US" sz="2000" dirty="0">
                <a:latin typeface="Consolas" panose="020B0609020204030204" pitchFamily="49" charset="0"/>
              </a:rPr>
              <a:t>	&lt;/aside&gt;	</a:t>
            </a:r>
          </a:p>
          <a:p>
            <a:pPr marL="0" indent="0">
              <a:buNone/>
            </a:pPr>
            <a:r>
              <a:rPr lang="en-US" sz="2000" dirty="0">
                <a:latin typeface="Consolas" panose="020B0609020204030204" pitchFamily="49" charset="0"/>
              </a:rPr>
              <a:t>	&lt;p&gt;FIN&lt;/p&gt;</a:t>
            </a:r>
          </a:p>
          <a:p>
            <a:pPr marL="0" indent="0">
              <a:buNone/>
            </a:pPr>
            <a:r>
              <a:rPr lang="en-US" sz="2000" dirty="0">
                <a:latin typeface="Consolas" panose="020B0609020204030204" pitchFamily="49" charset="0"/>
              </a:rPr>
              <a:t>	&lt;a </a:t>
            </a:r>
            <a:r>
              <a:rPr lang="en-US" sz="2000" dirty="0" err="1">
                <a:latin typeface="Consolas" panose="020B0609020204030204" pitchFamily="49" charset="0"/>
              </a:rPr>
              <a:t>href</a:t>
            </a:r>
            <a:r>
              <a:rPr lang="en-US" sz="2000" dirty="0">
                <a:latin typeface="Consolas" panose="020B0609020204030204" pitchFamily="49" charset="0"/>
              </a:rPr>
              <a:t>="#"&gt;Lien&lt;/a&gt;</a:t>
            </a:r>
          </a:p>
          <a:p>
            <a:pPr marL="0" indent="0">
              <a:buNone/>
            </a:pPr>
            <a:r>
              <a:rPr lang="en-US" sz="2000" dirty="0">
                <a:latin typeface="Consolas" panose="020B0609020204030204" pitchFamily="49" charset="0"/>
              </a:rPr>
              <a:t>&lt;/body&gt;</a:t>
            </a:r>
            <a:endParaRPr lang="fr-FR" sz="2000" dirty="0" smtClean="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754" y="263864"/>
            <a:ext cx="406493" cy="406493"/>
          </a:xfrm>
          <a:prstGeom prst="rect">
            <a:avLst/>
          </a:prstGeom>
        </p:spPr>
      </p:pic>
      <p:pic>
        <p:nvPicPr>
          <p:cNvPr id="4" name="Image 3"/>
          <p:cNvPicPr>
            <a:picLocks noChangeAspect="1"/>
          </p:cNvPicPr>
          <p:nvPr/>
        </p:nvPicPr>
        <p:blipFill>
          <a:blip r:embed="rId7"/>
          <a:stretch>
            <a:fillRect/>
          </a:stretch>
        </p:blipFill>
        <p:spPr>
          <a:xfrm>
            <a:off x="5141158" y="3789040"/>
            <a:ext cx="1657350" cy="2476500"/>
          </a:xfrm>
          <a:prstGeom prst="rect">
            <a:avLst/>
          </a:prstGeom>
          <a:ln>
            <a:solidFill>
              <a:schemeClr val="accent1"/>
            </a:solidFill>
          </a:ln>
        </p:spPr>
      </p:pic>
    </p:spTree>
    <p:extLst>
      <p:ext uri="{BB962C8B-B14F-4D97-AF65-F5344CB8AC3E}">
        <p14:creationId xmlns:p14="http://schemas.microsoft.com/office/powerpoint/2010/main" val="457117136"/>
      </p:ext>
    </p:extLst>
  </p:cSld>
  <p:clrMapOvr>
    <a:masterClrMapping/>
  </p:clrMapOvr>
  <p:transition spd="slow">
    <p:wipe dir="d"/>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propriété </a:t>
            </a:r>
            <a:r>
              <a:rPr lang="fr-FR" sz="3600" b="1" i="1" dirty="0" smtClean="0">
                <a:solidFill>
                  <a:srgbClr val="C00000"/>
                </a:solidFill>
              </a:rPr>
              <a:t>:background-</a:t>
            </a:r>
            <a:r>
              <a:rPr lang="fr-FR" sz="3600" b="1" i="1" dirty="0" err="1" smtClean="0">
                <a:solidFill>
                  <a:srgbClr val="C00000"/>
                </a:solidFill>
              </a:rPr>
              <a:t>blend</a:t>
            </a:r>
            <a:r>
              <a:rPr lang="fr-FR" sz="3600" b="1" i="1" dirty="0" smtClean="0">
                <a:solidFill>
                  <a:srgbClr val="C00000"/>
                </a:solidFill>
              </a:rPr>
              <a:t>-mode: </a:t>
            </a:r>
            <a:r>
              <a:rPr lang="fr-FR" sz="3600" b="1" i="1" dirty="0" smtClean="0">
                <a:solidFill>
                  <a:schemeClr val="tx2">
                    <a:lumMod val="50000"/>
                  </a:schemeClr>
                </a:solidFill>
              </a:rPr>
              <a:t>saturation-luminosité;</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77500" lnSpcReduction="20000"/>
          </a:bodyPr>
          <a:lstStyle/>
          <a:p>
            <a:pPr marL="0" indent="0">
              <a:buNone/>
            </a:pPr>
            <a:r>
              <a:rPr lang="fr-FR" sz="2000" dirty="0" smtClean="0"/>
              <a:t>La propriété background-</a:t>
            </a:r>
            <a:r>
              <a:rPr lang="fr-FR" sz="2000" dirty="0" err="1" smtClean="0"/>
              <a:t>blend</a:t>
            </a:r>
            <a:r>
              <a:rPr lang="fr-FR" sz="2000" dirty="0" smtClean="0"/>
              <a:t>-mode définit la façon dont vont être fusionnées les images d'arrière-plan et les couleur d'arrière plan.</a:t>
            </a:r>
          </a:p>
          <a:p>
            <a:pPr marL="0" indent="0">
              <a:buNone/>
            </a:pPr>
            <a:r>
              <a:rPr lang="fr-FR" sz="2000" dirty="0" smtClean="0"/>
              <a:t>Syntaxe :</a:t>
            </a:r>
          </a:p>
          <a:p>
            <a:pPr marL="0" indent="0">
              <a:buNone/>
            </a:pPr>
            <a:r>
              <a:rPr lang="fr-FR" sz="2000" b="1" dirty="0">
                <a:solidFill>
                  <a:srgbClr val="C00000"/>
                </a:solidFill>
              </a:rPr>
              <a:t>background-</a:t>
            </a:r>
            <a:r>
              <a:rPr lang="fr-FR" sz="2000" b="1" dirty="0" err="1">
                <a:solidFill>
                  <a:srgbClr val="C00000"/>
                </a:solidFill>
              </a:rPr>
              <a:t>blend</a:t>
            </a:r>
            <a:r>
              <a:rPr lang="fr-FR" sz="2000" b="1" dirty="0">
                <a:solidFill>
                  <a:srgbClr val="C00000"/>
                </a:solidFill>
              </a:rPr>
              <a:t>-mode: </a:t>
            </a:r>
            <a:r>
              <a:rPr lang="fr-FR" sz="2000" b="1" dirty="0" smtClean="0">
                <a:solidFill>
                  <a:schemeClr val="tx2">
                    <a:lumMod val="50000"/>
                  </a:schemeClr>
                </a:solidFill>
              </a:rPr>
              <a:t>saturation-luminosité;</a:t>
            </a:r>
          </a:p>
          <a:p>
            <a:pPr marL="0" indent="0">
              <a:buNone/>
            </a:pPr>
            <a:r>
              <a:rPr lang="fr-FR" sz="2000" b="1" dirty="0" smtClean="0">
                <a:solidFill>
                  <a:schemeClr val="tx2">
                    <a:lumMod val="50000"/>
                  </a:schemeClr>
                </a:solidFill>
              </a:rPr>
              <a:t>saturation- luminosité </a:t>
            </a:r>
            <a:r>
              <a:rPr lang="fr-FR" sz="2000" dirty="0" smtClean="0"/>
              <a:t>peut prendre les valeurs suivantes :</a:t>
            </a:r>
          </a:p>
          <a:p>
            <a:r>
              <a:rPr lang="fr-FR" sz="2000" dirty="0" smtClean="0"/>
              <a:t>normal,</a:t>
            </a:r>
          </a:p>
          <a:p>
            <a:r>
              <a:rPr lang="fr-FR" sz="2000" dirty="0" err="1" smtClean="0"/>
              <a:t>multiply</a:t>
            </a:r>
            <a:r>
              <a:rPr lang="fr-FR" sz="2000" dirty="0" smtClean="0"/>
              <a:t>,</a:t>
            </a:r>
          </a:p>
          <a:p>
            <a:r>
              <a:rPr lang="fr-FR" sz="2000" dirty="0" err="1" smtClean="0"/>
              <a:t>screen</a:t>
            </a:r>
            <a:r>
              <a:rPr lang="fr-FR" sz="2000" dirty="0" smtClean="0"/>
              <a:t>,</a:t>
            </a:r>
          </a:p>
          <a:p>
            <a:r>
              <a:rPr lang="fr-FR" sz="2000" dirty="0" smtClean="0"/>
              <a:t>overlay,</a:t>
            </a:r>
          </a:p>
          <a:p>
            <a:r>
              <a:rPr lang="fr-FR" sz="2000" dirty="0" err="1" smtClean="0"/>
              <a:t>darken</a:t>
            </a:r>
            <a:r>
              <a:rPr lang="fr-FR" sz="2000" dirty="0" smtClean="0"/>
              <a:t>,</a:t>
            </a:r>
          </a:p>
          <a:p>
            <a:r>
              <a:rPr lang="fr-FR" sz="2000" dirty="0" err="1" smtClean="0"/>
              <a:t>lighten</a:t>
            </a:r>
            <a:r>
              <a:rPr lang="fr-FR" sz="2000" dirty="0" smtClean="0"/>
              <a:t>,</a:t>
            </a:r>
          </a:p>
          <a:p>
            <a:r>
              <a:rPr lang="fr-FR" sz="2000" dirty="0" err="1" smtClean="0"/>
              <a:t>color-dodge</a:t>
            </a:r>
            <a:r>
              <a:rPr lang="fr-FR" sz="2000" dirty="0" smtClean="0"/>
              <a:t>,</a:t>
            </a:r>
          </a:p>
          <a:p>
            <a:r>
              <a:rPr lang="fr-FR" sz="2000" dirty="0" err="1" smtClean="0"/>
              <a:t>color-burn</a:t>
            </a:r>
            <a:r>
              <a:rPr lang="fr-FR" sz="2000" dirty="0" smtClean="0"/>
              <a:t>,</a:t>
            </a:r>
          </a:p>
          <a:p>
            <a:r>
              <a:rPr lang="fr-FR" sz="2000" dirty="0" smtClean="0"/>
              <a:t>hard-light,</a:t>
            </a:r>
          </a:p>
          <a:p>
            <a:r>
              <a:rPr lang="fr-FR" sz="2000" dirty="0" smtClean="0"/>
              <a:t>soft-light,</a:t>
            </a:r>
          </a:p>
          <a:p>
            <a:r>
              <a:rPr lang="fr-FR" sz="2000" dirty="0" err="1" smtClean="0"/>
              <a:t>difference</a:t>
            </a:r>
            <a:r>
              <a:rPr lang="fr-FR" sz="2000" dirty="0" smtClean="0"/>
              <a:t>,</a:t>
            </a:r>
          </a:p>
          <a:p>
            <a:r>
              <a:rPr lang="fr-FR" sz="2000" dirty="0" smtClean="0"/>
              <a:t>exclusion</a:t>
            </a:r>
          </a:p>
          <a:p>
            <a:r>
              <a:rPr lang="fr-FR" sz="2000" dirty="0" smtClean="0"/>
              <a:t>hue,</a:t>
            </a:r>
          </a:p>
          <a:p>
            <a:r>
              <a:rPr lang="fr-FR" sz="2000" dirty="0" smtClean="0"/>
              <a:t>saturation,</a:t>
            </a:r>
          </a:p>
          <a:p>
            <a:r>
              <a:rPr lang="fr-FR" sz="2000" dirty="0" err="1" smtClean="0"/>
              <a:t>color</a:t>
            </a:r>
            <a:r>
              <a:rPr lang="fr-FR" sz="2000" dirty="0" smtClean="0"/>
              <a:t>,</a:t>
            </a:r>
          </a:p>
          <a:p>
            <a:r>
              <a:rPr lang="fr-FR" sz="2000" dirty="0" err="1" smtClean="0"/>
              <a:t>luminosity</a:t>
            </a:r>
            <a:r>
              <a:rPr lang="fr-FR" sz="2000" dirty="0" smtClean="0"/>
              <a:t>.</a:t>
            </a:r>
          </a:p>
          <a:p>
            <a:endParaRPr lang="fr-FR" sz="2000" dirty="0" smtClean="0"/>
          </a:p>
          <a:p>
            <a:endParaRPr lang="fr-FR" sz="2000" dirty="0" smtClean="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18" y="908720"/>
            <a:ext cx="406493" cy="41919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58" y="916529"/>
            <a:ext cx="406493" cy="39379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2438" y="889667"/>
            <a:ext cx="406493" cy="444601"/>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2310" y="908720"/>
            <a:ext cx="406493" cy="406493"/>
          </a:xfrm>
          <a:prstGeom prst="rect">
            <a:avLst/>
          </a:prstGeom>
        </p:spPr>
      </p:pic>
      <p:pic>
        <p:nvPicPr>
          <p:cNvPr id="6" name="Image 5"/>
          <p:cNvPicPr>
            <a:picLocks noChangeAspect="1"/>
          </p:cNvPicPr>
          <p:nvPr/>
        </p:nvPicPr>
        <p:blipFill>
          <a:blip r:embed="rId7"/>
          <a:stretch>
            <a:fillRect/>
          </a:stretch>
        </p:blipFill>
        <p:spPr>
          <a:xfrm>
            <a:off x="4608688" y="2996952"/>
            <a:ext cx="3333750" cy="3476625"/>
          </a:xfrm>
          <a:prstGeom prst="rect">
            <a:avLst/>
          </a:prstGeom>
          <a:ln>
            <a:solidFill>
              <a:schemeClr val="accent1"/>
            </a:solidFill>
          </a:ln>
        </p:spPr>
      </p:pic>
    </p:spTree>
    <p:extLst>
      <p:ext uri="{BB962C8B-B14F-4D97-AF65-F5344CB8AC3E}">
        <p14:creationId xmlns:p14="http://schemas.microsoft.com/office/powerpoint/2010/main" val="3513095305"/>
      </p:ext>
    </p:extLst>
  </p:cSld>
  <p:clrMapOvr>
    <a:masterClrMapping/>
  </p:clrMapOvr>
  <p:transition spd="slow">
    <p:wipe dir="d"/>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propriété </a:t>
            </a:r>
            <a:r>
              <a:rPr lang="fr-FR" sz="3600" b="1" i="1" dirty="0" smtClean="0">
                <a:solidFill>
                  <a:srgbClr val="C00000"/>
                </a:solidFill>
              </a:rPr>
              <a:t>:background-</a:t>
            </a:r>
            <a:r>
              <a:rPr lang="fr-FR" sz="3600" b="1" i="1" dirty="0" err="1" smtClean="0">
                <a:solidFill>
                  <a:srgbClr val="C00000"/>
                </a:solidFill>
              </a:rPr>
              <a:t>blend</a:t>
            </a:r>
            <a:r>
              <a:rPr lang="fr-FR" sz="3600" b="1" i="1" dirty="0" smtClean="0">
                <a:solidFill>
                  <a:srgbClr val="C00000"/>
                </a:solidFill>
              </a:rPr>
              <a:t>-mode: </a:t>
            </a:r>
            <a:r>
              <a:rPr lang="fr-FR" sz="3600" b="1" i="1" dirty="0" smtClean="0">
                <a:solidFill>
                  <a:schemeClr val="tx2">
                    <a:lumMod val="50000"/>
                  </a:schemeClr>
                </a:solidFill>
              </a:rPr>
              <a:t>saturation-luminosité;</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70000" lnSpcReduction="20000"/>
          </a:bodyPr>
          <a:lstStyle/>
          <a:p>
            <a:pPr marL="0" indent="0">
              <a:buNone/>
            </a:pPr>
            <a:r>
              <a:rPr lang="fr-FR" sz="2600" dirty="0" smtClean="0"/>
              <a:t>Pour bien comprendre la fonctionnalité, voici un exemple complet : </a:t>
            </a:r>
            <a:r>
              <a:rPr lang="fr-FR" sz="2600" dirty="0" smtClean="0">
                <a:solidFill>
                  <a:srgbClr val="FF0000"/>
                </a:solidFill>
              </a:rPr>
              <a:t>exCSS4background-blend-mode.html</a:t>
            </a:r>
          </a:p>
          <a:p>
            <a:pPr marL="0" indent="0">
              <a:buNone/>
            </a:pPr>
            <a:r>
              <a:rPr lang="fr-FR" sz="2300" dirty="0">
                <a:latin typeface="Consolas" panose="020B0609020204030204" pitchFamily="49" charset="0"/>
              </a:rPr>
              <a:t>&lt;style type="</a:t>
            </a:r>
            <a:r>
              <a:rPr lang="fr-FR" sz="2300" dirty="0" err="1">
                <a:latin typeface="Consolas" panose="020B0609020204030204" pitchFamily="49" charset="0"/>
              </a:rPr>
              <a:t>text</a:t>
            </a:r>
            <a:r>
              <a:rPr lang="fr-FR" sz="2300" dirty="0">
                <a:latin typeface="Consolas" panose="020B0609020204030204" pitchFamily="49" charset="0"/>
              </a:rPr>
              <a:t>/</a:t>
            </a:r>
            <a:r>
              <a:rPr lang="fr-FR" sz="2300" dirty="0" err="1">
                <a:latin typeface="Consolas" panose="020B0609020204030204" pitchFamily="49" charset="0"/>
              </a:rPr>
              <a:t>css</a:t>
            </a:r>
            <a:r>
              <a:rPr lang="fr-FR" sz="2300" dirty="0">
                <a:latin typeface="Consolas" panose="020B0609020204030204" pitchFamily="49" charset="0"/>
              </a:rPr>
              <a:t>"&gt;</a:t>
            </a:r>
          </a:p>
          <a:p>
            <a:pPr marL="0" indent="0">
              <a:buNone/>
            </a:pPr>
            <a:r>
              <a:rPr lang="fr-FR" sz="2300" dirty="0">
                <a:latin typeface="Consolas" panose="020B0609020204030204" pitchFamily="49" charset="0"/>
              </a:rPr>
              <a:t>#div {</a:t>
            </a:r>
          </a:p>
          <a:p>
            <a:pPr marL="0" indent="0">
              <a:buNone/>
            </a:pPr>
            <a:r>
              <a:rPr lang="fr-FR" sz="2300" dirty="0">
                <a:latin typeface="Consolas" panose="020B0609020204030204" pitchFamily="49" charset="0"/>
              </a:rPr>
              <a:t>    </a:t>
            </a:r>
            <a:r>
              <a:rPr lang="fr-FR" sz="2300" dirty="0" err="1">
                <a:latin typeface="Consolas" panose="020B0609020204030204" pitchFamily="49" charset="0"/>
              </a:rPr>
              <a:t>width</a:t>
            </a:r>
            <a:r>
              <a:rPr lang="fr-FR" sz="2300" dirty="0">
                <a:latin typeface="Consolas" panose="020B0609020204030204" pitchFamily="49" charset="0"/>
              </a:rPr>
              <a:t>: 300px;</a:t>
            </a:r>
          </a:p>
          <a:p>
            <a:pPr marL="0" indent="0">
              <a:buNone/>
            </a:pPr>
            <a:r>
              <a:rPr lang="fr-FR" sz="2300" dirty="0">
                <a:latin typeface="Consolas" panose="020B0609020204030204" pitchFamily="49" charset="0"/>
              </a:rPr>
              <a:t>    </a:t>
            </a:r>
            <a:r>
              <a:rPr lang="fr-FR" sz="2300" dirty="0" err="1">
                <a:latin typeface="Consolas" panose="020B0609020204030204" pitchFamily="49" charset="0"/>
              </a:rPr>
              <a:t>height</a:t>
            </a:r>
            <a:r>
              <a:rPr lang="fr-FR" sz="2300" dirty="0">
                <a:latin typeface="Consolas" panose="020B0609020204030204" pitchFamily="49" charset="0"/>
              </a:rPr>
              <a:t>: 300px;</a:t>
            </a:r>
          </a:p>
          <a:p>
            <a:pPr marL="0" indent="0">
              <a:buNone/>
            </a:pPr>
            <a:r>
              <a:rPr lang="fr-FR" sz="2300" dirty="0">
                <a:latin typeface="Consolas" panose="020B0609020204030204" pitchFamily="49" charset="0"/>
              </a:rPr>
              <a:t>    background: url('https://mdn.mozillademos.org/files/8543/br.png</a:t>
            </a:r>
            <a:r>
              <a:rPr lang="fr-FR" sz="2300" dirty="0" smtClean="0">
                <a:latin typeface="Consolas" panose="020B0609020204030204" pitchFamily="49" charset="0"/>
              </a:rPr>
              <a:t>'),</a:t>
            </a:r>
          </a:p>
          <a:p>
            <a:pPr marL="0" indent="0">
              <a:buNone/>
            </a:pPr>
            <a:r>
              <a:rPr lang="fr-FR" sz="2300" dirty="0">
                <a:latin typeface="Consolas" panose="020B0609020204030204" pitchFamily="49" charset="0"/>
              </a:rPr>
              <a:t> </a:t>
            </a:r>
            <a:r>
              <a:rPr lang="fr-FR" sz="2300" dirty="0" smtClean="0">
                <a:latin typeface="Consolas" panose="020B0609020204030204" pitchFamily="49" charset="0"/>
              </a:rPr>
              <a:t>               url</a:t>
            </a:r>
            <a:r>
              <a:rPr lang="fr-FR" sz="2300" dirty="0">
                <a:latin typeface="Consolas" panose="020B0609020204030204" pitchFamily="49" charset="0"/>
              </a:rPr>
              <a:t>('https://mdn.mozillademos.org/files/8545/tr.png');</a:t>
            </a:r>
          </a:p>
          <a:p>
            <a:pPr marL="0" indent="0">
              <a:buNone/>
            </a:pPr>
            <a:r>
              <a:rPr lang="fr-FR" sz="2300" dirty="0">
                <a:latin typeface="Consolas" panose="020B0609020204030204" pitchFamily="49" charset="0"/>
              </a:rPr>
              <a:t>    background-</a:t>
            </a:r>
            <a:r>
              <a:rPr lang="fr-FR" sz="2300" dirty="0" err="1">
                <a:latin typeface="Consolas" panose="020B0609020204030204" pitchFamily="49" charset="0"/>
              </a:rPr>
              <a:t>blend</a:t>
            </a:r>
            <a:r>
              <a:rPr lang="fr-FR" sz="2300" dirty="0">
                <a:latin typeface="Consolas" panose="020B0609020204030204" pitchFamily="49" charset="0"/>
              </a:rPr>
              <a:t>-mode: </a:t>
            </a:r>
            <a:r>
              <a:rPr lang="fr-FR" sz="2300" dirty="0" err="1">
                <a:latin typeface="Consolas" panose="020B0609020204030204" pitchFamily="49" charset="0"/>
              </a:rPr>
              <a:t>screen</a:t>
            </a:r>
            <a:r>
              <a:rPr lang="fr-FR" sz="2300" dirty="0">
                <a:latin typeface="Consolas" panose="020B0609020204030204" pitchFamily="49" charset="0"/>
              </a:rPr>
              <a:t>;</a:t>
            </a:r>
          </a:p>
          <a:p>
            <a:pPr marL="0" indent="0">
              <a:buNone/>
            </a:pPr>
            <a:r>
              <a:rPr lang="fr-FR" sz="2300" dirty="0" smtClean="0">
                <a:latin typeface="Consolas" panose="020B0609020204030204" pitchFamily="49" charset="0"/>
              </a:rPr>
              <a:t>    margin-bottom:5px</a:t>
            </a:r>
            <a:r>
              <a:rPr lang="fr-FR" sz="2300" dirty="0">
                <a:latin typeface="Consolas" panose="020B0609020204030204" pitchFamily="49" charset="0"/>
              </a:rPr>
              <a:t>;</a:t>
            </a:r>
          </a:p>
          <a:p>
            <a:pPr marL="0" indent="0">
              <a:buNone/>
            </a:pPr>
            <a:r>
              <a:rPr lang="fr-FR" sz="2300" dirty="0">
                <a:latin typeface="Consolas" panose="020B0609020204030204" pitchFamily="49" charset="0"/>
              </a:rPr>
              <a:t>}</a:t>
            </a:r>
          </a:p>
          <a:p>
            <a:pPr marL="0" indent="0">
              <a:buNone/>
            </a:pPr>
            <a:r>
              <a:rPr lang="fr-FR" sz="2300" dirty="0">
                <a:latin typeface="Consolas" panose="020B0609020204030204" pitchFamily="49" charset="0"/>
              </a:rPr>
              <a:t>select {font-size:20px;}</a:t>
            </a:r>
          </a:p>
          <a:p>
            <a:pPr marL="0" indent="0">
              <a:buNone/>
            </a:pPr>
            <a:r>
              <a:rPr lang="fr-FR" sz="2300" dirty="0">
                <a:latin typeface="Consolas" panose="020B0609020204030204" pitchFamily="49" charset="0"/>
              </a:rPr>
              <a:t>&lt;/style&gt;</a:t>
            </a:r>
          </a:p>
          <a:p>
            <a:pPr marL="0" indent="0">
              <a:buNone/>
            </a:pPr>
            <a:r>
              <a:rPr lang="fr-FR" sz="2300" dirty="0" smtClean="0">
                <a:latin typeface="Consolas" panose="020B0609020204030204" pitchFamily="49" charset="0"/>
              </a:rPr>
              <a:t>&lt;</a:t>
            </a:r>
            <a:r>
              <a:rPr lang="fr-FR" sz="2300" dirty="0">
                <a:latin typeface="Consolas" panose="020B0609020204030204" pitchFamily="49" charset="0"/>
              </a:rPr>
              <a:t>script&gt;</a:t>
            </a:r>
          </a:p>
          <a:p>
            <a:pPr marL="0" indent="0">
              <a:buNone/>
            </a:pPr>
            <a:r>
              <a:rPr lang="fr-FR" sz="2300" dirty="0" err="1">
                <a:latin typeface="Consolas" panose="020B0609020204030204" pitchFamily="49" charset="0"/>
              </a:rPr>
              <a:t>document.getElementById</a:t>
            </a:r>
            <a:r>
              <a:rPr lang="fr-FR" sz="2300" dirty="0">
                <a:latin typeface="Consolas" panose="020B0609020204030204" pitchFamily="49" charset="0"/>
              </a:rPr>
              <a:t>("select").</a:t>
            </a:r>
            <a:r>
              <a:rPr lang="fr-FR" sz="2300" dirty="0" err="1">
                <a:latin typeface="Consolas" panose="020B0609020204030204" pitchFamily="49" charset="0"/>
              </a:rPr>
              <a:t>onchange</a:t>
            </a:r>
            <a:r>
              <a:rPr lang="fr-FR" sz="2300" dirty="0">
                <a:latin typeface="Consolas" panose="020B0609020204030204" pitchFamily="49" charset="0"/>
              </a:rPr>
              <a:t> = </a:t>
            </a:r>
            <a:r>
              <a:rPr lang="fr-FR" sz="2300" dirty="0" err="1">
                <a:latin typeface="Consolas" panose="020B0609020204030204" pitchFamily="49" charset="0"/>
              </a:rPr>
              <a:t>function</a:t>
            </a:r>
            <a:r>
              <a:rPr lang="fr-FR" sz="2300" dirty="0">
                <a:latin typeface="Consolas" panose="020B0609020204030204" pitchFamily="49" charset="0"/>
              </a:rPr>
              <a:t>(</a:t>
            </a:r>
            <a:r>
              <a:rPr lang="fr-FR" sz="2300" dirty="0" err="1">
                <a:latin typeface="Consolas" panose="020B0609020204030204" pitchFamily="49" charset="0"/>
              </a:rPr>
              <a:t>event</a:t>
            </a:r>
            <a:r>
              <a:rPr lang="fr-FR" sz="2300" dirty="0">
                <a:latin typeface="Consolas" panose="020B0609020204030204" pitchFamily="49" charset="0"/>
              </a:rPr>
              <a:t>) {</a:t>
            </a:r>
          </a:p>
          <a:p>
            <a:pPr marL="0" indent="0">
              <a:buNone/>
            </a:pPr>
            <a:r>
              <a:rPr lang="fr-FR" sz="2300" dirty="0">
                <a:latin typeface="Consolas" panose="020B0609020204030204" pitchFamily="49" charset="0"/>
              </a:rPr>
              <a:t>    </a:t>
            </a:r>
            <a:r>
              <a:rPr lang="fr-FR" sz="2300" dirty="0" err="1">
                <a:latin typeface="Consolas" panose="020B0609020204030204" pitchFamily="49" charset="0"/>
              </a:rPr>
              <a:t>document.getElementById</a:t>
            </a:r>
            <a:r>
              <a:rPr lang="fr-FR" sz="2300" dirty="0">
                <a:latin typeface="Consolas" panose="020B0609020204030204" pitchFamily="49" charset="0"/>
              </a:rPr>
              <a:t>("div").</a:t>
            </a:r>
            <a:r>
              <a:rPr lang="fr-FR" sz="2300" dirty="0" err="1">
                <a:latin typeface="Consolas" panose="020B0609020204030204" pitchFamily="49" charset="0"/>
              </a:rPr>
              <a:t>style.backgroundBlendMode</a:t>
            </a:r>
            <a:r>
              <a:rPr lang="fr-FR" sz="2300" dirty="0">
                <a:latin typeface="Consolas" panose="020B0609020204030204" pitchFamily="49" charset="0"/>
              </a:rPr>
              <a:t> = </a:t>
            </a:r>
            <a:r>
              <a:rPr lang="fr-FR" sz="2300" dirty="0" err="1">
                <a:latin typeface="Consolas" panose="020B0609020204030204" pitchFamily="49" charset="0"/>
              </a:rPr>
              <a:t>document.getElementById</a:t>
            </a:r>
            <a:r>
              <a:rPr lang="fr-FR" sz="2300" dirty="0">
                <a:latin typeface="Consolas" panose="020B0609020204030204" pitchFamily="49" charset="0"/>
              </a:rPr>
              <a:t>("select").</a:t>
            </a:r>
            <a:r>
              <a:rPr lang="fr-FR" sz="2300" dirty="0" err="1">
                <a:latin typeface="Consolas" panose="020B0609020204030204" pitchFamily="49" charset="0"/>
              </a:rPr>
              <a:t>selectedOptions</a:t>
            </a:r>
            <a:r>
              <a:rPr lang="fr-FR" sz="2300" dirty="0">
                <a:latin typeface="Consolas" panose="020B0609020204030204" pitchFamily="49" charset="0"/>
              </a:rPr>
              <a:t>[0].</a:t>
            </a:r>
            <a:r>
              <a:rPr lang="fr-FR" sz="2300" dirty="0" err="1">
                <a:latin typeface="Consolas" panose="020B0609020204030204" pitchFamily="49" charset="0"/>
              </a:rPr>
              <a:t>innerHTML</a:t>
            </a:r>
            <a:r>
              <a:rPr lang="fr-FR" sz="2300" dirty="0">
                <a:latin typeface="Consolas" panose="020B0609020204030204" pitchFamily="49" charset="0"/>
              </a:rPr>
              <a:t>;</a:t>
            </a:r>
          </a:p>
          <a:p>
            <a:pPr marL="0" indent="0">
              <a:buNone/>
            </a:pPr>
            <a:r>
              <a:rPr lang="fr-FR" sz="2300" dirty="0">
                <a:latin typeface="Consolas" panose="020B0609020204030204" pitchFamily="49" charset="0"/>
              </a:rPr>
              <a:t>}</a:t>
            </a:r>
          </a:p>
          <a:p>
            <a:pPr marL="0" indent="0">
              <a:buNone/>
            </a:pPr>
            <a:r>
              <a:rPr lang="fr-FR" sz="2300" dirty="0">
                <a:latin typeface="Consolas" panose="020B0609020204030204" pitchFamily="49" charset="0"/>
              </a:rPr>
              <a:t>console.log(</a:t>
            </a:r>
            <a:r>
              <a:rPr lang="fr-FR" sz="2300" dirty="0" err="1">
                <a:latin typeface="Consolas" panose="020B0609020204030204" pitchFamily="49" charset="0"/>
              </a:rPr>
              <a:t>document.getElementById</a:t>
            </a:r>
            <a:r>
              <a:rPr lang="fr-FR" sz="2300" dirty="0">
                <a:latin typeface="Consolas" panose="020B0609020204030204" pitchFamily="49" charset="0"/>
              </a:rPr>
              <a:t>('div'));</a:t>
            </a:r>
          </a:p>
          <a:p>
            <a:pPr marL="0" indent="0">
              <a:buNone/>
            </a:pPr>
            <a:r>
              <a:rPr lang="fr-FR" sz="2300" dirty="0">
                <a:latin typeface="Consolas" panose="020B0609020204030204" pitchFamily="49" charset="0"/>
              </a:rPr>
              <a:t>&lt;/script&gt;</a:t>
            </a:r>
            <a:endParaRPr lang="fr-FR" sz="2300" dirty="0" smtClean="0">
              <a:latin typeface="Consolas" panose="020B0609020204030204" pitchFamily="49" charset="0"/>
            </a:endParaRPr>
          </a:p>
          <a:p>
            <a:pPr marL="0" indent="0">
              <a:buNone/>
            </a:pPr>
            <a:r>
              <a:rPr lang="fr-FR" sz="2300" dirty="0">
                <a:latin typeface="Consolas" panose="020B0609020204030204" pitchFamily="49" charset="0"/>
              </a:rPr>
              <a:t>&lt;/</a:t>
            </a:r>
            <a:r>
              <a:rPr lang="fr-FR" sz="2300" dirty="0" err="1">
                <a:latin typeface="Consolas" panose="020B0609020204030204" pitchFamily="49" charset="0"/>
              </a:rPr>
              <a:t>head</a:t>
            </a:r>
            <a:r>
              <a:rPr lang="fr-FR" sz="2300" dirty="0">
                <a:latin typeface="Consolas" panose="020B0609020204030204" pitchFamily="49" charset="0"/>
              </a:rPr>
              <a:t>&gt;</a:t>
            </a:r>
          </a:p>
          <a:p>
            <a:endParaRPr lang="fr-FR" sz="2000" dirty="0" smtClean="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18" y="908720"/>
            <a:ext cx="406493" cy="41919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58" y="916529"/>
            <a:ext cx="406493" cy="39379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2438" y="889667"/>
            <a:ext cx="406493" cy="444601"/>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2310" y="908720"/>
            <a:ext cx="406493" cy="406493"/>
          </a:xfrm>
          <a:prstGeom prst="rect">
            <a:avLst/>
          </a:prstGeom>
        </p:spPr>
      </p:pic>
    </p:spTree>
    <p:extLst>
      <p:ext uri="{BB962C8B-B14F-4D97-AF65-F5344CB8AC3E}">
        <p14:creationId xmlns:p14="http://schemas.microsoft.com/office/powerpoint/2010/main" val="2880299855"/>
      </p:ext>
    </p:extLst>
  </p:cSld>
  <p:clrMapOvr>
    <a:masterClrMapping/>
  </p:clrMapOvr>
  <p:transition spd="slow">
    <p:wipe dir="d"/>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b="1" i="1" dirty="0" smtClean="0"/>
              <a:t>La propriété </a:t>
            </a:r>
            <a:r>
              <a:rPr lang="fr-FR" sz="3600" b="1" i="1" dirty="0" smtClean="0">
                <a:solidFill>
                  <a:srgbClr val="C00000"/>
                </a:solidFill>
              </a:rPr>
              <a:t>:background-</a:t>
            </a:r>
            <a:r>
              <a:rPr lang="fr-FR" sz="3600" b="1" i="1" dirty="0" err="1" smtClean="0">
                <a:solidFill>
                  <a:srgbClr val="C00000"/>
                </a:solidFill>
              </a:rPr>
              <a:t>blend</a:t>
            </a:r>
            <a:r>
              <a:rPr lang="fr-FR" sz="3600" b="1" i="1" dirty="0" smtClean="0">
                <a:solidFill>
                  <a:srgbClr val="C00000"/>
                </a:solidFill>
              </a:rPr>
              <a:t>-mode: </a:t>
            </a:r>
            <a:r>
              <a:rPr lang="fr-FR" sz="3600" b="1" i="1" dirty="0" smtClean="0">
                <a:solidFill>
                  <a:schemeClr val="tx2">
                    <a:lumMod val="50000"/>
                  </a:schemeClr>
                </a:solidFill>
              </a:rPr>
              <a:t>saturation-luminosité;</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77500" lnSpcReduction="20000"/>
          </a:bodyPr>
          <a:lstStyle/>
          <a:p>
            <a:pPr marL="0" indent="0">
              <a:buNone/>
            </a:pPr>
            <a:r>
              <a:rPr lang="en-US" sz="2000" dirty="0" smtClean="0">
                <a:latin typeface="Consolas" panose="020B0609020204030204" pitchFamily="49" charset="0"/>
              </a:rPr>
              <a:t>&lt;</a:t>
            </a:r>
            <a:r>
              <a:rPr lang="en-US" sz="2000" dirty="0">
                <a:latin typeface="Consolas" panose="020B0609020204030204" pitchFamily="49" charset="0"/>
              </a:rPr>
              <a:t>div id="div"&gt;&lt;/div</a:t>
            </a:r>
            <a:r>
              <a:rPr lang="en-US" sz="2000" dirty="0" smtClean="0">
                <a:latin typeface="Consolas" panose="020B0609020204030204" pitchFamily="49" charset="0"/>
              </a:rPr>
              <a:t>&gt;</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&lt;select id="select"&gt;</a:t>
            </a:r>
          </a:p>
          <a:p>
            <a:pPr marL="0" indent="0">
              <a:buNone/>
            </a:pPr>
            <a:r>
              <a:rPr lang="en-US" sz="2000" dirty="0">
                <a:latin typeface="Consolas" panose="020B0609020204030204" pitchFamily="49" charset="0"/>
              </a:rPr>
              <a:t>    &lt;option&gt;normal&lt;/option&gt;</a:t>
            </a:r>
          </a:p>
          <a:p>
            <a:pPr marL="0" indent="0">
              <a:buNone/>
            </a:pPr>
            <a:r>
              <a:rPr lang="en-US" sz="2000" dirty="0">
                <a:latin typeface="Consolas" panose="020B0609020204030204" pitchFamily="49" charset="0"/>
              </a:rPr>
              <a:t>    &lt;option&gt;multiply&lt;/option&gt;</a:t>
            </a:r>
          </a:p>
          <a:p>
            <a:pPr marL="0" indent="0">
              <a:buNone/>
            </a:pPr>
            <a:r>
              <a:rPr lang="en-US" sz="2000" dirty="0">
                <a:latin typeface="Consolas" panose="020B0609020204030204" pitchFamily="49" charset="0"/>
              </a:rPr>
              <a:t>    &lt;option selected&gt;screen&lt;/option&gt;</a:t>
            </a:r>
          </a:p>
          <a:p>
            <a:pPr marL="0" indent="0">
              <a:buNone/>
            </a:pPr>
            <a:r>
              <a:rPr lang="en-US" sz="2000" dirty="0">
                <a:latin typeface="Consolas" panose="020B0609020204030204" pitchFamily="49" charset="0"/>
              </a:rPr>
              <a:t>    &lt;option&gt;overlay&lt;/option&gt;</a:t>
            </a:r>
          </a:p>
          <a:p>
            <a:pPr marL="0" indent="0">
              <a:buNone/>
            </a:pPr>
            <a:r>
              <a:rPr lang="en-US" sz="2000" dirty="0">
                <a:latin typeface="Consolas" panose="020B0609020204030204" pitchFamily="49" charset="0"/>
              </a:rPr>
              <a:t>    &lt;option&gt;darken&lt;/option&gt;</a:t>
            </a:r>
          </a:p>
          <a:p>
            <a:pPr marL="0" indent="0">
              <a:buNone/>
            </a:pPr>
            <a:r>
              <a:rPr lang="en-US" sz="2000" dirty="0">
                <a:latin typeface="Consolas" panose="020B0609020204030204" pitchFamily="49" charset="0"/>
              </a:rPr>
              <a:t>    &lt;option&gt;lighten&lt;/option&gt;</a:t>
            </a:r>
          </a:p>
          <a:p>
            <a:pPr marL="0" indent="0">
              <a:buNone/>
            </a:pPr>
            <a:r>
              <a:rPr lang="en-US" sz="2000" dirty="0">
                <a:latin typeface="Consolas" panose="020B0609020204030204" pitchFamily="49" charset="0"/>
              </a:rPr>
              <a:t>    &lt;option&gt;color-dodge&lt;/option&gt;</a:t>
            </a:r>
          </a:p>
          <a:p>
            <a:pPr marL="0" indent="0">
              <a:buNone/>
            </a:pPr>
            <a:r>
              <a:rPr lang="en-US" sz="2000" dirty="0">
                <a:latin typeface="Consolas" panose="020B0609020204030204" pitchFamily="49" charset="0"/>
              </a:rPr>
              <a:t>    &lt;option&gt;color-burn&lt;/option&gt;</a:t>
            </a:r>
          </a:p>
          <a:p>
            <a:pPr marL="0" indent="0">
              <a:buNone/>
            </a:pPr>
            <a:r>
              <a:rPr lang="en-US" sz="2000" dirty="0">
                <a:latin typeface="Consolas" panose="020B0609020204030204" pitchFamily="49" charset="0"/>
              </a:rPr>
              <a:t>    &lt;option&gt;hard-light&lt;/option&gt;</a:t>
            </a:r>
          </a:p>
          <a:p>
            <a:pPr marL="0" indent="0">
              <a:buNone/>
            </a:pPr>
            <a:r>
              <a:rPr lang="en-US" sz="2000" dirty="0">
                <a:latin typeface="Consolas" panose="020B0609020204030204" pitchFamily="49" charset="0"/>
              </a:rPr>
              <a:t>    &lt;option&gt;soft-light&lt;/option&gt;</a:t>
            </a:r>
          </a:p>
          <a:p>
            <a:pPr marL="0" indent="0">
              <a:buNone/>
            </a:pPr>
            <a:r>
              <a:rPr lang="en-US" sz="2000" dirty="0">
                <a:latin typeface="Consolas" panose="020B0609020204030204" pitchFamily="49" charset="0"/>
              </a:rPr>
              <a:t>    &lt;option&gt;difference&lt;/option&gt;</a:t>
            </a:r>
          </a:p>
          <a:p>
            <a:pPr marL="0" indent="0">
              <a:buNone/>
            </a:pPr>
            <a:r>
              <a:rPr lang="en-US" sz="2000" dirty="0">
                <a:latin typeface="Consolas" panose="020B0609020204030204" pitchFamily="49" charset="0"/>
              </a:rPr>
              <a:t>    &lt;option&gt;exclusion&lt;/option&gt;</a:t>
            </a:r>
          </a:p>
          <a:p>
            <a:pPr marL="0" indent="0">
              <a:buNone/>
            </a:pPr>
            <a:r>
              <a:rPr lang="en-US" sz="2000" dirty="0">
                <a:latin typeface="Consolas" panose="020B0609020204030204" pitchFamily="49" charset="0"/>
              </a:rPr>
              <a:t>    &lt;option&gt;hue&lt;/option&gt;</a:t>
            </a:r>
          </a:p>
          <a:p>
            <a:pPr marL="0" indent="0">
              <a:buNone/>
            </a:pPr>
            <a:r>
              <a:rPr lang="en-US" sz="2000" dirty="0">
                <a:latin typeface="Consolas" panose="020B0609020204030204" pitchFamily="49" charset="0"/>
              </a:rPr>
              <a:t>    &lt;option&gt;saturation&lt;/option&gt;</a:t>
            </a:r>
          </a:p>
          <a:p>
            <a:pPr marL="0" indent="0">
              <a:buNone/>
            </a:pPr>
            <a:r>
              <a:rPr lang="en-US" sz="2000" dirty="0">
                <a:latin typeface="Consolas" panose="020B0609020204030204" pitchFamily="49" charset="0"/>
              </a:rPr>
              <a:t>    &lt;option&gt;color&lt;/option&gt;</a:t>
            </a:r>
          </a:p>
          <a:p>
            <a:pPr marL="0" indent="0">
              <a:buNone/>
            </a:pPr>
            <a:r>
              <a:rPr lang="en-US" sz="2000" dirty="0">
                <a:latin typeface="Consolas" panose="020B0609020204030204" pitchFamily="49" charset="0"/>
              </a:rPr>
              <a:t>    &lt;option&gt;luminosity&lt;/option&gt;</a:t>
            </a:r>
          </a:p>
          <a:p>
            <a:pPr marL="0" indent="0">
              <a:buNone/>
            </a:pPr>
            <a:r>
              <a:rPr lang="en-US" sz="2000" dirty="0">
                <a:latin typeface="Consolas" panose="020B0609020204030204" pitchFamily="49" charset="0"/>
              </a:rPr>
              <a:t>&lt;/select&gt;</a:t>
            </a:r>
            <a:endParaRPr lang="fr-FR" sz="2000" dirty="0" smtClean="0">
              <a:latin typeface="Consolas" panose="020B0609020204030204" pitchFamily="49"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18" y="908720"/>
            <a:ext cx="406493" cy="41919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358" y="916529"/>
            <a:ext cx="406493" cy="39379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2438" y="889667"/>
            <a:ext cx="406493" cy="444601"/>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2310" y="908720"/>
            <a:ext cx="406493" cy="406493"/>
          </a:xfrm>
          <a:prstGeom prst="rect">
            <a:avLst/>
          </a:prstGeom>
        </p:spPr>
      </p:pic>
    </p:spTree>
    <p:extLst>
      <p:ext uri="{BB962C8B-B14F-4D97-AF65-F5344CB8AC3E}">
        <p14:creationId xmlns:p14="http://schemas.microsoft.com/office/powerpoint/2010/main" val="268376006"/>
      </p:ext>
    </p:extLst>
  </p:cSld>
  <p:clrMapOvr>
    <a:masterClrMapping/>
  </p:clrMapOvr>
  <p:transition spd="slow">
    <p:wipe dir="d"/>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Les variables </a:t>
            </a:r>
            <a:r>
              <a:rPr lang="fr-FR" sz="3600" b="1" i="1" dirty="0" smtClean="0">
                <a:solidFill>
                  <a:srgbClr val="C00000"/>
                </a:solidFill>
              </a:rPr>
              <a:t>:--[nom de la variable]</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L'une des fonctionnalités qui faciliterait le travail du développeur est l'utilisation de variables.</a:t>
            </a:r>
          </a:p>
          <a:p>
            <a:pPr marL="0" indent="0">
              <a:buNone/>
            </a:pPr>
            <a:r>
              <a:rPr lang="fr-FR" sz="2000" dirty="0" smtClean="0"/>
              <a:t>Pour l'instant, seul Firefox permet leur utilisation sous la forme :</a:t>
            </a:r>
          </a:p>
          <a:p>
            <a:pPr marL="0" indent="0">
              <a:buNone/>
            </a:pPr>
            <a:r>
              <a:rPr lang="fr-FR" sz="2000" b="1" dirty="0" smtClean="0">
                <a:solidFill>
                  <a:srgbClr val="C00000"/>
                </a:solidFill>
              </a:rPr>
              <a:t>--[nom de la variable]</a:t>
            </a:r>
          </a:p>
          <a:p>
            <a:pPr marL="0" indent="0">
              <a:buNone/>
            </a:pPr>
            <a:r>
              <a:rPr lang="fr-FR" sz="2000" dirty="0" smtClean="0"/>
              <a:t>Le nom d'une variable commence par deux tirets </a:t>
            </a:r>
            <a:r>
              <a:rPr lang="fr-FR" sz="2000" b="1" dirty="0" smtClean="0">
                <a:solidFill>
                  <a:srgbClr val="C00000"/>
                </a:solidFill>
              </a:rPr>
              <a:t>– </a:t>
            </a:r>
            <a:r>
              <a:rPr lang="fr-FR" sz="2000" dirty="0" smtClean="0"/>
              <a:t>suivis d'une lettre, puis de lettres, de chiffres ou de tirets.</a:t>
            </a:r>
          </a:p>
          <a:p>
            <a:pPr marL="0" indent="0">
              <a:buNone/>
            </a:pPr>
            <a:r>
              <a:rPr lang="fr-FR" sz="2000" dirty="0" smtClean="0"/>
              <a:t>Pour définir une variable valable pour toutes les déclarations CSS, il faut la déclarer au début des CSS dans une spécification appelée </a:t>
            </a:r>
            <a:r>
              <a:rPr lang="fr-FR" sz="2000" b="1" dirty="0" smtClean="0">
                <a:solidFill>
                  <a:srgbClr val="C00000"/>
                </a:solidFill>
              </a:rPr>
              <a:t>:</a:t>
            </a:r>
            <a:r>
              <a:rPr lang="fr-FR" sz="2000" b="1" dirty="0" err="1" smtClean="0">
                <a:solidFill>
                  <a:srgbClr val="C00000"/>
                </a:solidFill>
              </a:rPr>
              <a:t>root</a:t>
            </a:r>
            <a:r>
              <a:rPr lang="fr-FR" sz="2000" dirty="0" smtClean="0"/>
              <a:t>. </a:t>
            </a:r>
          </a:p>
          <a:p>
            <a:pPr marL="0" indent="0">
              <a:buNone/>
            </a:pPr>
            <a:r>
              <a:rPr lang="fr-FR" sz="2000" dirty="0" smtClean="0"/>
              <a:t>Une variable peut aussi avoir une valeur différente, par exemple dans une classe. Il faudra alors la déclarer dans cette classe.</a:t>
            </a:r>
          </a:p>
          <a:p>
            <a:pPr marL="0" indent="0">
              <a:buNone/>
            </a:pPr>
            <a:r>
              <a:rPr lang="fr-FR" sz="2000" dirty="0" smtClean="0"/>
              <a:t>Pour utiliser une variable dans la déclaration d'une propriété CSS, il faut (actuellement) utiliser le mot-clé </a:t>
            </a:r>
            <a:r>
              <a:rPr lang="fr-FR" sz="2000" b="1" dirty="0" smtClean="0">
                <a:solidFill>
                  <a:srgbClr val="C00000"/>
                </a:solidFill>
              </a:rPr>
              <a:t>var(</a:t>
            </a:r>
            <a:r>
              <a:rPr lang="fr-FR" sz="2000" b="1" dirty="0" smtClean="0">
                <a:solidFill>
                  <a:schemeClr val="tx2">
                    <a:lumMod val="75000"/>
                  </a:schemeClr>
                </a:solidFill>
              </a:rPr>
              <a:t>--[nom de la variable]</a:t>
            </a:r>
            <a:r>
              <a:rPr lang="fr-FR" sz="2000" b="1" dirty="0" smtClean="0">
                <a:solidFill>
                  <a:srgbClr val="C00000"/>
                </a:solidFill>
              </a:rPr>
              <a:t>)</a:t>
            </a:r>
          </a:p>
          <a:p>
            <a:pPr marL="0" indent="0">
              <a:buNone/>
            </a:pPr>
            <a:endParaRPr lang="fr-FR" sz="2000" dirty="0" smtClean="0">
              <a:solidFill>
                <a:schemeClr val="tx2">
                  <a:lumMod val="50000"/>
                </a:schemeClr>
              </a:solidFill>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60034"/>
            <a:ext cx="406493" cy="419196"/>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369" y="85440"/>
            <a:ext cx="406493" cy="393790"/>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3482" y="69893"/>
            <a:ext cx="406493" cy="444601"/>
          </a:xfrm>
          <a:prstGeom prst="rect">
            <a:avLst/>
          </a:prstGeom>
        </p:spPr>
      </p:pic>
    </p:spTree>
    <p:extLst>
      <p:ext uri="{BB962C8B-B14F-4D97-AF65-F5344CB8AC3E}">
        <p14:creationId xmlns:p14="http://schemas.microsoft.com/office/powerpoint/2010/main" val="209504551"/>
      </p:ext>
    </p:extLst>
  </p:cSld>
  <p:clrMapOvr>
    <a:masterClrMapping/>
  </p:clrMapOvr>
  <p:transition spd="slow">
    <p:wipe dir="d"/>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Les variables </a:t>
            </a:r>
            <a:r>
              <a:rPr lang="fr-FR" sz="3600" b="1" i="1" dirty="0" smtClean="0">
                <a:solidFill>
                  <a:srgbClr val="C00000"/>
                </a:solidFill>
              </a:rPr>
              <a:t>:--[nom de la variable]</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Exemple :</a:t>
            </a:r>
            <a:endParaRPr lang="fr-FR" sz="2000" b="1" dirty="0" smtClean="0">
              <a:solidFill>
                <a:srgbClr val="C00000"/>
              </a:solidFill>
            </a:endParaRPr>
          </a:p>
          <a:p>
            <a:pPr marL="0" indent="0">
              <a:buNone/>
            </a:pPr>
            <a:r>
              <a:rPr lang="fr-FR" sz="2000" dirty="0" smtClean="0">
                <a:solidFill>
                  <a:schemeClr val="tx2">
                    <a:lumMod val="50000"/>
                  </a:schemeClr>
                </a:solidFill>
              </a:rPr>
              <a:t>CSS3:</a:t>
            </a:r>
          </a:p>
          <a:p>
            <a:pPr marL="0" indent="0">
              <a:buNone/>
            </a:pPr>
            <a:r>
              <a:rPr lang="fr-FR" sz="2000" dirty="0" smtClean="0">
                <a:solidFill>
                  <a:schemeClr val="tx2">
                    <a:lumMod val="50000"/>
                  </a:schemeClr>
                </a:solidFill>
              </a:rPr>
              <a:t>.texte1 {background-</a:t>
            </a:r>
            <a:r>
              <a:rPr lang="fr-FR" sz="2000" dirty="0" err="1" smtClean="0">
                <a:solidFill>
                  <a:schemeClr val="tx2">
                    <a:lumMod val="50000"/>
                  </a:schemeClr>
                </a:solidFill>
              </a:rPr>
              <a:t>color</a:t>
            </a:r>
            <a:r>
              <a:rPr lang="fr-FR" sz="2000" dirty="0" smtClean="0">
                <a:solidFill>
                  <a:schemeClr val="tx2">
                    <a:lumMod val="50000"/>
                  </a:schemeClr>
                </a:solidFill>
              </a:rPr>
              <a:t>:#123456; color:yellow;font-size:2em;}</a:t>
            </a:r>
          </a:p>
          <a:p>
            <a:pPr marL="0" indent="0">
              <a:buNone/>
            </a:pPr>
            <a:r>
              <a:rPr lang="fr-FR" sz="2000" dirty="0">
                <a:solidFill>
                  <a:schemeClr val="tx2">
                    <a:lumMod val="50000"/>
                  </a:schemeClr>
                </a:solidFill>
              </a:rPr>
              <a:t>.</a:t>
            </a:r>
            <a:r>
              <a:rPr lang="fr-FR" sz="2000" dirty="0" smtClean="0">
                <a:solidFill>
                  <a:schemeClr val="tx2">
                    <a:lumMod val="50000"/>
                  </a:schemeClr>
                </a:solidFill>
              </a:rPr>
              <a:t>texte2 </a:t>
            </a:r>
            <a:r>
              <a:rPr lang="fr-FR" sz="2000" dirty="0">
                <a:solidFill>
                  <a:schemeClr val="tx2">
                    <a:lumMod val="50000"/>
                  </a:schemeClr>
                </a:solidFill>
              </a:rPr>
              <a:t>{</a:t>
            </a:r>
            <a:r>
              <a:rPr lang="fr-FR" sz="2000" dirty="0" err="1" smtClean="0">
                <a:solidFill>
                  <a:schemeClr val="tx2">
                    <a:lumMod val="50000"/>
                  </a:schemeClr>
                </a:solidFill>
              </a:rPr>
              <a:t>background-color:green</a:t>
            </a:r>
            <a:r>
              <a:rPr lang="fr-FR" sz="2000" dirty="0" smtClean="0">
                <a:solidFill>
                  <a:schemeClr val="tx2">
                    <a:lumMod val="50000"/>
                  </a:schemeClr>
                </a:solidFill>
              </a:rPr>
              <a:t>; </a:t>
            </a:r>
            <a:r>
              <a:rPr lang="fr-FR" sz="2000" dirty="0" err="1">
                <a:solidFill>
                  <a:schemeClr val="tx2">
                    <a:lumMod val="50000"/>
                  </a:schemeClr>
                </a:solidFill>
              </a:rPr>
              <a:t>color</a:t>
            </a:r>
            <a:r>
              <a:rPr lang="fr-FR" sz="2000" dirty="0" smtClean="0">
                <a:solidFill>
                  <a:schemeClr val="tx2">
                    <a:lumMod val="50000"/>
                  </a:schemeClr>
                </a:solidFill>
              </a:rPr>
              <a:t>:#123456;font-size:3em</a:t>
            </a:r>
            <a:r>
              <a:rPr lang="fr-FR" sz="2000" dirty="0">
                <a:solidFill>
                  <a:schemeClr val="tx2">
                    <a:lumMod val="50000"/>
                  </a:schemeClr>
                </a:solidFill>
              </a:rPr>
              <a:t>;}</a:t>
            </a:r>
          </a:p>
          <a:p>
            <a:pPr marL="0" indent="0">
              <a:buNone/>
            </a:pPr>
            <a:r>
              <a:rPr lang="fr-FR" sz="2000" dirty="0">
                <a:solidFill>
                  <a:schemeClr val="tx2">
                    <a:lumMod val="50000"/>
                  </a:schemeClr>
                </a:solidFill>
              </a:rPr>
              <a:t>.texte1 {</a:t>
            </a:r>
            <a:r>
              <a:rPr lang="fr-FR" sz="2000" dirty="0" err="1" smtClean="0">
                <a:solidFill>
                  <a:schemeClr val="tx2">
                    <a:lumMod val="50000"/>
                  </a:schemeClr>
                </a:solidFill>
              </a:rPr>
              <a:t>background-color:yellow</a:t>
            </a:r>
            <a:r>
              <a:rPr lang="fr-FR" sz="2000" dirty="0" smtClean="0">
                <a:solidFill>
                  <a:schemeClr val="tx2">
                    <a:lumMod val="50000"/>
                  </a:schemeClr>
                </a:solidFill>
              </a:rPr>
              <a:t>; color:green;font-size:3em</a:t>
            </a:r>
            <a:r>
              <a:rPr lang="fr-FR" sz="2000" dirty="0">
                <a:solidFill>
                  <a:schemeClr val="tx2">
                    <a:lumMod val="50000"/>
                  </a:schemeClr>
                </a:solidFill>
              </a:rPr>
              <a:t>;}</a:t>
            </a:r>
          </a:p>
          <a:p>
            <a:pPr marL="0" indent="0">
              <a:buNone/>
            </a:pPr>
            <a:r>
              <a:rPr lang="fr-FR" sz="2000" dirty="0" smtClean="0">
                <a:solidFill>
                  <a:schemeClr val="tx2">
                    <a:lumMod val="50000"/>
                  </a:schemeClr>
                </a:solidFill>
              </a:rPr>
              <a:t>CSS4:</a:t>
            </a:r>
          </a:p>
          <a:p>
            <a:pPr marL="0" indent="0">
              <a:buNone/>
            </a:pPr>
            <a:r>
              <a:rPr lang="fr-FR" sz="2000" dirty="0" smtClean="0">
                <a:solidFill>
                  <a:schemeClr val="tx2">
                    <a:lumMod val="50000"/>
                  </a:schemeClr>
                </a:solidFill>
              </a:rPr>
              <a:t>:</a:t>
            </a:r>
            <a:r>
              <a:rPr lang="fr-FR" sz="2000" dirty="0" err="1" smtClean="0">
                <a:solidFill>
                  <a:schemeClr val="tx2">
                    <a:lumMod val="50000"/>
                  </a:schemeClr>
                </a:solidFill>
              </a:rPr>
              <a:t>root</a:t>
            </a:r>
            <a:r>
              <a:rPr lang="fr-FR" sz="2000" dirty="0" smtClean="0">
                <a:solidFill>
                  <a:schemeClr val="tx2">
                    <a:lumMod val="50000"/>
                  </a:schemeClr>
                </a:solidFill>
              </a:rPr>
              <a:t>{</a:t>
            </a:r>
          </a:p>
          <a:p>
            <a:pPr marL="0" indent="0">
              <a:buNone/>
            </a:pPr>
            <a:r>
              <a:rPr lang="fr-FR" sz="2000" dirty="0" smtClean="0">
                <a:solidFill>
                  <a:schemeClr val="tx2">
                    <a:lumMod val="50000"/>
                  </a:schemeClr>
                </a:solidFill>
              </a:rPr>
              <a:t>--jaune: </a:t>
            </a:r>
            <a:r>
              <a:rPr lang="fr-FR" sz="2000" dirty="0" err="1" smtClean="0">
                <a:solidFill>
                  <a:schemeClr val="tx2">
                    <a:lumMod val="50000"/>
                  </a:schemeClr>
                </a:solidFill>
              </a:rPr>
              <a:t>yellow</a:t>
            </a:r>
            <a:r>
              <a:rPr lang="fr-FR" sz="2000" dirty="0" smtClean="0">
                <a:solidFill>
                  <a:schemeClr val="tx2">
                    <a:lumMod val="50000"/>
                  </a:schemeClr>
                </a:solidFill>
              </a:rPr>
              <a:t>;</a:t>
            </a:r>
          </a:p>
          <a:p>
            <a:pPr marL="0" indent="0">
              <a:buNone/>
            </a:pPr>
            <a:r>
              <a:rPr lang="fr-FR" sz="2000" dirty="0" smtClean="0">
                <a:solidFill>
                  <a:schemeClr val="tx2">
                    <a:lumMod val="50000"/>
                  </a:schemeClr>
                </a:solidFill>
              </a:rPr>
              <a:t>--vert: green;</a:t>
            </a:r>
          </a:p>
          <a:p>
            <a:pPr marL="0" indent="0">
              <a:buNone/>
            </a:pPr>
            <a:r>
              <a:rPr lang="fr-FR" sz="2000" dirty="0" smtClean="0">
                <a:solidFill>
                  <a:schemeClr val="tx2">
                    <a:lumMod val="50000"/>
                  </a:schemeClr>
                </a:solidFill>
              </a:rPr>
              <a:t>--fond: #123456;</a:t>
            </a:r>
          </a:p>
          <a:p>
            <a:pPr marL="0" indent="0">
              <a:buNone/>
            </a:pPr>
            <a:r>
              <a:rPr lang="fr-FR" sz="2000" dirty="0" smtClean="0">
                <a:solidFill>
                  <a:schemeClr val="tx2">
                    <a:lumMod val="50000"/>
                  </a:schemeClr>
                </a:solidFill>
              </a:rPr>
              <a:t>--moyen:2em;</a:t>
            </a:r>
          </a:p>
          <a:p>
            <a:pPr marL="0" indent="0">
              <a:buNone/>
            </a:pPr>
            <a:r>
              <a:rPr lang="fr-FR" sz="2000" dirty="0" smtClean="0">
                <a:solidFill>
                  <a:schemeClr val="tx2">
                    <a:lumMod val="50000"/>
                  </a:schemeClr>
                </a:solidFill>
              </a:rPr>
              <a:t>--grand:3em;</a:t>
            </a:r>
          </a:p>
          <a:p>
            <a:pPr marL="0" indent="0">
              <a:buNone/>
            </a:pPr>
            <a:r>
              <a:rPr lang="fr-FR" sz="2000" dirty="0">
                <a:solidFill>
                  <a:schemeClr val="tx2">
                    <a:lumMod val="50000"/>
                  </a:schemeClr>
                </a:solidFill>
              </a:rPr>
              <a:t>}</a:t>
            </a:r>
            <a:endParaRPr lang="fr-FR" sz="2000" dirty="0" smtClean="0">
              <a:solidFill>
                <a:schemeClr val="tx2">
                  <a:lumMod val="50000"/>
                </a:schemeClr>
              </a:solidFill>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65603"/>
            <a:ext cx="406493" cy="41919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369" y="85440"/>
            <a:ext cx="406493" cy="39379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3482" y="69893"/>
            <a:ext cx="406493" cy="444601"/>
          </a:xfrm>
          <a:prstGeom prst="rect">
            <a:avLst/>
          </a:prstGeom>
        </p:spPr>
      </p:pic>
    </p:spTree>
    <p:extLst>
      <p:ext uri="{BB962C8B-B14F-4D97-AF65-F5344CB8AC3E}">
        <p14:creationId xmlns:p14="http://schemas.microsoft.com/office/powerpoint/2010/main" val="2352421738"/>
      </p:ext>
    </p:extLst>
  </p:cSld>
  <p:clrMapOvr>
    <a:masterClrMapping/>
  </p:clrMapOvr>
  <p:transition spd="slow">
    <p:wipe dir="d"/>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Les variables </a:t>
            </a:r>
            <a:r>
              <a:rPr lang="fr-FR" sz="3600" b="1" i="1" dirty="0" smtClean="0">
                <a:solidFill>
                  <a:srgbClr val="C00000"/>
                </a:solidFill>
              </a:rPr>
              <a:t>:--[nom de la variable]</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85000" lnSpcReduction="20000"/>
          </a:bodyPr>
          <a:lstStyle/>
          <a:p>
            <a:pPr marL="0" indent="0">
              <a:buNone/>
            </a:pPr>
            <a:r>
              <a:rPr lang="fr-FR" sz="2000" dirty="0" smtClean="0"/>
              <a:t>Exemple :</a:t>
            </a:r>
            <a:endParaRPr lang="fr-FR" sz="2000" b="1" dirty="0" smtClean="0">
              <a:solidFill>
                <a:srgbClr val="C00000"/>
              </a:solidFill>
            </a:endParaRPr>
          </a:p>
          <a:p>
            <a:pPr marL="0" indent="0">
              <a:buNone/>
            </a:pPr>
            <a:r>
              <a:rPr lang="fr-FR" sz="2000" dirty="0" smtClean="0">
                <a:solidFill>
                  <a:schemeClr val="tx2">
                    <a:lumMod val="50000"/>
                  </a:schemeClr>
                </a:solidFill>
                <a:latin typeface="Consolas" panose="020B0609020204030204" pitchFamily="49" charset="0"/>
              </a:rPr>
              <a:t>CSS3:</a:t>
            </a:r>
          </a:p>
          <a:p>
            <a:pPr marL="0" indent="0">
              <a:buNone/>
            </a:pPr>
            <a:r>
              <a:rPr lang="fr-FR" sz="2000" dirty="0" smtClean="0">
                <a:solidFill>
                  <a:schemeClr val="tx2">
                    <a:lumMod val="50000"/>
                  </a:schemeClr>
                </a:solidFill>
                <a:latin typeface="Consolas" panose="020B0609020204030204" pitchFamily="49" charset="0"/>
              </a:rPr>
              <a:t>.texte1 {background-</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:#123456; color:yellow;font-size:2em;}</a:t>
            </a:r>
          </a:p>
          <a:p>
            <a:pPr marL="0" indent="0">
              <a:buNone/>
            </a:pPr>
            <a:r>
              <a:rPr lang="fr-FR" sz="2000" dirty="0">
                <a:solidFill>
                  <a:schemeClr val="tx2">
                    <a:lumMod val="50000"/>
                  </a:schemeClr>
                </a:solidFill>
                <a:latin typeface="Consolas" panose="020B0609020204030204" pitchFamily="49" charset="0"/>
              </a:rPr>
              <a:t>.</a:t>
            </a:r>
            <a:r>
              <a:rPr lang="fr-FR" sz="2000" dirty="0" smtClean="0">
                <a:solidFill>
                  <a:schemeClr val="tx2">
                    <a:lumMod val="50000"/>
                  </a:schemeClr>
                </a:solidFill>
                <a:latin typeface="Consolas" panose="020B0609020204030204" pitchFamily="49" charset="0"/>
              </a:rPr>
              <a:t>texte2 </a:t>
            </a:r>
            <a:r>
              <a:rPr lang="fr-FR" sz="2000" dirty="0">
                <a:solidFill>
                  <a:schemeClr val="tx2">
                    <a:lumMod val="50000"/>
                  </a:schemeClr>
                </a:solidFill>
                <a:latin typeface="Consolas" panose="020B0609020204030204" pitchFamily="49" charset="0"/>
              </a:rPr>
              <a:t>{</a:t>
            </a:r>
            <a:r>
              <a:rPr lang="fr-FR" sz="2000" dirty="0" err="1" smtClean="0">
                <a:solidFill>
                  <a:schemeClr val="tx2">
                    <a:lumMod val="50000"/>
                  </a:schemeClr>
                </a:solidFill>
                <a:latin typeface="Consolas" panose="020B0609020204030204" pitchFamily="49" charset="0"/>
              </a:rPr>
              <a:t>background-color:green</a:t>
            </a:r>
            <a:r>
              <a:rPr lang="fr-FR" sz="2000" dirty="0" smtClean="0">
                <a:solidFill>
                  <a:schemeClr val="tx2">
                    <a:lumMod val="50000"/>
                  </a:schemeClr>
                </a:solidFill>
                <a:latin typeface="Consolas" panose="020B0609020204030204" pitchFamily="49" charset="0"/>
              </a:rPr>
              <a:t>; </a:t>
            </a:r>
            <a:r>
              <a:rPr lang="fr-FR" sz="2000" dirty="0" err="1">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:#123456;font-size:3em</a:t>
            </a:r>
            <a:r>
              <a:rPr lang="fr-FR" sz="2000" dirty="0">
                <a:solidFill>
                  <a:schemeClr val="tx2">
                    <a:lumMod val="50000"/>
                  </a:schemeClr>
                </a:solidFill>
                <a:latin typeface="Consolas" panose="020B0609020204030204" pitchFamily="49" charset="0"/>
              </a:rPr>
              <a:t>;}</a:t>
            </a:r>
          </a:p>
          <a:p>
            <a:pPr marL="0" indent="0">
              <a:buNone/>
            </a:pPr>
            <a:r>
              <a:rPr lang="fr-FR" sz="2000" dirty="0">
                <a:solidFill>
                  <a:schemeClr val="tx2">
                    <a:lumMod val="50000"/>
                  </a:schemeClr>
                </a:solidFill>
                <a:latin typeface="Consolas" panose="020B0609020204030204" pitchFamily="49" charset="0"/>
              </a:rPr>
              <a:t>.texte1 {</a:t>
            </a:r>
            <a:r>
              <a:rPr lang="fr-FR" sz="2000" dirty="0" err="1" smtClean="0">
                <a:solidFill>
                  <a:schemeClr val="tx2">
                    <a:lumMod val="50000"/>
                  </a:schemeClr>
                </a:solidFill>
                <a:latin typeface="Consolas" panose="020B0609020204030204" pitchFamily="49" charset="0"/>
              </a:rPr>
              <a:t>background-color:yellow</a:t>
            </a:r>
            <a:r>
              <a:rPr lang="fr-FR" sz="2000" dirty="0" smtClean="0">
                <a:solidFill>
                  <a:schemeClr val="tx2">
                    <a:lumMod val="50000"/>
                  </a:schemeClr>
                </a:solidFill>
                <a:latin typeface="Consolas" panose="020B0609020204030204" pitchFamily="49" charset="0"/>
              </a:rPr>
              <a:t>; color:green;font-size:3em</a:t>
            </a:r>
            <a:r>
              <a:rPr lang="fr-FR" sz="2000" dirty="0">
                <a:solidFill>
                  <a:schemeClr val="tx2">
                    <a:lumMod val="50000"/>
                  </a:schemeClr>
                </a:solidFill>
                <a:latin typeface="Consolas" panose="020B0609020204030204" pitchFamily="49" charset="0"/>
              </a:rPr>
              <a:t>;}</a:t>
            </a:r>
          </a:p>
          <a:p>
            <a:pPr marL="0" indent="0">
              <a:buNone/>
            </a:pPr>
            <a:r>
              <a:rPr lang="fr-FR" sz="2000" dirty="0" smtClean="0">
                <a:solidFill>
                  <a:schemeClr val="tx2">
                    <a:lumMod val="50000"/>
                  </a:schemeClr>
                </a:solidFill>
                <a:latin typeface="Consolas" panose="020B0609020204030204" pitchFamily="49" charset="0"/>
              </a:rPr>
              <a:t>CSS4:</a:t>
            </a:r>
          </a:p>
          <a:p>
            <a:pPr marL="0" indent="0">
              <a:buNone/>
            </a:pPr>
            <a:r>
              <a:rPr lang="fr-FR" sz="2000" b="1" dirty="0" smtClean="0">
                <a:solidFill>
                  <a:srgbClr val="C00000"/>
                </a:solidFill>
                <a:latin typeface="Consolas" panose="020B0609020204030204" pitchFamily="49" charset="0"/>
              </a:rPr>
              <a:t>:</a:t>
            </a:r>
            <a:r>
              <a:rPr lang="fr-FR" sz="2000" b="1" dirty="0" err="1" smtClean="0">
                <a:solidFill>
                  <a:srgbClr val="C00000"/>
                </a:solidFill>
                <a:latin typeface="Consolas" panose="020B0609020204030204" pitchFamily="49" charset="0"/>
              </a:rPr>
              <a:t>root</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--jaune: </a:t>
            </a:r>
            <a:r>
              <a:rPr lang="fr-FR" sz="2000" b="1" dirty="0" err="1" smtClean="0">
                <a:latin typeface="Consolas" panose="020B0609020204030204" pitchFamily="49" charset="0"/>
              </a:rPr>
              <a:t>yellow</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--vert: </a:t>
            </a:r>
            <a:r>
              <a:rPr lang="fr-FR" sz="2000" b="1" dirty="0" smtClean="0">
                <a:latin typeface="Consolas" panose="020B0609020204030204" pitchFamily="49" charset="0"/>
              </a:rPr>
              <a:t>green</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--fond: </a:t>
            </a:r>
            <a:r>
              <a:rPr lang="fr-FR" sz="2000" b="1" dirty="0" smtClean="0">
                <a:latin typeface="Consolas" panose="020B0609020204030204" pitchFamily="49" charset="0"/>
              </a:rPr>
              <a:t>#123456</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--moyen:</a:t>
            </a:r>
            <a:r>
              <a:rPr lang="fr-FR" sz="2000" b="1" dirty="0" smtClean="0">
                <a:latin typeface="Consolas" panose="020B0609020204030204" pitchFamily="49" charset="0"/>
              </a:rPr>
              <a:t>2em</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--grand:</a:t>
            </a:r>
            <a:r>
              <a:rPr lang="fr-FR" sz="2000" b="1" dirty="0" smtClean="0">
                <a:latin typeface="Consolas" panose="020B0609020204030204" pitchFamily="49" charset="0"/>
              </a:rPr>
              <a:t>3em</a:t>
            </a:r>
            <a:r>
              <a:rPr lang="fr-FR" sz="2000" b="1" dirty="0" smtClean="0">
                <a:solidFill>
                  <a:srgbClr val="C00000"/>
                </a:solidFill>
                <a:latin typeface="Consolas" panose="020B0609020204030204" pitchFamily="49" charset="0"/>
              </a:rPr>
              <a:t>;</a:t>
            </a:r>
          </a:p>
          <a:p>
            <a:pPr marL="0" indent="0">
              <a:buNone/>
            </a:pPr>
            <a:r>
              <a:rPr lang="fr-FR" sz="2000" b="1" dirty="0" smtClean="0">
                <a:solidFill>
                  <a:srgbClr val="C00000"/>
                </a:solidFill>
                <a:latin typeface="Consolas" panose="020B0609020204030204" pitchFamily="49" charset="0"/>
              </a:rPr>
              <a:t>}</a:t>
            </a:r>
          </a:p>
          <a:p>
            <a:pPr marL="0" indent="0">
              <a:buNone/>
            </a:pPr>
            <a:r>
              <a:rPr lang="fr-FR" sz="2000" dirty="0">
                <a:solidFill>
                  <a:schemeClr val="tx2">
                    <a:lumMod val="50000"/>
                  </a:schemeClr>
                </a:solidFill>
                <a:latin typeface="Consolas" panose="020B0609020204030204" pitchFamily="49" charset="0"/>
              </a:rPr>
              <a:t>.texte1 {</a:t>
            </a:r>
            <a:r>
              <a:rPr lang="fr-FR" sz="2000" dirty="0" smtClean="0">
                <a:solidFill>
                  <a:schemeClr val="tx2">
                    <a:lumMod val="50000"/>
                  </a:schemeClr>
                </a:solidFill>
                <a:latin typeface="Consolas" panose="020B0609020204030204" pitchFamily="49" charset="0"/>
              </a:rPr>
              <a:t>background-</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var(--fond)</a:t>
            </a:r>
            <a:r>
              <a:rPr lang="fr-FR" sz="2000" dirty="0" smtClean="0">
                <a:solidFill>
                  <a:schemeClr val="tx2">
                    <a:lumMod val="50000"/>
                  </a:schemeClr>
                </a:solidFill>
                <a:latin typeface="Consolas" panose="020B0609020204030204" pitchFamily="49" charset="0"/>
              </a:rPr>
              <a:t>; </a:t>
            </a:r>
          </a:p>
          <a:p>
            <a:pPr marL="0" indent="0">
              <a:buNone/>
            </a:pPr>
            <a:r>
              <a:rPr lang="fr-FR" sz="2000" dirty="0">
                <a:solidFill>
                  <a:schemeClr val="tx2">
                    <a:lumMod val="50000"/>
                  </a:schemeClr>
                </a:solidFill>
                <a:latin typeface="Consolas" panose="020B0609020204030204" pitchFamily="49" charset="0"/>
              </a:rPr>
              <a:t>	</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var(--jaune)</a:t>
            </a:r>
            <a:r>
              <a:rPr lang="fr-FR" sz="2000" dirty="0" smtClean="0">
                <a:solidFill>
                  <a:schemeClr val="tx2">
                    <a:lumMod val="50000"/>
                  </a:schemeClr>
                </a:solidFill>
                <a:latin typeface="Consolas" panose="020B0609020204030204" pitchFamily="49" charset="0"/>
              </a:rPr>
              <a:t>;font-size: </a:t>
            </a:r>
            <a:r>
              <a:rPr lang="fr-FR" sz="2000" b="1" dirty="0" smtClean="0">
                <a:solidFill>
                  <a:srgbClr val="C00000"/>
                </a:solidFill>
                <a:latin typeface="Consolas" panose="020B0609020204030204" pitchFamily="49" charset="0"/>
              </a:rPr>
              <a:t>var(--moyen)</a:t>
            </a:r>
            <a:r>
              <a:rPr lang="fr-FR" sz="2000" dirty="0" smtClean="0">
                <a:solidFill>
                  <a:schemeClr val="tx2">
                    <a:lumMod val="50000"/>
                  </a:schemeClr>
                </a:solidFill>
                <a:latin typeface="Consolas" panose="020B0609020204030204" pitchFamily="49" charset="0"/>
              </a:rPr>
              <a:t>;}</a:t>
            </a:r>
            <a:endParaRPr lang="fr-FR" sz="2000" dirty="0">
              <a:solidFill>
                <a:schemeClr val="tx2">
                  <a:lumMod val="50000"/>
                </a:schemeClr>
              </a:solidFill>
              <a:latin typeface="Consolas" panose="020B0609020204030204" pitchFamily="49" charset="0"/>
            </a:endParaRPr>
          </a:p>
          <a:p>
            <a:pPr marL="0" indent="0">
              <a:buNone/>
            </a:pPr>
            <a:r>
              <a:rPr lang="fr-FR" sz="2000" dirty="0">
                <a:solidFill>
                  <a:schemeClr val="tx2">
                    <a:lumMod val="50000"/>
                  </a:schemeClr>
                </a:solidFill>
                <a:latin typeface="Consolas" panose="020B0609020204030204" pitchFamily="49" charset="0"/>
              </a:rPr>
              <a:t>.texte2 {</a:t>
            </a:r>
            <a:r>
              <a:rPr lang="fr-FR" sz="2000" dirty="0" smtClean="0">
                <a:solidFill>
                  <a:schemeClr val="tx2">
                    <a:lumMod val="50000"/>
                  </a:schemeClr>
                </a:solidFill>
                <a:latin typeface="Consolas" panose="020B0609020204030204" pitchFamily="49" charset="0"/>
              </a:rPr>
              <a:t>background-</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var(--vert)</a:t>
            </a:r>
            <a:r>
              <a:rPr lang="fr-FR" sz="2000" dirty="0" smtClean="0">
                <a:solidFill>
                  <a:schemeClr val="tx2">
                    <a:lumMod val="50000"/>
                  </a:schemeClr>
                </a:solidFill>
                <a:latin typeface="Consolas" panose="020B0609020204030204" pitchFamily="49" charset="0"/>
              </a:rPr>
              <a:t>; </a:t>
            </a:r>
          </a:p>
          <a:p>
            <a:pPr marL="0" indent="0">
              <a:buNone/>
            </a:pPr>
            <a:r>
              <a:rPr lang="fr-FR" sz="2000" dirty="0">
                <a:solidFill>
                  <a:schemeClr val="tx2">
                    <a:lumMod val="50000"/>
                  </a:schemeClr>
                </a:solidFill>
                <a:latin typeface="Consolas" panose="020B0609020204030204" pitchFamily="49" charset="0"/>
              </a:rPr>
              <a:t>	</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a:t>
            </a:r>
            <a:r>
              <a:rPr lang="fr-FR" sz="2000" b="1" dirty="0">
                <a:solidFill>
                  <a:srgbClr val="C00000"/>
                </a:solidFill>
                <a:latin typeface="Consolas" panose="020B0609020204030204" pitchFamily="49" charset="0"/>
              </a:rPr>
              <a:t>fond)</a:t>
            </a:r>
            <a:r>
              <a:rPr lang="fr-FR" sz="2000" dirty="0" smtClean="0">
                <a:solidFill>
                  <a:schemeClr val="tx2">
                    <a:lumMod val="50000"/>
                  </a:schemeClr>
                </a:solidFill>
                <a:latin typeface="Consolas" panose="020B0609020204030204" pitchFamily="49" charset="0"/>
              </a:rPr>
              <a:t>;font-size: </a:t>
            </a:r>
            <a:r>
              <a:rPr lang="fr-FR" sz="2000" b="1" dirty="0" smtClean="0">
                <a:solidFill>
                  <a:srgbClr val="C00000"/>
                </a:solidFill>
                <a:latin typeface="Consolas" panose="020B0609020204030204" pitchFamily="49" charset="0"/>
              </a:rPr>
              <a:t>var(--grand)</a:t>
            </a:r>
            <a:r>
              <a:rPr lang="fr-FR" sz="2000" dirty="0" smtClean="0">
                <a:solidFill>
                  <a:schemeClr val="tx2">
                    <a:lumMod val="50000"/>
                  </a:schemeClr>
                </a:solidFill>
                <a:latin typeface="Consolas" panose="020B0609020204030204" pitchFamily="49" charset="0"/>
              </a:rPr>
              <a:t>;}</a:t>
            </a:r>
            <a:endParaRPr lang="fr-FR" sz="2000" dirty="0">
              <a:solidFill>
                <a:schemeClr val="tx2">
                  <a:lumMod val="50000"/>
                </a:schemeClr>
              </a:solidFill>
              <a:latin typeface="Consolas" panose="020B0609020204030204" pitchFamily="49" charset="0"/>
            </a:endParaRPr>
          </a:p>
          <a:p>
            <a:pPr marL="0" indent="0">
              <a:buNone/>
            </a:pPr>
            <a:r>
              <a:rPr lang="fr-FR" sz="2000" dirty="0">
                <a:solidFill>
                  <a:schemeClr val="tx2">
                    <a:lumMod val="50000"/>
                  </a:schemeClr>
                </a:solidFill>
                <a:latin typeface="Consolas" panose="020B0609020204030204" pitchFamily="49" charset="0"/>
              </a:rPr>
              <a:t>.</a:t>
            </a:r>
            <a:r>
              <a:rPr lang="fr-FR" sz="2000" dirty="0" smtClean="0">
                <a:solidFill>
                  <a:schemeClr val="tx2">
                    <a:lumMod val="50000"/>
                  </a:schemeClr>
                </a:solidFill>
                <a:latin typeface="Consolas" panose="020B0609020204030204" pitchFamily="49" charset="0"/>
              </a:rPr>
              <a:t>texte3 </a:t>
            </a:r>
            <a:r>
              <a:rPr lang="fr-FR" sz="2000" dirty="0">
                <a:solidFill>
                  <a:schemeClr val="tx2">
                    <a:lumMod val="50000"/>
                  </a:schemeClr>
                </a:solidFill>
                <a:latin typeface="Consolas" panose="020B0609020204030204" pitchFamily="49" charset="0"/>
              </a:rPr>
              <a:t>{</a:t>
            </a:r>
            <a:r>
              <a:rPr lang="fr-FR" sz="2000" dirty="0" smtClean="0">
                <a:solidFill>
                  <a:schemeClr val="tx2">
                    <a:lumMod val="50000"/>
                  </a:schemeClr>
                </a:solidFill>
                <a:latin typeface="Consolas" panose="020B0609020204030204" pitchFamily="49" charset="0"/>
              </a:rPr>
              <a:t>background-</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a:t>
            </a:r>
            <a:r>
              <a:rPr lang="fr-FR" sz="2000" b="1" dirty="0">
                <a:solidFill>
                  <a:srgbClr val="C00000"/>
                </a:solidFill>
                <a:latin typeface="Consolas" panose="020B0609020204030204" pitchFamily="49" charset="0"/>
              </a:rPr>
              <a:t>(--jaune)</a:t>
            </a:r>
            <a:r>
              <a:rPr lang="fr-FR" sz="2000" dirty="0" smtClean="0">
                <a:solidFill>
                  <a:schemeClr val="tx2">
                    <a:lumMod val="50000"/>
                  </a:schemeClr>
                </a:solidFill>
                <a:latin typeface="Consolas" panose="020B0609020204030204" pitchFamily="49" charset="0"/>
              </a:rPr>
              <a:t>; </a:t>
            </a:r>
          </a:p>
          <a:p>
            <a:pPr marL="0" indent="0">
              <a:buNone/>
            </a:pPr>
            <a:r>
              <a:rPr lang="fr-FR" sz="2000" dirty="0">
                <a:solidFill>
                  <a:schemeClr val="tx2">
                    <a:lumMod val="50000"/>
                  </a:schemeClr>
                </a:solidFill>
                <a:latin typeface="Consolas" panose="020B0609020204030204" pitchFamily="49" charset="0"/>
              </a:rPr>
              <a:t>	</a:t>
            </a:r>
            <a:r>
              <a:rPr lang="fr-FR" sz="2000" dirty="0" err="1" smtClean="0">
                <a:solidFill>
                  <a:schemeClr val="tx2">
                    <a:lumMod val="50000"/>
                  </a:schemeClr>
                </a:solidFill>
                <a:latin typeface="Consolas" panose="020B0609020204030204" pitchFamily="49" charset="0"/>
              </a:rPr>
              <a:t>color</a:t>
            </a:r>
            <a:r>
              <a:rPr lang="fr-FR" sz="2000" dirty="0" smtClean="0">
                <a:solidFill>
                  <a:schemeClr val="tx2">
                    <a:lumMod val="50000"/>
                  </a:schemeClr>
                </a:solidFill>
                <a:latin typeface="Consolas" panose="020B0609020204030204" pitchFamily="49" charset="0"/>
              </a:rPr>
              <a:t>: </a:t>
            </a:r>
            <a:r>
              <a:rPr lang="fr-FR" sz="2000" b="1" dirty="0" smtClean="0">
                <a:solidFill>
                  <a:srgbClr val="C00000"/>
                </a:solidFill>
                <a:latin typeface="Consolas" panose="020B0609020204030204" pitchFamily="49" charset="0"/>
              </a:rPr>
              <a:t>var(--vert)</a:t>
            </a:r>
            <a:r>
              <a:rPr lang="fr-FR" sz="2000" dirty="0" smtClean="0">
                <a:solidFill>
                  <a:schemeClr val="tx2">
                    <a:lumMod val="50000"/>
                  </a:schemeClr>
                </a:solidFill>
                <a:latin typeface="Consolas" panose="020B0609020204030204" pitchFamily="49" charset="0"/>
              </a:rPr>
              <a:t>;font-size: </a:t>
            </a:r>
            <a:r>
              <a:rPr lang="fr-FR" sz="2000" b="1" dirty="0" smtClean="0">
                <a:solidFill>
                  <a:srgbClr val="C00000"/>
                </a:solidFill>
                <a:latin typeface="Consolas" panose="020B0609020204030204" pitchFamily="49" charset="0"/>
              </a:rPr>
              <a:t>var(--grand)</a:t>
            </a:r>
            <a:r>
              <a:rPr lang="fr-FR" sz="2000" dirty="0" smtClean="0">
                <a:solidFill>
                  <a:schemeClr val="tx2">
                    <a:lumMod val="50000"/>
                  </a:schemeClr>
                </a:solidFill>
                <a:latin typeface="Consolas" panose="020B0609020204030204" pitchFamily="49" charset="0"/>
              </a:rPr>
              <a:t>;}</a:t>
            </a:r>
            <a:endParaRPr lang="fr-FR" sz="2000" dirty="0">
              <a:solidFill>
                <a:schemeClr val="tx2">
                  <a:lumMod val="50000"/>
                </a:schemeClr>
              </a:solidFill>
              <a:latin typeface="Consolas" panose="020B0609020204030204" pitchFamily="49"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566" y="60034"/>
            <a:ext cx="406493" cy="419196"/>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369" y="85440"/>
            <a:ext cx="406493" cy="39379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3482" y="69893"/>
            <a:ext cx="406493" cy="444601"/>
          </a:xfrm>
          <a:prstGeom prst="rect">
            <a:avLst/>
          </a:prstGeom>
        </p:spPr>
      </p:pic>
    </p:spTree>
    <p:extLst>
      <p:ext uri="{BB962C8B-B14F-4D97-AF65-F5344CB8AC3E}">
        <p14:creationId xmlns:p14="http://schemas.microsoft.com/office/powerpoint/2010/main" val="220409835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lstStyle/>
          <a:p>
            <a:pPr marL="0" indent="0" fontAlgn="auto">
              <a:spcAft>
                <a:spcPts val="0"/>
              </a:spcAft>
              <a:buFont typeface="Arial" pitchFamily="34" charset="0"/>
              <a:buNone/>
              <a:defRPr/>
            </a:pPr>
            <a:r>
              <a:rPr sz="2000" dirty="0" smtClean="0"/>
              <a:t>L'utilisation des feuilles de styles dans la page HTML peut être administrée à la base de 3 façons différentes :</a:t>
            </a:r>
          </a:p>
          <a:p>
            <a:pPr marL="0" indent="0" fontAlgn="auto">
              <a:spcAft>
                <a:spcPts val="0"/>
              </a:spcAft>
              <a:buFont typeface="Arial" pitchFamily="34" charset="0"/>
              <a:buNone/>
              <a:defRPr/>
            </a:pPr>
            <a:endParaRPr sz="2000" dirty="0" smtClean="0"/>
          </a:p>
          <a:p>
            <a:pPr marL="514350" indent="-514350" fontAlgn="auto">
              <a:spcAft>
                <a:spcPts val="0"/>
              </a:spcAft>
              <a:buFont typeface="+mj-lt"/>
              <a:buAutoNum type="arabicPeriod"/>
              <a:defRPr/>
            </a:pPr>
            <a:r>
              <a:rPr sz="2000" dirty="0" smtClean="0"/>
              <a:t>A l'intérieur de la balise &lt;</a:t>
            </a:r>
            <a:r>
              <a:rPr sz="2000" dirty="0" err="1" smtClean="0"/>
              <a:t>head</a:t>
            </a:r>
            <a:r>
              <a:rPr sz="2000" dirty="0" smtClean="0"/>
              <a:t>&gt; par référence à un fichier dont l'extension est .</a:t>
            </a:r>
            <a:r>
              <a:rPr sz="2000" dirty="0" err="1" smtClean="0"/>
              <a:t>css</a:t>
            </a:r>
            <a:r>
              <a:rPr sz="2000" dirty="0" smtClean="0"/>
              <a:t> :</a:t>
            </a:r>
            <a:br>
              <a:rPr sz="2000" dirty="0" smtClean="0"/>
            </a:br>
            <a:r>
              <a:rPr sz="2000" dirty="0" smtClean="0">
                <a:solidFill>
                  <a:schemeClr val="accent2">
                    <a:lumMod val="50000"/>
                  </a:schemeClr>
                </a:solidFill>
              </a:rPr>
              <a:t>exemple : </a:t>
            </a:r>
            <a:br>
              <a:rPr sz="2000" dirty="0" smtClean="0">
                <a:solidFill>
                  <a:schemeClr val="accent2">
                    <a:lumMod val="50000"/>
                  </a:schemeClr>
                </a:solidFill>
              </a:rPr>
            </a:br>
            <a:r>
              <a:rPr sz="2000" dirty="0" smtClean="0">
                <a:solidFill>
                  <a:schemeClr val="bg1">
                    <a:lumMod val="50000"/>
                  </a:schemeClr>
                </a:solidFill>
              </a:rPr>
              <a:t>&lt;</a:t>
            </a:r>
            <a:r>
              <a:rPr sz="2000" dirty="0" err="1" smtClean="0">
                <a:solidFill>
                  <a:schemeClr val="bg1">
                    <a:lumMod val="50000"/>
                  </a:schemeClr>
                </a:solidFill>
              </a:rPr>
              <a:t>head</a:t>
            </a:r>
            <a:r>
              <a:rPr sz="2000" dirty="0" smtClean="0">
                <a:solidFill>
                  <a:schemeClr val="bg1">
                    <a:lumMod val="50000"/>
                  </a:schemeClr>
                </a:solidFill>
              </a:rPr>
              <a:t>&gt;</a:t>
            </a:r>
            <a:r>
              <a:rPr sz="2000" dirty="0" smtClean="0">
                <a:solidFill>
                  <a:schemeClr val="accent2">
                    <a:lumMod val="50000"/>
                  </a:schemeClr>
                </a:solidFill>
              </a:rPr>
              <a:t/>
            </a:r>
            <a:br>
              <a:rPr sz="2000" dirty="0" smtClean="0">
                <a:solidFill>
                  <a:schemeClr val="accent2">
                    <a:lumMod val="50000"/>
                  </a:schemeClr>
                </a:solidFill>
              </a:rPr>
            </a:br>
            <a:r>
              <a:rPr sz="2000" dirty="0" smtClean="0">
                <a:solidFill>
                  <a:schemeClr val="accent2">
                    <a:lumMod val="50000"/>
                  </a:schemeClr>
                </a:solidFill>
              </a:rPr>
              <a:t>....</a:t>
            </a:r>
            <a:br>
              <a:rPr sz="2000" dirty="0" smtClean="0">
                <a:solidFill>
                  <a:schemeClr val="accent2">
                    <a:lumMod val="50000"/>
                  </a:schemeClr>
                </a:solidFill>
              </a:rPr>
            </a:br>
            <a:r>
              <a:rPr sz="2000" dirty="0" smtClean="0"/>
              <a:t>&lt;</a:t>
            </a:r>
            <a:r>
              <a:rPr sz="2000" dirty="0" err="1" smtClean="0"/>
              <a:t>link</a:t>
            </a:r>
            <a:r>
              <a:rPr sz="2000" dirty="0" smtClean="0"/>
              <a:t> </a:t>
            </a:r>
            <a:r>
              <a:rPr sz="2000" dirty="0" err="1"/>
              <a:t>rel</a:t>
            </a:r>
            <a:r>
              <a:rPr sz="2000" dirty="0"/>
              <a:t>="</a:t>
            </a:r>
            <a:r>
              <a:rPr sz="2000" dirty="0" err="1"/>
              <a:t>stylesheet</a:t>
            </a:r>
            <a:r>
              <a:rPr sz="2000" dirty="0"/>
              <a:t>" </a:t>
            </a:r>
            <a:r>
              <a:rPr sz="2000" dirty="0" smtClean="0"/>
              <a:t> </a:t>
            </a:r>
            <a:r>
              <a:rPr sz="2000" dirty="0" err="1" smtClean="0"/>
              <a:t>href</a:t>
            </a:r>
            <a:r>
              <a:rPr sz="2000" dirty="0" smtClean="0"/>
              <a:t>="</a:t>
            </a:r>
            <a:r>
              <a:rPr sz="2000" dirty="0" err="1" smtClean="0"/>
              <a:t>css</a:t>
            </a:r>
            <a:r>
              <a:rPr sz="2000" dirty="0" smtClean="0"/>
              <a:t>/style_v8.css</a:t>
            </a:r>
            <a:r>
              <a:rPr sz="2000" dirty="0"/>
              <a:t>" </a:t>
            </a:r>
            <a:r>
              <a:rPr sz="2000" dirty="0" smtClean="0"/>
              <a:t>/&gt;</a:t>
            </a:r>
            <a:br>
              <a:rPr sz="2000" dirty="0" smtClean="0"/>
            </a:br>
            <a:r>
              <a:rPr sz="2000" dirty="0" smtClean="0">
                <a:solidFill>
                  <a:schemeClr val="bg1">
                    <a:lumMod val="50000"/>
                  </a:schemeClr>
                </a:solidFill>
              </a:rPr>
              <a:t>&lt;/</a:t>
            </a:r>
            <a:r>
              <a:rPr sz="2000" dirty="0" err="1" smtClean="0">
                <a:solidFill>
                  <a:schemeClr val="bg1">
                    <a:lumMod val="50000"/>
                  </a:schemeClr>
                </a:solidFill>
              </a:rPr>
              <a:t>head</a:t>
            </a:r>
            <a:r>
              <a:rPr sz="2000" dirty="0" smtClean="0">
                <a:solidFill>
                  <a:schemeClr val="bg1">
                    <a:lumMod val="50000"/>
                  </a:schemeClr>
                </a:solidFill>
              </a:rPr>
              <a:t>&gt;</a:t>
            </a:r>
            <a:endParaRPr sz="2000" dirty="0">
              <a:solidFill>
                <a:schemeClr val="bg1">
                  <a:lumMod val="50000"/>
                </a:schemeClr>
              </a:solidFill>
            </a:endParaRPr>
          </a:p>
          <a:p>
            <a:pPr marL="0" indent="0" fontAlgn="auto">
              <a:spcAft>
                <a:spcPts val="0"/>
              </a:spcAft>
              <a:buFont typeface="Arial" pitchFamily="34" charset="0"/>
              <a:buNone/>
              <a:defRPr/>
            </a:pPr>
            <a:endParaRPr sz="2000" dirty="0" smtClean="0"/>
          </a:p>
        </p:txBody>
      </p:sp>
    </p:spTree>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p:nvPr>
        </p:nvSpPr>
        <p:spPr>
          <a:xfrm>
            <a:off x="762000" y="269875"/>
            <a:ext cx="8077200" cy="1143000"/>
          </a:xfrm>
        </p:spPr>
        <p:txBody>
          <a:bodyPr/>
          <a:lstStyle/>
          <a:p>
            <a:r>
              <a:rPr smtClean="0"/>
              <a:t>Propriété 'font'</a:t>
            </a:r>
          </a:p>
        </p:txBody>
      </p:sp>
      <p:sp>
        <p:nvSpPr>
          <p:cNvPr id="49155" name="Espace réservé du contenu 2"/>
          <p:cNvSpPr>
            <a:spLocks noGrp="1"/>
          </p:cNvSpPr>
          <p:nvPr>
            <p:ph idx="1"/>
          </p:nvPr>
        </p:nvSpPr>
        <p:spPr>
          <a:xfrm>
            <a:off x="762000" y="1597025"/>
            <a:ext cx="8077200" cy="4297363"/>
          </a:xfrm>
        </p:spPr>
        <p:txBody>
          <a:bodyPr>
            <a:normAutofit lnSpcReduction="10000"/>
          </a:bodyPr>
          <a:lstStyle/>
          <a:p>
            <a:pPr marL="0" indent="0">
              <a:buFont typeface="Arial" charset="0"/>
              <a:buNone/>
            </a:pPr>
            <a:r>
              <a:rPr sz="2000" dirty="0" smtClean="0"/>
              <a:t>La propriété 'font' permet de regrouper les valeurs de chaque propriété font-</a:t>
            </a:r>
            <a:r>
              <a:rPr sz="2000" dirty="0" err="1" smtClean="0"/>
              <a:t>xxxx</a:t>
            </a:r>
            <a:r>
              <a:rPr sz="2000" dirty="0" smtClean="0"/>
              <a:t> définie précédemment dans une seule déclaration.</a:t>
            </a:r>
          </a:p>
          <a:p>
            <a:pPr marL="0" indent="0">
              <a:buFont typeface="Arial" charset="0"/>
              <a:buNone/>
            </a:pPr>
            <a:r>
              <a:rPr sz="2000" dirty="0" smtClean="0"/>
              <a:t>Attention : chaque valeur est séparée de la suivante par un espace. </a:t>
            </a:r>
          </a:p>
          <a:p>
            <a:pPr marL="0" indent="0">
              <a:buFont typeface="Arial" charset="0"/>
              <a:buNone/>
            </a:pPr>
            <a:r>
              <a:rPr sz="2000" dirty="0" smtClean="0"/>
              <a:t> </a:t>
            </a:r>
          </a:p>
          <a:p>
            <a:pPr marL="0" indent="0">
              <a:buFont typeface="Arial" charset="0"/>
              <a:buNone/>
            </a:pPr>
            <a:r>
              <a:rPr sz="2000" dirty="0" smtClean="0"/>
              <a:t>exemples :</a:t>
            </a:r>
          </a:p>
          <a:p>
            <a:pPr marL="0" indent="0">
              <a:buFont typeface="Arial" charset="0"/>
              <a:buNone/>
            </a:pPr>
            <a:r>
              <a:rPr sz="2000" dirty="0" smtClean="0"/>
              <a:t>p { </a:t>
            </a:r>
            <a:r>
              <a:rPr sz="2000" dirty="0" smtClean="0">
                <a:solidFill>
                  <a:srgbClr val="2403E7"/>
                </a:solidFill>
              </a:rPr>
              <a:t>font: 12px/14px sans-</a:t>
            </a:r>
            <a:r>
              <a:rPr sz="2000" dirty="0" err="1" smtClean="0">
                <a:solidFill>
                  <a:srgbClr val="2403E7"/>
                </a:solidFill>
              </a:rPr>
              <a:t>serif</a:t>
            </a:r>
            <a:r>
              <a:rPr sz="2000" dirty="0" smtClean="0">
                <a:solidFill>
                  <a:srgbClr val="2403E7"/>
                </a:solidFill>
              </a:rPr>
              <a:t> </a:t>
            </a:r>
            <a:r>
              <a:rPr sz="2000" dirty="0" smtClean="0"/>
              <a:t>} </a:t>
            </a:r>
          </a:p>
          <a:p>
            <a:pPr marL="0" indent="0">
              <a:buFont typeface="Arial" charset="0"/>
              <a:buNone/>
            </a:pPr>
            <a:r>
              <a:rPr sz="2000" dirty="0" smtClean="0"/>
              <a:t>p </a:t>
            </a:r>
            <a:r>
              <a:rPr sz="2000" dirty="0" smtClean="0">
                <a:solidFill>
                  <a:srgbClr val="2403E7"/>
                </a:solidFill>
              </a:rPr>
              <a:t>{ font: 80% sans-</a:t>
            </a:r>
            <a:r>
              <a:rPr sz="2000" dirty="0" err="1" smtClean="0">
                <a:solidFill>
                  <a:srgbClr val="2403E7"/>
                </a:solidFill>
              </a:rPr>
              <a:t>serif</a:t>
            </a:r>
            <a:r>
              <a:rPr sz="2000" dirty="0" smtClean="0">
                <a:solidFill>
                  <a:srgbClr val="2403E7"/>
                </a:solidFill>
              </a:rPr>
              <a:t> </a:t>
            </a:r>
            <a:r>
              <a:rPr sz="2000" dirty="0" smtClean="0"/>
              <a:t>} </a:t>
            </a:r>
          </a:p>
          <a:p>
            <a:pPr marL="0" indent="0">
              <a:buFont typeface="Arial" charset="0"/>
              <a:buNone/>
            </a:pPr>
            <a:r>
              <a:rPr sz="2000" dirty="0" smtClean="0"/>
              <a:t>p { </a:t>
            </a:r>
            <a:r>
              <a:rPr sz="2000" dirty="0" smtClean="0">
                <a:solidFill>
                  <a:srgbClr val="2403E7"/>
                </a:solidFill>
              </a:rPr>
              <a:t>font: x-large/110% "New Century Schoolbook", </a:t>
            </a:r>
            <a:r>
              <a:rPr sz="2000" dirty="0" err="1" smtClean="0">
                <a:solidFill>
                  <a:srgbClr val="2403E7"/>
                </a:solidFill>
              </a:rPr>
              <a:t>serif</a:t>
            </a:r>
            <a:r>
              <a:rPr sz="2000" dirty="0" smtClean="0">
                <a:solidFill>
                  <a:srgbClr val="2403E7"/>
                </a:solidFill>
              </a:rPr>
              <a:t> </a:t>
            </a:r>
            <a:r>
              <a:rPr sz="2000" dirty="0" smtClean="0"/>
              <a:t>} </a:t>
            </a:r>
          </a:p>
          <a:p>
            <a:pPr marL="0" indent="0">
              <a:buFont typeface="Arial" charset="0"/>
              <a:buNone/>
            </a:pPr>
            <a:r>
              <a:rPr sz="2000" dirty="0" smtClean="0"/>
              <a:t>p { </a:t>
            </a:r>
            <a:r>
              <a:rPr sz="2000" dirty="0" smtClean="0">
                <a:solidFill>
                  <a:srgbClr val="2403E7"/>
                </a:solidFill>
              </a:rPr>
              <a:t>font: </a:t>
            </a:r>
            <a:r>
              <a:rPr sz="2000" dirty="0" err="1" smtClean="0">
                <a:solidFill>
                  <a:srgbClr val="2403E7"/>
                </a:solidFill>
              </a:rPr>
              <a:t>bold</a:t>
            </a:r>
            <a:r>
              <a:rPr sz="2000" dirty="0" smtClean="0">
                <a:solidFill>
                  <a:srgbClr val="2403E7"/>
                </a:solidFill>
              </a:rPr>
              <a:t> </a:t>
            </a:r>
            <a:r>
              <a:rPr sz="2000" dirty="0" err="1" smtClean="0">
                <a:solidFill>
                  <a:srgbClr val="2403E7"/>
                </a:solidFill>
              </a:rPr>
              <a:t>italic</a:t>
            </a:r>
            <a:r>
              <a:rPr sz="2000" dirty="0" smtClean="0">
                <a:solidFill>
                  <a:srgbClr val="2403E7"/>
                </a:solidFill>
              </a:rPr>
              <a:t> large </a:t>
            </a:r>
            <a:r>
              <a:rPr sz="2000" dirty="0" err="1" smtClean="0">
                <a:solidFill>
                  <a:srgbClr val="2403E7"/>
                </a:solidFill>
              </a:rPr>
              <a:t>Palatino</a:t>
            </a:r>
            <a:r>
              <a:rPr sz="2000" dirty="0" smtClean="0">
                <a:solidFill>
                  <a:srgbClr val="2403E7"/>
                </a:solidFill>
              </a:rPr>
              <a:t>, </a:t>
            </a:r>
            <a:r>
              <a:rPr sz="2000" dirty="0" err="1" smtClean="0">
                <a:solidFill>
                  <a:srgbClr val="2403E7"/>
                </a:solidFill>
              </a:rPr>
              <a:t>serif</a:t>
            </a:r>
            <a:r>
              <a:rPr sz="2000" dirty="0" smtClean="0">
                <a:solidFill>
                  <a:srgbClr val="2403E7"/>
                </a:solidFill>
              </a:rPr>
              <a:t> </a:t>
            </a:r>
            <a:r>
              <a:rPr sz="2000" dirty="0" smtClean="0"/>
              <a:t>}</a:t>
            </a:r>
          </a:p>
          <a:p>
            <a:pPr marL="0" indent="0">
              <a:buFont typeface="Arial" charset="0"/>
              <a:buNone/>
            </a:pPr>
            <a:endParaRPr lang="fr-FR" sz="2000" dirty="0"/>
          </a:p>
          <a:p>
            <a:pPr marL="0" indent="0">
              <a:buFont typeface="Arial" charset="0"/>
              <a:buNone/>
            </a:pPr>
            <a:r>
              <a:rPr lang="fr-FR" sz="2000" dirty="0" smtClean="0"/>
              <a:t>Remarque : Dans le 1</a:t>
            </a:r>
            <a:r>
              <a:rPr lang="fr-FR" sz="2000" baseline="30000" dirty="0" smtClean="0"/>
              <a:t>er</a:t>
            </a:r>
            <a:r>
              <a:rPr lang="fr-FR" sz="2000" dirty="0" smtClean="0"/>
              <a:t> et le 3</a:t>
            </a:r>
            <a:r>
              <a:rPr lang="fr-FR" sz="2000" baseline="30000" dirty="0" smtClean="0"/>
              <a:t>e</a:t>
            </a:r>
            <a:r>
              <a:rPr lang="fr-FR" sz="2000" dirty="0" smtClean="0"/>
              <a:t> exemple le "/" sépare la taille de la police de l'élément (12px, x-large) de la hauteur de la ligne (14px,110%)</a:t>
            </a:r>
            <a:endParaRPr sz="2000" dirty="0" smtClean="0"/>
          </a:p>
        </p:txBody>
      </p:sp>
    </p:spTree>
  </p:cSld>
  <p:clrMapOvr>
    <a:masterClrMapping/>
  </p:clrMapOvr>
  <p:transition spd="slow">
    <p:wipe dir="d"/>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La fonction </a:t>
            </a:r>
            <a:r>
              <a:rPr lang="fr-FR" sz="3600" b="1" i="1" dirty="0" smtClean="0">
                <a:solidFill>
                  <a:srgbClr val="C00000"/>
                </a:solidFill>
              </a:rPr>
              <a:t>:</a:t>
            </a:r>
            <a:r>
              <a:rPr lang="fr-FR" sz="3600" b="1" i="1" dirty="0" err="1" smtClean="0">
                <a:solidFill>
                  <a:srgbClr val="C00000"/>
                </a:solidFill>
              </a:rPr>
              <a:t>calc</a:t>
            </a:r>
            <a:r>
              <a:rPr lang="fr-FR" sz="3600" b="1" i="1" dirty="0" smtClean="0">
                <a:solidFill>
                  <a:srgbClr val="C00000"/>
                </a:solidFill>
              </a:rPr>
              <a:t>(</a:t>
            </a:r>
            <a:r>
              <a:rPr lang="fr-FR" sz="3600" b="1" i="1" dirty="0" smtClean="0">
                <a:solidFill>
                  <a:schemeClr val="tx2">
                    <a:lumMod val="75000"/>
                  </a:schemeClr>
                </a:solidFill>
              </a:rPr>
              <a:t>[expression]</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La fonction </a:t>
            </a:r>
            <a:r>
              <a:rPr lang="fr-FR" sz="2000" dirty="0" err="1" smtClean="0"/>
              <a:t>calc</a:t>
            </a:r>
            <a:r>
              <a:rPr lang="fr-FR" sz="2000" dirty="0" smtClean="0"/>
              <a:t>([expression]) permet d'utiliser une opération arithmétique pour définir la valeur d'une propriété.</a:t>
            </a:r>
          </a:p>
          <a:p>
            <a:pPr marL="0" indent="0">
              <a:buNone/>
            </a:pPr>
            <a:r>
              <a:rPr lang="fr-FR" sz="2000" b="1" dirty="0" smtClean="0">
                <a:solidFill>
                  <a:schemeClr val="tx2">
                    <a:lumMod val="75000"/>
                  </a:schemeClr>
                </a:solidFill>
              </a:rPr>
              <a:t>Expression </a:t>
            </a:r>
            <a:r>
              <a:rPr lang="fr-FR" sz="2000" dirty="0" smtClean="0"/>
              <a:t>:</a:t>
            </a:r>
          </a:p>
          <a:p>
            <a:pPr marL="0" indent="0">
              <a:buNone/>
            </a:pPr>
            <a:r>
              <a:rPr lang="fr-FR" sz="2000" dirty="0" smtClean="0"/>
              <a:t>formule arithmétique portant sur des valeurs avec unités si nécessaire.</a:t>
            </a:r>
          </a:p>
          <a:p>
            <a:pPr marL="0" indent="0">
              <a:buNone/>
            </a:pPr>
            <a:r>
              <a:rPr lang="fr-FR" sz="2000" b="1" dirty="0" smtClean="0"/>
              <a:t>Important :</a:t>
            </a:r>
          </a:p>
          <a:p>
            <a:pPr marL="0" indent="0">
              <a:buNone/>
            </a:pPr>
            <a:r>
              <a:rPr lang="fr-FR" sz="2000" b="1" dirty="0" smtClean="0"/>
              <a:t>Les signes (+, -, *, /) doivent être </a:t>
            </a:r>
            <a:r>
              <a:rPr lang="fr-FR" sz="2000" b="1" u="sng" dirty="0" smtClean="0"/>
              <a:t>précédés et suivis </a:t>
            </a:r>
            <a:r>
              <a:rPr lang="fr-FR" sz="2000" b="1" dirty="0" smtClean="0"/>
              <a:t>d'un espace.</a:t>
            </a:r>
          </a:p>
          <a:p>
            <a:pPr marL="0" indent="0">
              <a:buNone/>
            </a:pPr>
            <a:r>
              <a:rPr lang="fr-FR" sz="2000" dirty="0" smtClean="0"/>
              <a:t>Il est possible d'utiliser des variables dans les expressions ainsi que d'autres fonctions, mais aujourd'hui, tous les navigateurs n'acceptent pas ces extensions.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6342" y="263864"/>
            <a:ext cx="406493" cy="406493"/>
          </a:xfrm>
          <a:prstGeom prst="rect">
            <a:avLst/>
          </a:prstGeom>
        </p:spPr>
      </p:pic>
    </p:spTree>
    <p:extLst>
      <p:ext uri="{BB962C8B-B14F-4D97-AF65-F5344CB8AC3E}">
        <p14:creationId xmlns:p14="http://schemas.microsoft.com/office/powerpoint/2010/main" val="2130249261"/>
      </p:ext>
    </p:extLst>
  </p:cSld>
  <p:clrMapOvr>
    <a:masterClrMapping/>
  </p:clrMapOvr>
  <p:transition spd="slow">
    <p:wipe dir="d"/>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La fonction </a:t>
            </a:r>
            <a:r>
              <a:rPr lang="fr-FR" sz="3600" b="1" i="1" dirty="0" smtClean="0">
                <a:solidFill>
                  <a:srgbClr val="C00000"/>
                </a:solidFill>
              </a:rPr>
              <a:t>:</a:t>
            </a:r>
            <a:r>
              <a:rPr lang="fr-FR" sz="3600" b="1" i="1" dirty="0" err="1" smtClean="0">
                <a:solidFill>
                  <a:srgbClr val="C00000"/>
                </a:solidFill>
              </a:rPr>
              <a:t>calc</a:t>
            </a:r>
            <a:r>
              <a:rPr lang="fr-FR" sz="3600" b="1" i="1" dirty="0" smtClean="0">
                <a:solidFill>
                  <a:srgbClr val="C00000"/>
                </a:solidFill>
              </a:rPr>
              <a:t>(</a:t>
            </a:r>
            <a:r>
              <a:rPr lang="fr-FR" sz="3600" b="1" i="1" dirty="0" smtClean="0">
                <a:solidFill>
                  <a:schemeClr val="tx2">
                    <a:lumMod val="75000"/>
                  </a:schemeClr>
                </a:solidFill>
              </a:rPr>
              <a:t>[expression]</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fontScale="70000" lnSpcReduction="20000"/>
          </a:bodyPr>
          <a:lstStyle/>
          <a:p>
            <a:pPr marL="0" indent="0">
              <a:buNone/>
            </a:pPr>
            <a:r>
              <a:rPr lang="fr-FR" sz="2000" dirty="0" smtClean="0"/>
              <a:t>Exemple :</a:t>
            </a:r>
          </a:p>
          <a:p>
            <a:pPr marL="0" indent="0">
              <a:buNone/>
            </a:pPr>
            <a:r>
              <a:rPr lang="fr-FR" sz="2000" dirty="0"/>
              <a:t>&lt;style type="</a:t>
            </a:r>
            <a:r>
              <a:rPr lang="fr-FR" sz="2000" dirty="0" err="1"/>
              <a:t>text</a:t>
            </a:r>
            <a:r>
              <a:rPr lang="fr-FR" sz="2000" dirty="0"/>
              <a:t>/</a:t>
            </a:r>
            <a:r>
              <a:rPr lang="fr-FR" sz="2000" dirty="0" err="1"/>
              <a:t>css</a:t>
            </a:r>
            <a:r>
              <a:rPr lang="fr-FR" sz="2000" dirty="0"/>
              <a:t>"&gt;</a:t>
            </a:r>
          </a:p>
          <a:p>
            <a:pPr marL="0" indent="0">
              <a:buNone/>
            </a:pPr>
            <a:r>
              <a:rPr lang="fr-FR" sz="2000" dirty="0"/>
              <a:t>.</a:t>
            </a:r>
            <a:r>
              <a:rPr lang="fr-FR" sz="2000" dirty="0" err="1"/>
              <a:t>lst</a:t>
            </a:r>
            <a:r>
              <a:rPr lang="fr-FR" sz="2000" dirty="0"/>
              <a:t> &gt; div {</a:t>
            </a:r>
          </a:p>
          <a:p>
            <a:pPr marL="0" indent="0">
              <a:buNone/>
            </a:pPr>
            <a:r>
              <a:rPr lang="fr-FR" sz="2000" dirty="0"/>
              <a:t>  </a:t>
            </a:r>
            <a:r>
              <a:rPr lang="fr-FR" sz="2000" dirty="0" err="1"/>
              <a:t>width</a:t>
            </a:r>
            <a:r>
              <a:rPr lang="fr-FR" sz="2000" dirty="0"/>
              <a:t>: </a:t>
            </a:r>
            <a:r>
              <a:rPr lang="fr-FR" sz="2000" dirty="0" err="1"/>
              <a:t>calc</a:t>
            </a:r>
            <a:r>
              <a:rPr lang="fr-FR" sz="2000" dirty="0"/>
              <a:t>((100% / 5) - (3em - 3em / 5));</a:t>
            </a:r>
          </a:p>
          <a:p>
            <a:pPr marL="0" indent="0">
              <a:buNone/>
            </a:pPr>
            <a:r>
              <a:rPr lang="fr-FR" sz="2000" dirty="0"/>
              <a:t>  </a:t>
            </a:r>
            <a:r>
              <a:rPr lang="fr-FR" sz="2000" dirty="0" err="1"/>
              <a:t>float</a:t>
            </a:r>
            <a:r>
              <a:rPr lang="fr-FR" sz="2000" dirty="0"/>
              <a:t>: </a:t>
            </a:r>
            <a:r>
              <a:rPr lang="fr-FR" sz="2000" dirty="0" err="1"/>
              <a:t>left</a:t>
            </a:r>
            <a:r>
              <a:rPr lang="fr-FR" sz="2000" dirty="0"/>
              <a:t>;</a:t>
            </a:r>
          </a:p>
          <a:p>
            <a:pPr marL="0" indent="0">
              <a:buNone/>
            </a:pPr>
            <a:r>
              <a:rPr lang="fr-FR" sz="2000" dirty="0"/>
              <a:t>  </a:t>
            </a:r>
            <a:r>
              <a:rPr lang="fr-FR" sz="2000" dirty="0" err="1"/>
              <a:t>padding</a:t>
            </a:r>
            <a:r>
              <a:rPr lang="fr-FR" sz="2000" dirty="0"/>
              <a:t>: .5em;</a:t>
            </a:r>
          </a:p>
          <a:p>
            <a:pPr marL="0" indent="0">
              <a:buNone/>
            </a:pPr>
            <a:r>
              <a:rPr lang="fr-FR" sz="2000" dirty="0"/>
              <a:t>  </a:t>
            </a:r>
            <a:r>
              <a:rPr lang="fr-FR" sz="2000" dirty="0" err="1"/>
              <a:t>margin</a:t>
            </a:r>
            <a:r>
              <a:rPr lang="fr-FR" sz="2000" dirty="0"/>
              <a:t>: .5em;</a:t>
            </a:r>
          </a:p>
          <a:p>
            <a:pPr marL="0" indent="0">
              <a:buNone/>
            </a:pPr>
            <a:r>
              <a:rPr lang="fr-FR" sz="2000" dirty="0"/>
              <a:t>  </a:t>
            </a:r>
            <a:r>
              <a:rPr lang="fr-FR" sz="2000" dirty="0" err="1"/>
              <a:t>background-color:lime</a:t>
            </a:r>
            <a:r>
              <a:rPr lang="fr-FR" sz="2000" dirty="0"/>
              <a:t>;</a:t>
            </a:r>
          </a:p>
          <a:p>
            <a:pPr marL="0" indent="0">
              <a:buNone/>
            </a:pPr>
            <a:r>
              <a:rPr lang="fr-FR" sz="2000" dirty="0"/>
              <a:t>}</a:t>
            </a:r>
          </a:p>
          <a:p>
            <a:pPr marL="0" indent="0">
              <a:buNone/>
            </a:pPr>
            <a:r>
              <a:rPr lang="fr-FR" sz="2000" dirty="0"/>
              <a:t>&lt;/style&gt;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&lt;div class="</a:t>
            </a:r>
            <a:r>
              <a:rPr lang="fr-FR" sz="2000" dirty="0" err="1"/>
              <a:t>lst</a:t>
            </a:r>
            <a:r>
              <a:rPr lang="fr-FR" sz="2000" dirty="0"/>
              <a:t>"&gt;</a:t>
            </a:r>
          </a:p>
          <a:p>
            <a:pPr marL="0" indent="0">
              <a:buNone/>
            </a:pPr>
            <a:r>
              <a:rPr lang="fr-FR" sz="2000" dirty="0"/>
              <a:t>	&lt;div&gt;Je suis </a:t>
            </a:r>
            <a:r>
              <a:rPr lang="fr-FR" sz="2000" dirty="0" err="1"/>
              <a:t>Tourangeau&amp;nbsp</a:t>
            </a:r>
            <a:r>
              <a:rPr lang="fr-FR" sz="2000" dirty="0"/>
              <a:t>;; j'habite Luynes, sur </a:t>
            </a:r>
            <a:r>
              <a:rPr lang="fr-FR" sz="2000" dirty="0" smtClean="0"/>
              <a:t>la.... </a:t>
            </a:r>
            <a:r>
              <a:rPr lang="fr-FR" sz="2000" dirty="0"/>
              <a:t>ordre.&lt;/div&gt;</a:t>
            </a:r>
          </a:p>
          <a:p>
            <a:pPr marL="0" indent="0">
              <a:buNone/>
            </a:pPr>
            <a:r>
              <a:rPr lang="fr-FR" sz="2000" dirty="0"/>
              <a:t>	&lt;div&gt;J'imagine bien que la plupart d'entre vous, messieurs, </a:t>
            </a:r>
            <a:r>
              <a:rPr lang="fr-FR" sz="2000" dirty="0" smtClean="0"/>
              <a:t>...d'un </a:t>
            </a:r>
            <a:r>
              <a:rPr lang="fr-FR" sz="2000" dirty="0"/>
              <a:t>peu haut.&lt;/div&gt;</a:t>
            </a:r>
          </a:p>
          <a:p>
            <a:pPr marL="0" indent="0">
              <a:buNone/>
            </a:pPr>
            <a:r>
              <a:rPr lang="fr-FR" sz="2000" dirty="0"/>
              <a:t>	&lt;div&gt;Il y a eu un an </a:t>
            </a:r>
            <a:r>
              <a:rPr lang="fr-FR" sz="2000" dirty="0" smtClean="0"/>
              <a:t>...voyant </a:t>
            </a:r>
            <a:r>
              <a:rPr lang="fr-FR" sz="2000" dirty="0"/>
              <a:t>venir Fouquet sur son cheval, lui crie de s'</a:t>
            </a:r>
            <a:r>
              <a:rPr lang="fr-FR" sz="2000" dirty="0" err="1"/>
              <a:t>arr&amp;ecirc;ter</a:t>
            </a:r>
            <a:r>
              <a:rPr lang="fr-FR" sz="2000" dirty="0"/>
              <a:t>&lt;/div&gt;</a:t>
            </a:r>
          </a:p>
          <a:p>
            <a:pPr marL="0" indent="0">
              <a:buNone/>
            </a:pPr>
            <a:r>
              <a:rPr lang="fr-FR" sz="2000" dirty="0"/>
              <a:t>	&lt;div&gt;il ne </a:t>
            </a:r>
            <a:r>
              <a:rPr lang="fr-FR" sz="2000" dirty="0" smtClean="0"/>
              <a:t>s'arrête </a:t>
            </a:r>
            <a:r>
              <a:rPr lang="fr-FR" sz="2000" dirty="0" err="1"/>
              <a:t>point&amp;nbsp</a:t>
            </a:r>
            <a:r>
              <a:rPr lang="fr-FR" sz="2000" dirty="0"/>
              <a:t>;; </a:t>
            </a:r>
            <a:r>
              <a:rPr lang="fr-FR" sz="2000" dirty="0" smtClean="0"/>
              <a:t>d'ôter </a:t>
            </a:r>
            <a:r>
              <a:rPr lang="fr-FR" sz="2000" dirty="0"/>
              <a:t>son </a:t>
            </a:r>
            <a:r>
              <a:rPr lang="fr-FR" sz="2000" dirty="0" smtClean="0"/>
              <a:t>chapeau......je </a:t>
            </a:r>
            <a:r>
              <a:rPr lang="fr-FR" sz="2000" dirty="0"/>
              <a:t>le </a:t>
            </a:r>
            <a:r>
              <a:rPr lang="fr-FR" sz="2000" dirty="0" smtClean="0"/>
              <a:t>blâme</a:t>
            </a:r>
            <a:r>
              <a:rPr lang="fr-FR" sz="2000" dirty="0"/>
              <a:t>, et le </a:t>
            </a:r>
            <a:r>
              <a:rPr lang="fr-FR" sz="2000" dirty="0" smtClean="0"/>
              <a:t>blâmai </a:t>
            </a:r>
            <a:r>
              <a:rPr lang="fr-FR" sz="2000" dirty="0" err="1" smtClean="0"/>
              <a:t>dèlors</a:t>
            </a:r>
            <a:r>
              <a:rPr lang="fr-FR" sz="2000" dirty="0"/>
              <a:t>.&lt;/div&gt;</a:t>
            </a:r>
          </a:p>
          <a:p>
            <a:pPr marL="0" indent="0">
              <a:buNone/>
            </a:pPr>
            <a:r>
              <a:rPr lang="fr-FR" sz="2000" dirty="0"/>
              <a:t>	&lt;div&gt;Trois jours </a:t>
            </a:r>
            <a:r>
              <a:rPr lang="fr-FR" sz="2000" dirty="0" smtClean="0"/>
              <a:t>après</a:t>
            </a:r>
            <a:r>
              <a:rPr lang="fr-FR" sz="2000" dirty="0"/>
              <a:t>, quatre gendarmes entrent chez Fouquet</a:t>
            </a:r>
            <a:r>
              <a:rPr lang="fr-FR" sz="2000" dirty="0" smtClean="0"/>
              <a:t>,... Il </a:t>
            </a:r>
            <a:r>
              <a:rPr lang="fr-FR" sz="2000" dirty="0"/>
              <a:t>y a chez nous plus de </a:t>
            </a:r>
            <a:r>
              <a:rPr lang="fr-FR" sz="2000" dirty="0" smtClean="0"/>
              <a:t>charité 		que </a:t>
            </a:r>
            <a:r>
              <a:rPr lang="fr-FR" sz="2000" dirty="0"/>
              <a:t>de </a:t>
            </a:r>
            <a:r>
              <a:rPr lang="fr-FR" sz="2000" dirty="0" smtClean="0"/>
              <a:t>dévotion</a:t>
            </a:r>
            <a:r>
              <a:rPr lang="fr-FR" sz="2000" dirty="0"/>
              <a:t>.&lt;/div&gt;</a:t>
            </a:r>
          </a:p>
          <a:p>
            <a:pPr marL="0" indent="0">
              <a:buNone/>
            </a:pPr>
            <a:r>
              <a:rPr lang="fr-FR" sz="2000" dirty="0"/>
              <a:t>&lt;/div&gt;</a:t>
            </a:r>
          </a:p>
          <a:p>
            <a:pPr marL="0" indent="0">
              <a:buNone/>
            </a:pPr>
            <a:r>
              <a:rPr lang="fr-FR" sz="2000" dirty="0"/>
              <a:t>&lt;/body&gt;</a:t>
            </a:r>
            <a:endParaRPr lang="fr-FR" sz="2000" dirty="0" smtClean="0"/>
          </a:p>
        </p:txBody>
      </p:sp>
      <p:pic>
        <p:nvPicPr>
          <p:cNvPr id="4" name="Image 3"/>
          <p:cNvPicPr>
            <a:picLocks noChangeAspect="1"/>
          </p:cNvPicPr>
          <p:nvPr/>
        </p:nvPicPr>
        <p:blipFill>
          <a:blip r:embed="rId3"/>
          <a:stretch>
            <a:fillRect/>
          </a:stretch>
        </p:blipFill>
        <p:spPr>
          <a:xfrm>
            <a:off x="3887416" y="1412776"/>
            <a:ext cx="5256584" cy="2804212"/>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262" y="263864"/>
            <a:ext cx="406493" cy="419196"/>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0802" y="271673"/>
            <a:ext cx="406493" cy="39379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1882" y="244811"/>
            <a:ext cx="406493" cy="444601"/>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342" y="263864"/>
            <a:ext cx="406493" cy="406493"/>
          </a:xfrm>
          <a:prstGeom prst="rect">
            <a:avLst/>
          </a:prstGeom>
        </p:spPr>
      </p:pic>
    </p:spTree>
    <p:extLst>
      <p:ext uri="{BB962C8B-B14F-4D97-AF65-F5344CB8AC3E}">
        <p14:creationId xmlns:p14="http://schemas.microsoft.com/office/powerpoint/2010/main" val="2113144516"/>
      </p:ext>
    </p:extLst>
  </p:cSld>
  <p:clrMapOvr>
    <a:masterClrMapping/>
  </p:clrMapOvr>
  <p:transition spd="slow">
    <p:wipe dir="d"/>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La sélection du parent : </a:t>
            </a:r>
            <a:br>
              <a:rPr lang="fr-FR" sz="3600" b="1" i="1" dirty="0" smtClean="0"/>
            </a:br>
            <a:r>
              <a:rPr lang="fr-FR" sz="3600" b="1" i="1" dirty="0">
                <a:solidFill>
                  <a:schemeClr val="tx2">
                    <a:lumMod val="75000"/>
                  </a:schemeClr>
                </a:solidFill>
              </a:rPr>
              <a:t>[sélecteur] </a:t>
            </a:r>
            <a:r>
              <a:rPr lang="fr-FR" sz="3600" b="1" i="1" dirty="0" smtClean="0">
                <a:solidFill>
                  <a:srgbClr val="C00000"/>
                </a:solidFill>
              </a:rPr>
              <a:t>! </a:t>
            </a:r>
            <a:r>
              <a:rPr lang="fr-FR" sz="3600" b="1" i="1" dirty="0" smtClean="0">
                <a:solidFill>
                  <a:schemeClr val="tx2">
                    <a:lumMod val="75000"/>
                  </a:schemeClr>
                </a:solidFill>
              </a:rPr>
              <a:t>[sélecteur enfant]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Cette fonctionnalité pour permet de sélectionner le sélecteur parent de l'élément enfant ciblé.</a:t>
            </a:r>
          </a:p>
          <a:p>
            <a:pPr marL="0" indent="0">
              <a:buNone/>
            </a:pPr>
            <a:r>
              <a:rPr lang="fr-FR" sz="2000" dirty="0" smtClean="0"/>
              <a:t>Par exemple, vous voulez écrire en rouge un élément de liste lorsque la souris survole cet élément, il vous suffit d'écrire :</a:t>
            </a:r>
          </a:p>
          <a:p>
            <a:pPr marL="0" indent="0">
              <a:buNone/>
            </a:pPr>
            <a:r>
              <a:rPr lang="fr-FR" sz="2000" dirty="0" err="1" smtClean="0">
                <a:latin typeface="Consolas" panose="020B0609020204030204" pitchFamily="49" charset="0"/>
              </a:rPr>
              <a:t>ul</a:t>
            </a:r>
            <a:r>
              <a:rPr lang="fr-FR" sz="2000" dirty="0" smtClean="0">
                <a:latin typeface="Consolas" panose="020B0609020204030204" pitchFamily="49" charset="0"/>
              </a:rPr>
              <a:t> </a:t>
            </a:r>
            <a:r>
              <a:rPr lang="fr-FR" sz="2000" dirty="0" err="1" smtClean="0">
                <a:latin typeface="Consolas" panose="020B0609020204030204" pitchFamily="49" charset="0"/>
              </a:rPr>
              <a:t>li:hover</a:t>
            </a:r>
            <a:r>
              <a:rPr lang="fr-FR" sz="2000" dirty="0" smtClean="0">
                <a:latin typeface="Consolas" panose="020B0609020204030204" pitchFamily="49" charset="0"/>
              </a:rPr>
              <a:t> {</a:t>
            </a:r>
            <a:r>
              <a:rPr lang="fr-FR" sz="2000" dirty="0" err="1" smtClean="0">
                <a:latin typeface="Consolas" panose="020B0609020204030204" pitchFamily="49" charset="0"/>
              </a:rPr>
              <a:t>color:red</a:t>
            </a:r>
            <a:r>
              <a:rPr lang="fr-FR" sz="2000" dirty="0" smtClean="0">
                <a:latin typeface="Consolas" panose="020B0609020204030204" pitchFamily="49" charset="0"/>
              </a:rPr>
              <a:t>;}</a:t>
            </a:r>
          </a:p>
          <a:p>
            <a:pPr marL="0" indent="0">
              <a:buNone/>
            </a:pPr>
            <a:r>
              <a:rPr lang="fr-FR" sz="2000" dirty="0" smtClean="0">
                <a:latin typeface="+mj-lt"/>
              </a:rPr>
              <a:t>La couleur de fond de la liste est gris clair car vous avez écrit :</a:t>
            </a:r>
          </a:p>
          <a:p>
            <a:pPr marL="0" indent="0">
              <a:buNone/>
            </a:pPr>
            <a:r>
              <a:rPr lang="fr-FR" sz="2000" dirty="0" err="1">
                <a:latin typeface="Consolas" panose="020B0609020204030204" pitchFamily="49" charset="0"/>
              </a:rPr>
              <a:t>ul</a:t>
            </a:r>
            <a:r>
              <a:rPr lang="fr-FR" sz="2000" dirty="0">
                <a:latin typeface="Consolas" panose="020B0609020204030204" pitchFamily="49" charset="0"/>
              </a:rPr>
              <a:t> </a:t>
            </a:r>
            <a:r>
              <a:rPr lang="fr-FR" sz="2000" dirty="0" smtClean="0">
                <a:latin typeface="Consolas" panose="020B0609020204030204" pitchFamily="49" charset="0"/>
              </a:rPr>
              <a:t>{background-</a:t>
            </a:r>
            <a:r>
              <a:rPr lang="fr-FR" sz="2000" dirty="0" err="1" smtClean="0">
                <a:latin typeface="Consolas" panose="020B0609020204030204" pitchFamily="49" charset="0"/>
              </a:rPr>
              <a:t>color</a:t>
            </a:r>
            <a:r>
              <a:rPr lang="fr-FR" sz="2000" dirty="0">
                <a:latin typeface="Consolas" panose="020B0609020204030204" pitchFamily="49" charset="0"/>
              </a:rPr>
              <a:t>:#</a:t>
            </a:r>
            <a:r>
              <a:rPr lang="fr-FR" sz="2000" dirty="0" smtClean="0">
                <a:latin typeface="Consolas" panose="020B0609020204030204" pitchFamily="49" charset="0"/>
              </a:rPr>
              <a:t>DDD;}</a:t>
            </a:r>
          </a:p>
          <a:p>
            <a:pPr marL="0" indent="0">
              <a:buNone/>
            </a:pPr>
            <a:r>
              <a:rPr lang="fr-FR" sz="2000" dirty="0" smtClean="0">
                <a:latin typeface="+mj-lt"/>
              </a:rPr>
              <a:t>Vous désirez que cette couleur de fond soit orange lorsque la souris survole un élément de la liste. Il est tout à fait possible de le faire en javascript, mais pas en CSS3. Le CSS4 nous permet(</a:t>
            </a:r>
            <a:r>
              <a:rPr lang="fr-FR" sz="2000" dirty="0" err="1" smtClean="0">
                <a:latin typeface="+mj-lt"/>
              </a:rPr>
              <a:t>tra</a:t>
            </a:r>
            <a:r>
              <a:rPr lang="fr-FR" sz="2000" dirty="0" smtClean="0">
                <a:latin typeface="+mj-lt"/>
              </a:rPr>
              <a:t>) d'écrire :</a:t>
            </a:r>
          </a:p>
          <a:p>
            <a:pPr marL="0" indent="0">
              <a:buNone/>
            </a:pPr>
            <a:r>
              <a:rPr lang="fr-FR" sz="2000" dirty="0" err="1" smtClean="0">
                <a:latin typeface="Consolas" panose="020B0609020204030204" pitchFamily="49" charset="0"/>
              </a:rPr>
              <a:t>ul</a:t>
            </a:r>
            <a:r>
              <a:rPr lang="fr-FR" sz="2000" b="1" dirty="0" smtClean="0">
                <a:solidFill>
                  <a:srgbClr val="C00000"/>
                </a:solidFill>
                <a:latin typeface="Consolas" panose="020B0609020204030204" pitchFamily="49" charset="0"/>
              </a:rPr>
              <a:t>!</a:t>
            </a:r>
            <a:r>
              <a:rPr lang="fr-FR" sz="2000" dirty="0" smtClean="0">
                <a:latin typeface="Consolas" panose="020B0609020204030204" pitchFamily="49" charset="0"/>
              </a:rPr>
              <a:t> </a:t>
            </a:r>
            <a:r>
              <a:rPr lang="fr-FR" sz="2000" dirty="0" err="1">
                <a:latin typeface="Consolas" panose="020B0609020204030204" pitchFamily="49" charset="0"/>
              </a:rPr>
              <a:t>li:hover</a:t>
            </a:r>
            <a:r>
              <a:rPr lang="fr-FR" sz="2000" dirty="0">
                <a:latin typeface="Consolas" panose="020B0609020204030204" pitchFamily="49" charset="0"/>
              </a:rPr>
              <a:t> </a:t>
            </a:r>
            <a:r>
              <a:rPr lang="fr-FR" sz="2000" dirty="0" smtClean="0">
                <a:latin typeface="Consolas" panose="020B0609020204030204" pitchFamily="49" charset="0"/>
              </a:rPr>
              <a:t>{</a:t>
            </a:r>
            <a:r>
              <a:rPr lang="fr-FR" sz="2000" dirty="0" err="1" smtClean="0">
                <a:latin typeface="Consolas" panose="020B0609020204030204" pitchFamily="49" charset="0"/>
              </a:rPr>
              <a:t>background-color:orange</a:t>
            </a:r>
            <a:r>
              <a:rPr lang="fr-FR" sz="2000" dirty="0" smtClean="0">
                <a:latin typeface="Consolas" panose="020B0609020204030204" pitchFamily="49" charset="0"/>
              </a:rPr>
              <a:t>;}</a:t>
            </a:r>
            <a:endParaRPr lang="fr-FR" sz="2000" dirty="0">
              <a:latin typeface="Consolas" panose="020B0609020204030204" pitchFamily="49" charset="0"/>
            </a:endParaRPr>
          </a:p>
          <a:p>
            <a:pPr marL="0" indent="0">
              <a:buNone/>
            </a:pPr>
            <a:endParaRPr lang="fr-FR" sz="2000" dirty="0" smtClean="0">
              <a:latin typeface="+mj-lt"/>
            </a:endParaRPr>
          </a:p>
          <a:p>
            <a:endParaRPr lang="fr-FR" sz="2000" dirty="0" smtClean="0"/>
          </a:p>
        </p:txBody>
      </p:sp>
      <p:pic>
        <p:nvPicPr>
          <p:cNvPr id="4" name="Image 3"/>
          <p:cNvPicPr>
            <a:picLocks noChangeAspect="1"/>
          </p:cNvPicPr>
          <p:nvPr/>
        </p:nvPicPr>
        <p:blipFill>
          <a:blip r:embed="rId3"/>
          <a:stretch>
            <a:fillRect/>
          </a:stretch>
        </p:blipFill>
        <p:spPr>
          <a:xfrm>
            <a:off x="1619672" y="5422080"/>
            <a:ext cx="1838325" cy="1181100"/>
          </a:xfrm>
          <a:prstGeom prst="rect">
            <a:avLst/>
          </a:prstGeom>
          <a:ln>
            <a:solidFill>
              <a:schemeClr val="accent1"/>
            </a:solidFill>
          </a:ln>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5463878"/>
            <a:ext cx="1838325" cy="1133475"/>
          </a:xfrm>
          <a:prstGeom prst="rect">
            <a:avLst/>
          </a:prstGeom>
          <a:ln>
            <a:solidFill>
              <a:schemeClr val="accent1"/>
            </a:solidFill>
          </a:ln>
        </p:spPr>
      </p:pic>
    </p:spTree>
    <p:extLst>
      <p:ext uri="{BB962C8B-B14F-4D97-AF65-F5344CB8AC3E}">
        <p14:creationId xmlns:p14="http://schemas.microsoft.com/office/powerpoint/2010/main" val="4142705305"/>
      </p:ext>
    </p:extLst>
  </p:cSld>
  <p:clrMapOvr>
    <a:masterClrMapping/>
  </p:clrMapOvr>
  <p:transition spd="slow">
    <p:wipe dir="d"/>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La pseudo-class </a:t>
            </a:r>
            <a:r>
              <a:rPr lang="fr-FR" sz="3600" b="1" i="1" dirty="0" smtClean="0">
                <a:solidFill>
                  <a:srgbClr val="C00000"/>
                </a:solidFill>
              </a:rPr>
              <a:t>:</a:t>
            </a:r>
            <a:r>
              <a:rPr lang="fr-FR" sz="3600" b="1" i="1" dirty="0" err="1" smtClean="0">
                <a:solidFill>
                  <a:srgbClr val="C00000"/>
                </a:solidFill>
              </a:rPr>
              <a:t>nth</a:t>
            </a:r>
            <a:r>
              <a:rPr lang="fr-FR" sz="3600" b="1" i="1" dirty="0" smtClean="0">
                <a:solidFill>
                  <a:srgbClr val="C00000"/>
                </a:solidFill>
              </a:rPr>
              <a:t>-match(</a:t>
            </a:r>
            <a:r>
              <a:rPr lang="fr-FR" sz="3600" b="1" i="1" dirty="0" err="1" smtClean="0">
                <a:solidFill>
                  <a:schemeClr val="tx2">
                    <a:lumMod val="75000"/>
                  </a:schemeClr>
                </a:solidFill>
              </a:rPr>
              <a:t>numero</a:t>
            </a:r>
            <a:r>
              <a:rPr lang="fr-FR" sz="3600" b="1" i="1" dirty="0" smtClean="0">
                <a:solidFill>
                  <a:schemeClr val="tx2">
                    <a:lumMod val="75000"/>
                  </a:schemeClr>
                </a:solidFill>
              </a:rPr>
              <a:t> </a:t>
            </a:r>
            <a:r>
              <a:rPr lang="fr-FR" sz="3600" b="1" i="1" dirty="0">
                <a:solidFill>
                  <a:srgbClr val="C00000"/>
                </a:solidFill>
              </a:rPr>
              <a:t>of </a:t>
            </a:r>
            <a:r>
              <a:rPr lang="fr-FR" sz="3600" b="1" i="1" dirty="0" smtClean="0">
                <a:solidFill>
                  <a:schemeClr val="tx2">
                    <a:lumMod val="75000"/>
                  </a:schemeClr>
                </a:solidFill>
              </a:rPr>
              <a:t>liste de sélecteurs</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b="1" dirty="0" err="1" smtClean="0">
                <a:solidFill>
                  <a:srgbClr val="C00000"/>
                </a:solidFill>
              </a:rPr>
              <a:t>nth</a:t>
            </a:r>
            <a:r>
              <a:rPr lang="fr-FR" sz="2000" b="1" dirty="0" smtClean="0">
                <a:solidFill>
                  <a:srgbClr val="C00000"/>
                </a:solidFill>
              </a:rPr>
              <a:t>-match</a:t>
            </a:r>
            <a:r>
              <a:rPr lang="fr-FR" sz="2000" dirty="0" smtClean="0"/>
              <a:t> vous permet de combiner </a:t>
            </a:r>
            <a:r>
              <a:rPr lang="fr-FR" sz="2000" b="1" dirty="0" err="1" smtClean="0">
                <a:solidFill>
                  <a:srgbClr val="C00000"/>
                </a:solidFill>
              </a:rPr>
              <a:t>nth-child</a:t>
            </a:r>
            <a:r>
              <a:rPr lang="fr-FR" sz="2000" dirty="0" smtClean="0"/>
              <a:t> et </a:t>
            </a:r>
            <a:r>
              <a:rPr lang="fr-FR" sz="2000" b="1" dirty="0" smtClean="0">
                <a:solidFill>
                  <a:srgbClr val="C00000"/>
                </a:solidFill>
              </a:rPr>
              <a:t>matches</a:t>
            </a:r>
            <a:r>
              <a:rPr lang="fr-FR" sz="2000" dirty="0" smtClean="0"/>
              <a:t>.</a:t>
            </a:r>
          </a:p>
          <a:p>
            <a:pPr marL="0" indent="0">
              <a:buNone/>
            </a:pPr>
            <a:r>
              <a:rPr lang="fr-FR" sz="2000" b="1" dirty="0" err="1">
                <a:solidFill>
                  <a:schemeClr val="accent1">
                    <a:lumMod val="50000"/>
                  </a:schemeClr>
                </a:solidFill>
              </a:rPr>
              <a:t>numero</a:t>
            </a:r>
            <a:r>
              <a:rPr lang="fr-FR" sz="2000" b="1" dirty="0">
                <a:solidFill>
                  <a:schemeClr val="accent1">
                    <a:lumMod val="50000"/>
                  </a:schemeClr>
                </a:solidFill>
              </a:rPr>
              <a:t> </a:t>
            </a:r>
            <a:r>
              <a:rPr lang="fr-FR" sz="2000" dirty="0" smtClean="0"/>
              <a:t>est un chiffre, un mot clé comme </a:t>
            </a:r>
            <a:r>
              <a:rPr lang="fr-FR" sz="2000" dirty="0" err="1" smtClean="0"/>
              <a:t>even</a:t>
            </a:r>
            <a:r>
              <a:rPr lang="fr-FR" sz="2000" dirty="0" smtClean="0"/>
              <a:t> ou </a:t>
            </a:r>
            <a:r>
              <a:rPr lang="fr-FR" sz="2000" dirty="0" err="1" smtClean="0"/>
              <a:t>odd</a:t>
            </a:r>
            <a:r>
              <a:rPr lang="fr-FR" sz="2000" dirty="0" smtClean="0"/>
              <a:t>, ou une formule de calcul comme 2n+1</a:t>
            </a:r>
          </a:p>
          <a:p>
            <a:pPr marL="0" indent="0">
              <a:buNone/>
            </a:pPr>
            <a:r>
              <a:rPr lang="fr-FR" sz="2000" b="1" dirty="0">
                <a:solidFill>
                  <a:schemeClr val="accent1">
                    <a:lumMod val="50000"/>
                  </a:schemeClr>
                </a:solidFill>
              </a:rPr>
              <a:t>liste de sélecteurs </a:t>
            </a:r>
            <a:r>
              <a:rPr lang="fr-FR" sz="2000" dirty="0" smtClean="0"/>
              <a:t>représente un ou plusieurs sélecteurs auxquels les propriétés s'appliqueront.</a:t>
            </a:r>
          </a:p>
          <a:p>
            <a:pPr marL="0" indent="0">
              <a:buNone/>
            </a:pPr>
            <a:endParaRPr lang="fr-FR" sz="2000" dirty="0"/>
          </a:p>
          <a:p>
            <a:pPr marL="0" indent="0">
              <a:buNone/>
            </a:pPr>
            <a:r>
              <a:rPr lang="fr-FR" sz="2000" dirty="0" smtClean="0"/>
              <a:t>Vous désirez mettre en rouge le 2</a:t>
            </a:r>
            <a:r>
              <a:rPr lang="fr-FR" sz="2000" baseline="30000" dirty="0" smtClean="0"/>
              <a:t>e</a:t>
            </a:r>
            <a:r>
              <a:rPr lang="fr-FR" sz="2000" dirty="0" smtClean="0"/>
              <a:t> élément d'une liste ayant la classe .actif, cela s'</a:t>
            </a:r>
            <a:r>
              <a:rPr lang="fr-FR" sz="2000" dirty="0"/>
              <a:t>é</a:t>
            </a:r>
            <a:r>
              <a:rPr lang="fr-FR" sz="2000" dirty="0" smtClean="0"/>
              <a:t>crira :</a:t>
            </a:r>
          </a:p>
          <a:p>
            <a:pPr marL="0" indent="0">
              <a:buNone/>
            </a:pPr>
            <a:r>
              <a:rPr lang="en-US" sz="2000" b="1" dirty="0" err="1">
                <a:latin typeface="Consolas" panose="020B0609020204030204" pitchFamily="49" charset="0"/>
              </a:rPr>
              <a:t>ul</a:t>
            </a:r>
            <a:r>
              <a:rPr lang="en-US" sz="2000" b="1" dirty="0">
                <a:latin typeface="Consolas" panose="020B0609020204030204" pitchFamily="49" charset="0"/>
              </a:rPr>
              <a:t> </a:t>
            </a:r>
            <a:r>
              <a:rPr lang="en-US" sz="2000" b="1" dirty="0" err="1" smtClean="0">
                <a:latin typeface="Consolas" panose="020B0609020204030204" pitchFamily="49" charset="0"/>
              </a:rPr>
              <a:t>li:</a:t>
            </a:r>
            <a:r>
              <a:rPr lang="en-US" sz="2000" b="1" dirty="0" err="1" smtClean="0">
                <a:solidFill>
                  <a:srgbClr val="C00000"/>
                </a:solidFill>
                <a:latin typeface="Consolas" panose="020B0609020204030204" pitchFamily="49" charset="0"/>
              </a:rPr>
              <a:t>nth-match</a:t>
            </a:r>
            <a:r>
              <a:rPr lang="en-US" sz="2000" b="1" dirty="0" smtClean="0">
                <a:latin typeface="Consolas" panose="020B0609020204030204" pitchFamily="49" charset="0"/>
              </a:rPr>
              <a:t>(2 </a:t>
            </a:r>
            <a:r>
              <a:rPr lang="en-US" sz="2000" b="1" dirty="0">
                <a:latin typeface="Consolas" panose="020B0609020204030204" pitchFamily="49" charset="0"/>
              </a:rPr>
              <a:t>of .</a:t>
            </a:r>
            <a:r>
              <a:rPr lang="en-US" sz="2000" b="1" dirty="0" err="1">
                <a:latin typeface="Consolas" panose="020B0609020204030204" pitchFamily="49" charset="0"/>
              </a:rPr>
              <a:t>actif</a:t>
            </a:r>
            <a:r>
              <a:rPr lang="en-US" sz="2000" b="1" dirty="0">
                <a:latin typeface="Consolas" panose="020B0609020204030204" pitchFamily="49" charset="0"/>
              </a:rPr>
              <a:t>) {</a:t>
            </a:r>
            <a:r>
              <a:rPr lang="en-US" sz="2000" b="1" dirty="0" err="1" smtClean="0">
                <a:latin typeface="Consolas" panose="020B0609020204030204" pitchFamily="49" charset="0"/>
              </a:rPr>
              <a:t>color:red</a:t>
            </a:r>
            <a:r>
              <a:rPr lang="en-US" sz="2000" b="1" dirty="0" smtClean="0">
                <a:latin typeface="Consolas" panose="020B0609020204030204" pitchFamily="49" charset="0"/>
              </a:rPr>
              <a:t>}</a:t>
            </a:r>
          </a:p>
          <a:p>
            <a:pPr marL="0" indent="0">
              <a:buNone/>
            </a:pPr>
            <a:r>
              <a:rPr lang="fr-FR" sz="2000" dirty="0" smtClean="0"/>
              <a:t>Pour sélectionner tous les éléments pairs :</a:t>
            </a:r>
          </a:p>
          <a:p>
            <a:pPr marL="0" indent="0">
              <a:buNone/>
            </a:pPr>
            <a:r>
              <a:rPr lang="en-US" sz="2000" b="1" dirty="0" err="1">
                <a:latin typeface="Consolas" panose="020B0609020204030204" pitchFamily="49" charset="0"/>
              </a:rPr>
              <a:t>ul</a:t>
            </a:r>
            <a:r>
              <a:rPr lang="en-US" sz="2000" b="1" dirty="0">
                <a:latin typeface="Consolas" panose="020B0609020204030204" pitchFamily="49" charset="0"/>
              </a:rPr>
              <a:t> </a:t>
            </a:r>
            <a:r>
              <a:rPr lang="en-US" sz="2000" b="1" dirty="0" err="1" smtClean="0">
                <a:latin typeface="Consolas" panose="020B0609020204030204" pitchFamily="49" charset="0"/>
              </a:rPr>
              <a:t>li:</a:t>
            </a:r>
            <a:r>
              <a:rPr lang="en-US" sz="2000" b="1" dirty="0" err="1" smtClean="0">
                <a:solidFill>
                  <a:srgbClr val="C00000"/>
                </a:solidFill>
                <a:latin typeface="Consolas" panose="020B0609020204030204" pitchFamily="49" charset="0"/>
              </a:rPr>
              <a:t>nth-match</a:t>
            </a:r>
            <a:r>
              <a:rPr lang="en-US" sz="2000" b="1" dirty="0" smtClean="0">
                <a:latin typeface="Consolas" panose="020B0609020204030204" pitchFamily="49" charset="0"/>
              </a:rPr>
              <a:t>(even </a:t>
            </a:r>
            <a:r>
              <a:rPr lang="en-US" sz="2000" b="1" dirty="0">
                <a:latin typeface="Consolas" panose="020B0609020204030204" pitchFamily="49" charset="0"/>
              </a:rPr>
              <a:t>of .</a:t>
            </a:r>
            <a:r>
              <a:rPr lang="en-US" sz="2000" b="1" dirty="0" err="1">
                <a:latin typeface="Consolas" panose="020B0609020204030204" pitchFamily="49" charset="0"/>
              </a:rPr>
              <a:t>actif</a:t>
            </a:r>
            <a:r>
              <a:rPr lang="en-US" sz="2000" b="1" dirty="0">
                <a:latin typeface="Consolas" panose="020B0609020204030204" pitchFamily="49" charset="0"/>
              </a:rPr>
              <a:t>) {</a:t>
            </a:r>
            <a:r>
              <a:rPr lang="en-US" sz="2000" b="1" dirty="0" err="1">
                <a:latin typeface="Consolas" panose="020B0609020204030204" pitchFamily="49" charset="0"/>
              </a:rPr>
              <a:t>color:red</a:t>
            </a:r>
            <a:r>
              <a:rPr lang="en-US" sz="2000" b="1" dirty="0">
                <a:latin typeface="Consolas" panose="020B0609020204030204" pitchFamily="49" charset="0"/>
              </a:rPr>
              <a:t>}</a:t>
            </a:r>
          </a:p>
          <a:p>
            <a:pPr marL="0" indent="0">
              <a:buNone/>
            </a:pPr>
            <a:endParaRPr lang="fr-FR" sz="2000" dirty="0"/>
          </a:p>
          <a:p>
            <a:pPr marL="0" indent="0">
              <a:buNone/>
            </a:pPr>
            <a:endParaRPr lang="fr-FR" sz="2000" dirty="0" smtClean="0"/>
          </a:p>
        </p:txBody>
      </p:sp>
    </p:spTree>
    <p:extLst>
      <p:ext uri="{BB962C8B-B14F-4D97-AF65-F5344CB8AC3E}">
        <p14:creationId xmlns:p14="http://schemas.microsoft.com/office/powerpoint/2010/main" val="1543859188"/>
      </p:ext>
    </p:extLst>
  </p:cSld>
  <p:clrMapOvr>
    <a:masterClrMapping/>
  </p:clrMapOvr>
  <p:transition spd="slow">
    <p:wipe dir="d"/>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lstStyle/>
          <a:p>
            <a:r>
              <a:rPr lang="fr-FR" sz="3600" b="1" i="1" dirty="0" smtClean="0"/>
              <a:t>La pseudo-class </a:t>
            </a:r>
            <a:r>
              <a:rPr lang="fr-FR" sz="3600" b="1" i="1" dirty="0" smtClean="0">
                <a:solidFill>
                  <a:srgbClr val="C00000"/>
                </a:solidFill>
              </a:rPr>
              <a:t>:</a:t>
            </a:r>
            <a:r>
              <a:rPr lang="fr-FR" sz="3600" b="1" i="1" dirty="0" err="1" smtClean="0">
                <a:solidFill>
                  <a:srgbClr val="C00000"/>
                </a:solidFill>
              </a:rPr>
              <a:t>nth</a:t>
            </a:r>
            <a:r>
              <a:rPr lang="fr-FR" sz="3600" b="1" i="1" dirty="0" smtClean="0">
                <a:solidFill>
                  <a:srgbClr val="C00000"/>
                </a:solidFill>
              </a:rPr>
              <a:t>-match(</a:t>
            </a:r>
            <a:r>
              <a:rPr lang="fr-FR" sz="3600" b="1" i="1" dirty="0" err="1" smtClean="0">
                <a:solidFill>
                  <a:schemeClr val="tx2">
                    <a:lumMod val="75000"/>
                  </a:schemeClr>
                </a:solidFill>
              </a:rPr>
              <a:t>numero</a:t>
            </a:r>
            <a:r>
              <a:rPr lang="fr-FR" sz="3600" b="1" i="1" dirty="0" smtClean="0">
                <a:solidFill>
                  <a:schemeClr val="tx2">
                    <a:lumMod val="75000"/>
                  </a:schemeClr>
                </a:solidFill>
              </a:rPr>
              <a:t> </a:t>
            </a:r>
            <a:r>
              <a:rPr lang="fr-FR" sz="3600" b="1" i="1" dirty="0">
                <a:solidFill>
                  <a:srgbClr val="C00000"/>
                </a:solidFill>
              </a:rPr>
              <a:t>of </a:t>
            </a:r>
            <a:r>
              <a:rPr lang="fr-FR" sz="3600" b="1" i="1" dirty="0" smtClean="0">
                <a:solidFill>
                  <a:schemeClr val="tx2">
                    <a:lumMod val="75000"/>
                  </a:schemeClr>
                </a:solidFill>
              </a:rPr>
              <a:t>liste de sélecteurs</a:t>
            </a:r>
            <a:r>
              <a:rPr lang="fr-FR" sz="3600" b="1" i="1" dirty="0" smtClean="0">
                <a:solidFill>
                  <a:srgbClr val="C00000"/>
                </a:solidFill>
              </a:rPr>
              <a:t>)</a:t>
            </a:r>
            <a:endParaRPr lang="fr-FR" sz="3600" b="1" dirty="0">
              <a:solidFill>
                <a:srgbClr val="C00000"/>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000" dirty="0" smtClean="0"/>
              <a:t>Exemple :</a:t>
            </a:r>
            <a:endParaRPr lang="fr-FR" sz="2000" dirty="0"/>
          </a:p>
          <a:p>
            <a:pPr marL="0" indent="0">
              <a:buNone/>
            </a:pPr>
            <a:endParaRPr lang="fr-FR" sz="2000" dirty="0" smtClean="0"/>
          </a:p>
        </p:txBody>
      </p:sp>
      <p:pic>
        <p:nvPicPr>
          <p:cNvPr id="4" name="Image 3"/>
          <p:cNvPicPr>
            <a:picLocks noChangeAspect="1"/>
          </p:cNvPicPr>
          <p:nvPr/>
        </p:nvPicPr>
        <p:blipFill>
          <a:blip r:embed="rId3"/>
          <a:stretch>
            <a:fillRect/>
          </a:stretch>
        </p:blipFill>
        <p:spPr>
          <a:xfrm>
            <a:off x="6588224" y="1628800"/>
            <a:ext cx="1362075" cy="1943100"/>
          </a:xfrm>
          <a:prstGeom prst="rect">
            <a:avLst/>
          </a:prstGeom>
          <a:ln>
            <a:solidFill>
              <a:schemeClr val="accent1"/>
            </a:solidFill>
          </a:ln>
        </p:spPr>
      </p:pic>
      <p:pic>
        <p:nvPicPr>
          <p:cNvPr id="5" name="Image 4"/>
          <p:cNvPicPr>
            <a:picLocks noChangeAspect="1"/>
          </p:cNvPicPr>
          <p:nvPr/>
        </p:nvPicPr>
        <p:blipFill>
          <a:blip r:embed="rId4"/>
          <a:stretch>
            <a:fillRect/>
          </a:stretch>
        </p:blipFill>
        <p:spPr>
          <a:xfrm>
            <a:off x="6564411" y="4005064"/>
            <a:ext cx="1409700" cy="1895475"/>
          </a:xfrm>
          <a:prstGeom prst="rect">
            <a:avLst/>
          </a:prstGeom>
          <a:ln>
            <a:solidFill>
              <a:schemeClr val="accent1"/>
            </a:solidFill>
          </a:ln>
        </p:spPr>
      </p:pic>
      <p:sp>
        <p:nvSpPr>
          <p:cNvPr id="6" name="Rectangle 5"/>
          <p:cNvSpPr/>
          <p:nvPr/>
        </p:nvSpPr>
        <p:spPr>
          <a:xfrm>
            <a:off x="1043608" y="1779240"/>
            <a:ext cx="4572000" cy="3754874"/>
          </a:xfrm>
          <a:prstGeom prst="rect">
            <a:avLst/>
          </a:prstGeom>
        </p:spPr>
        <p:txBody>
          <a:bodyPr>
            <a:spAutoFit/>
          </a:bodyPr>
          <a:lstStyle/>
          <a:p>
            <a:r>
              <a:rPr lang="fr-FR" sz="1400" b="1" dirty="0">
                <a:latin typeface="Consolas" panose="020B0609020204030204" pitchFamily="49" charset="0"/>
              </a:rPr>
              <a:t>&lt;style type="</a:t>
            </a:r>
            <a:r>
              <a:rPr lang="fr-FR" sz="1400" b="1" dirty="0" err="1">
                <a:latin typeface="Consolas" panose="020B0609020204030204" pitchFamily="49" charset="0"/>
              </a:rPr>
              <a:t>text</a:t>
            </a:r>
            <a:r>
              <a:rPr lang="fr-FR" sz="1400" b="1" dirty="0">
                <a:latin typeface="Consolas" panose="020B0609020204030204" pitchFamily="49" charset="0"/>
              </a:rPr>
              <a:t>/</a:t>
            </a:r>
            <a:r>
              <a:rPr lang="fr-FR" sz="1400" b="1" dirty="0" err="1">
                <a:latin typeface="Consolas" panose="020B0609020204030204" pitchFamily="49" charset="0"/>
              </a:rPr>
              <a:t>css</a:t>
            </a:r>
            <a:r>
              <a:rPr lang="fr-FR" sz="1400" b="1" dirty="0">
                <a:latin typeface="Consolas" panose="020B0609020204030204" pitchFamily="49" charset="0"/>
              </a:rPr>
              <a:t>"&gt;</a:t>
            </a:r>
          </a:p>
          <a:p>
            <a:r>
              <a:rPr lang="fr-FR" sz="1400" b="1" dirty="0">
                <a:latin typeface="Consolas" panose="020B0609020204030204" pitchFamily="49" charset="0"/>
              </a:rPr>
              <a:t>* {color:black;font-size:20px;}</a:t>
            </a:r>
          </a:p>
          <a:p>
            <a:r>
              <a:rPr lang="fr-FR" sz="1400" b="1" dirty="0">
                <a:latin typeface="Consolas" panose="020B0609020204030204" pitchFamily="49" charset="0"/>
              </a:rPr>
              <a:t>.actif {</a:t>
            </a:r>
            <a:r>
              <a:rPr lang="fr-FR" sz="1400" b="1" dirty="0" err="1">
                <a:latin typeface="Consolas" panose="020B0609020204030204" pitchFamily="49" charset="0"/>
              </a:rPr>
              <a:t>color:blue</a:t>
            </a:r>
            <a:r>
              <a:rPr lang="fr-FR" sz="1400" b="1" dirty="0">
                <a:latin typeface="Consolas" panose="020B0609020204030204" pitchFamily="49" charset="0"/>
              </a:rPr>
              <a:t>;}</a:t>
            </a:r>
          </a:p>
          <a:p>
            <a:r>
              <a:rPr lang="fr-FR" sz="1400" b="1" dirty="0" err="1">
                <a:latin typeface="Consolas" panose="020B0609020204030204" pitchFamily="49" charset="0"/>
              </a:rPr>
              <a:t>ul</a:t>
            </a:r>
            <a:r>
              <a:rPr lang="fr-FR" sz="1400" b="1" dirty="0">
                <a:latin typeface="Consolas" panose="020B0609020204030204" pitchFamily="49" charset="0"/>
              </a:rPr>
              <a:t> </a:t>
            </a:r>
            <a:r>
              <a:rPr lang="fr-FR" sz="1400" b="1" dirty="0" err="1">
                <a:latin typeface="Consolas" panose="020B0609020204030204" pitchFamily="49" charset="0"/>
              </a:rPr>
              <a:t>li:nth-match</a:t>
            </a:r>
            <a:r>
              <a:rPr lang="fr-FR" sz="1400" b="1" dirty="0">
                <a:latin typeface="Consolas" panose="020B0609020204030204" pitchFamily="49" charset="0"/>
              </a:rPr>
              <a:t>(</a:t>
            </a:r>
            <a:r>
              <a:rPr lang="fr-FR" sz="1400" b="1" dirty="0" err="1">
                <a:latin typeface="Consolas" panose="020B0609020204030204" pitchFamily="49" charset="0"/>
              </a:rPr>
              <a:t>even</a:t>
            </a:r>
            <a:r>
              <a:rPr lang="fr-FR" sz="1400" b="1" dirty="0">
                <a:latin typeface="Consolas" panose="020B0609020204030204" pitchFamily="49" charset="0"/>
              </a:rPr>
              <a:t> of .actif) {</a:t>
            </a:r>
            <a:r>
              <a:rPr lang="fr-FR" sz="1400" b="1" dirty="0" err="1">
                <a:latin typeface="Consolas" panose="020B0609020204030204" pitchFamily="49" charset="0"/>
              </a:rPr>
              <a:t>color:red</a:t>
            </a:r>
            <a:r>
              <a:rPr lang="fr-FR" sz="1400" b="1" dirty="0">
                <a:latin typeface="Consolas" panose="020B0609020204030204" pitchFamily="49" charset="0"/>
              </a:rPr>
              <a:t>}</a:t>
            </a:r>
          </a:p>
          <a:p>
            <a:r>
              <a:rPr lang="fr-FR" sz="1400" b="1" dirty="0">
                <a:latin typeface="Consolas" panose="020B0609020204030204" pitchFamily="49" charset="0"/>
              </a:rPr>
              <a:t>&lt;/style&gt;</a:t>
            </a:r>
          </a:p>
          <a:p>
            <a:r>
              <a:rPr lang="fr-FR" sz="1400" b="1" dirty="0">
                <a:latin typeface="Consolas" panose="020B0609020204030204" pitchFamily="49" charset="0"/>
              </a:rPr>
              <a:t>&lt;/</a:t>
            </a:r>
            <a:r>
              <a:rPr lang="fr-FR" sz="1400" b="1" dirty="0" err="1">
                <a:latin typeface="Consolas" panose="020B0609020204030204" pitchFamily="49" charset="0"/>
              </a:rPr>
              <a:t>head</a:t>
            </a:r>
            <a:r>
              <a:rPr lang="fr-FR" sz="1400" b="1" dirty="0">
                <a:latin typeface="Consolas" panose="020B0609020204030204" pitchFamily="49" charset="0"/>
              </a:rPr>
              <a:t>&gt;</a:t>
            </a:r>
          </a:p>
          <a:p>
            <a:r>
              <a:rPr lang="fr-FR" sz="1400" b="1" dirty="0">
                <a:latin typeface="Consolas" panose="020B0609020204030204" pitchFamily="49" charset="0"/>
              </a:rPr>
              <a:t>&lt;body&gt;</a:t>
            </a:r>
          </a:p>
          <a:p>
            <a:r>
              <a:rPr lang="fr-FR" sz="1400" b="1" dirty="0">
                <a:latin typeface="Consolas" panose="020B0609020204030204" pitchFamily="49" charset="0"/>
              </a:rPr>
              <a:t>&lt;</a:t>
            </a:r>
            <a:r>
              <a:rPr lang="fr-FR" sz="1400" b="1" dirty="0" err="1">
                <a:latin typeface="Consolas" panose="020B0609020204030204" pitchFamily="49" charset="0"/>
              </a:rPr>
              <a:t>ul</a:t>
            </a:r>
            <a:r>
              <a:rPr lang="fr-FR" sz="1400" b="1" dirty="0">
                <a:latin typeface="Consolas" panose="020B0609020204030204" pitchFamily="49" charset="0"/>
              </a:rPr>
              <a:t>&gt;</a:t>
            </a:r>
          </a:p>
          <a:p>
            <a:r>
              <a:rPr lang="fr-FR" sz="1400" b="1" dirty="0">
                <a:latin typeface="Consolas" panose="020B0609020204030204" pitchFamily="49" charset="0"/>
              </a:rPr>
              <a:t>	&lt;li class="actif"&gt;Élément 1&lt;/li&gt;</a:t>
            </a:r>
          </a:p>
          <a:p>
            <a:r>
              <a:rPr lang="fr-FR" sz="1400" b="1" dirty="0">
                <a:latin typeface="Consolas" panose="020B0609020204030204" pitchFamily="49" charset="0"/>
              </a:rPr>
              <a:t>	&lt;li&gt;Élément 2&lt;/li&gt;</a:t>
            </a:r>
          </a:p>
          <a:p>
            <a:r>
              <a:rPr lang="fr-FR" sz="1400" b="1" dirty="0">
                <a:latin typeface="Consolas" panose="020B0609020204030204" pitchFamily="49" charset="0"/>
              </a:rPr>
              <a:t>	&lt;li&gt;Élément 3&lt;/li&gt;</a:t>
            </a:r>
          </a:p>
          <a:p>
            <a:r>
              <a:rPr lang="fr-FR" sz="1400" b="1" dirty="0">
                <a:latin typeface="Consolas" panose="020B0609020204030204" pitchFamily="49" charset="0"/>
              </a:rPr>
              <a:t>	&lt;li class="actif"&gt;Élément 4&lt;/li&gt;</a:t>
            </a:r>
          </a:p>
          <a:p>
            <a:r>
              <a:rPr lang="fr-FR" sz="1400" b="1" dirty="0">
                <a:latin typeface="Consolas" panose="020B0609020204030204" pitchFamily="49" charset="0"/>
              </a:rPr>
              <a:t>	&lt;li&gt;Élément 5&lt;/li&gt;</a:t>
            </a:r>
          </a:p>
          <a:p>
            <a:r>
              <a:rPr lang="fr-FR" sz="1400" b="1" dirty="0">
                <a:latin typeface="Consolas" panose="020B0609020204030204" pitchFamily="49" charset="0"/>
              </a:rPr>
              <a:t>	&lt;li class="actif"&gt;Élément 6&lt;/li&gt;</a:t>
            </a:r>
          </a:p>
          <a:p>
            <a:r>
              <a:rPr lang="fr-FR" sz="1400" b="1" dirty="0">
                <a:latin typeface="Consolas" panose="020B0609020204030204" pitchFamily="49" charset="0"/>
              </a:rPr>
              <a:t>	&lt;li class="actif"&gt;Élément 7&lt;/li&gt;</a:t>
            </a:r>
          </a:p>
          <a:p>
            <a:r>
              <a:rPr lang="fr-FR" sz="1400" b="1" dirty="0">
                <a:latin typeface="Consolas" panose="020B0609020204030204" pitchFamily="49" charset="0"/>
              </a:rPr>
              <a:t>&lt;/</a:t>
            </a:r>
            <a:r>
              <a:rPr lang="fr-FR" sz="1400" b="1" dirty="0" err="1">
                <a:latin typeface="Consolas" panose="020B0609020204030204" pitchFamily="49" charset="0"/>
              </a:rPr>
              <a:t>ul</a:t>
            </a:r>
            <a:r>
              <a:rPr lang="fr-FR" sz="1400" b="1" dirty="0">
                <a:latin typeface="Consolas" panose="020B0609020204030204" pitchFamily="49" charset="0"/>
              </a:rPr>
              <a:t>&gt;</a:t>
            </a:r>
          </a:p>
          <a:p>
            <a:r>
              <a:rPr lang="fr-FR" sz="1400" b="1" dirty="0">
                <a:latin typeface="Consolas" panose="020B0609020204030204" pitchFamily="49" charset="0"/>
              </a:rPr>
              <a:t>&lt;/body&gt;</a:t>
            </a:r>
          </a:p>
        </p:txBody>
      </p:sp>
    </p:spTree>
    <p:extLst>
      <p:ext uri="{BB962C8B-B14F-4D97-AF65-F5344CB8AC3E}">
        <p14:creationId xmlns:p14="http://schemas.microsoft.com/office/powerpoint/2010/main" val="3490834154"/>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p:nvPr>
        </p:nvSpPr>
        <p:spPr>
          <a:xfrm>
            <a:off x="762000" y="269875"/>
            <a:ext cx="8077200" cy="1143000"/>
          </a:xfrm>
        </p:spPr>
        <p:txBody>
          <a:bodyPr/>
          <a:lstStyle/>
          <a:p>
            <a:r>
              <a:rPr smtClean="0"/>
              <a:t>Propriété 'color'</a:t>
            </a:r>
          </a:p>
        </p:txBody>
      </p:sp>
      <p:sp>
        <p:nvSpPr>
          <p:cNvPr id="50179" name="Espace réservé du contenu 2"/>
          <p:cNvSpPr>
            <a:spLocks noGrp="1"/>
          </p:cNvSpPr>
          <p:nvPr>
            <p:ph idx="1"/>
          </p:nvPr>
        </p:nvSpPr>
        <p:spPr>
          <a:xfrm>
            <a:off x="762000" y="1341438"/>
            <a:ext cx="8077200" cy="5256212"/>
          </a:xfrm>
        </p:spPr>
        <p:txBody>
          <a:bodyPr/>
          <a:lstStyle/>
          <a:p>
            <a:pPr marL="0" indent="0">
              <a:buFont typeface="Arial" charset="0"/>
              <a:buNone/>
            </a:pPr>
            <a:r>
              <a:rPr sz="2000" smtClean="0"/>
              <a:t>définit la couleur du texte,</a:t>
            </a:r>
          </a:p>
          <a:p>
            <a:pPr marL="0" indent="0">
              <a:buFont typeface="Arial" charset="0"/>
              <a:buNone/>
            </a:pPr>
            <a:r>
              <a:rPr sz="2000" smtClean="0"/>
              <a:t>Valeurs :</a:t>
            </a:r>
          </a:p>
          <a:p>
            <a:pPr marL="0" indent="0">
              <a:buFont typeface="Arial" charset="0"/>
              <a:buNone/>
            </a:pPr>
            <a:r>
              <a:rPr sz="2000" smtClean="0"/>
              <a:t>inherit : 		hérité,</a:t>
            </a:r>
          </a:p>
          <a:p>
            <a:pPr marL="0" indent="0">
              <a:buFont typeface="Arial" charset="0"/>
              <a:buNone/>
            </a:pPr>
            <a:r>
              <a:rPr sz="2000" smtClean="0"/>
              <a:t>couleur : 	mot clé ou spécification numérique RVB</a:t>
            </a:r>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a:p>
            <a:pPr marL="0" indent="0">
              <a:buFont typeface="Arial" charset="0"/>
              <a:buNone/>
            </a:pPr>
            <a:endParaRPr sz="2000" smtClean="0"/>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141663"/>
            <a:ext cx="3219450" cy="266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a:xfrm>
            <a:off x="762000" y="269875"/>
            <a:ext cx="8077200" cy="1143000"/>
          </a:xfrm>
        </p:spPr>
        <p:txBody>
          <a:bodyPr/>
          <a:lstStyle/>
          <a:p>
            <a:r>
              <a:rPr smtClean="0"/>
              <a:t>Propriété 'color'</a:t>
            </a:r>
          </a:p>
        </p:txBody>
      </p:sp>
      <p:sp>
        <p:nvSpPr>
          <p:cNvPr id="3" name="Espace réservé du contenu 2"/>
          <p:cNvSpPr>
            <a:spLocks noGrp="1"/>
          </p:cNvSpPr>
          <p:nvPr>
            <p:ph idx="1"/>
          </p:nvPr>
        </p:nvSpPr>
        <p:spPr>
          <a:xfrm>
            <a:off x="762000" y="1268761"/>
            <a:ext cx="8077200" cy="5472608"/>
          </a:xfrm>
        </p:spPr>
        <p:txBody>
          <a:bodyPr rtlCol="0">
            <a:normAutofit fontScale="85000" lnSpcReduction="10000"/>
          </a:bodyPr>
          <a:lstStyle/>
          <a:p>
            <a:pPr fontAlgn="auto">
              <a:spcAft>
                <a:spcPts val="0"/>
              </a:spcAft>
              <a:buFont typeface="Arial" pitchFamily="34" charset="0"/>
              <a:buChar char="•"/>
              <a:defRPr/>
            </a:pPr>
            <a:endParaRPr sz="2000" dirty="0" smtClean="0"/>
          </a:p>
          <a:p>
            <a:pPr marL="0" indent="0" fontAlgn="auto">
              <a:spcAft>
                <a:spcPts val="0"/>
              </a:spcAft>
              <a:buFont typeface="Arial" pitchFamily="34" charset="0"/>
              <a:buNone/>
              <a:defRPr/>
            </a:pPr>
            <a:r>
              <a:rPr sz="2000" dirty="0" smtClean="0"/>
              <a:t>Le modèle RVB représente la combinaison numérique de la couleur.</a:t>
            </a:r>
          </a:p>
          <a:p>
            <a:pPr marL="0" indent="0" fontAlgn="auto">
              <a:spcAft>
                <a:spcPts val="0"/>
              </a:spcAft>
              <a:buFont typeface="Arial" pitchFamily="34" charset="0"/>
              <a:buNone/>
              <a:defRPr/>
            </a:pPr>
            <a:r>
              <a:rPr sz="2000" dirty="0" smtClean="0"/>
              <a:t>Les exemples suivants donnent la même couleur rouge :</a:t>
            </a:r>
            <a:endParaRPr sz="2000" dirty="0"/>
          </a:p>
          <a:p>
            <a:pPr fontAlgn="auto">
              <a:spcAft>
                <a:spcPts val="0"/>
              </a:spcAft>
              <a:buFont typeface="Arial" pitchFamily="34" charset="0"/>
              <a:buChar char="•"/>
              <a:defRPr/>
            </a:pPr>
            <a:r>
              <a:rPr sz="2000" dirty="0" smtClean="0"/>
              <a:t>p </a:t>
            </a:r>
            <a:r>
              <a:rPr sz="2000" dirty="0">
                <a:solidFill>
                  <a:srgbClr val="2403E7"/>
                </a:solidFill>
              </a:rPr>
              <a:t>{ </a:t>
            </a:r>
            <a:r>
              <a:rPr sz="2000" dirty="0" err="1">
                <a:solidFill>
                  <a:srgbClr val="2403E7"/>
                </a:solidFill>
              </a:rPr>
              <a:t>color</a:t>
            </a:r>
            <a:r>
              <a:rPr sz="2000" dirty="0">
                <a:solidFill>
                  <a:srgbClr val="2403E7"/>
                </a:solidFill>
              </a:rPr>
              <a:t>: #f00 </a:t>
            </a:r>
            <a:r>
              <a:rPr sz="2000" dirty="0" smtClean="0"/>
              <a:t>}</a:t>
            </a:r>
          </a:p>
          <a:p>
            <a:pPr fontAlgn="auto">
              <a:spcAft>
                <a:spcPts val="0"/>
              </a:spcAft>
              <a:buFont typeface="Arial" pitchFamily="34" charset="0"/>
              <a:buChar char="•"/>
              <a:defRPr/>
            </a:pPr>
            <a:r>
              <a:rPr sz="2000" dirty="0" smtClean="0"/>
              <a:t>p </a:t>
            </a:r>
            <a:r>
              <a:rPr sz="2000" dirty="0"/>
              <a:t>{ </a:t>
            </a:r>
            <a:r>
              <a:rPr sz="2000" dirty="0" err="1">
                <a:solidFill>
                  <a:srgbClr val="2403E7"/>
                </a:solidFill>
              </a:rPr>
              <a:t>color</a:t>
            </a:r>
            <a:r>
              <a:rPr sz="2000" dirty="0">
                <a:solidFill>
                  <a:srgbClr val="2403E7"/>
                </a:solidFill>
              </a:rPr>
              <a:t>: #ff0000</a:t>
            </a:r>
            <a:r>
              <a:rPr sz="2000" dirty="0"/>
              <a:t> } </a:t>
            </a:r>
            <a:endParaRPr sz="2000" dirty="0" smtClean="0"/>
          </a:p>
          <a:p>
            <a:pPr fontAlgn="auto">
              <a:spcAft>
                <a:spcPts val="0"/>
              </a:spcAft>
              <a:buFont typeface="Arial" pitchFamily="34" charset="0"/>
              <a:buChar char="•"/>
              <a:defRPr/>
            </a:pPr>
            <a:r>
              <a:rPr sz="2000" dirty="0" smtClean="0"/>
              <a:t>p </a:t>
            </a:r>
            <a:r>
              <a:rPr sz="2000" dirty="0"/>
              <a:t>{ </a:t>
            </a:r>
            <a:r>
              <a:rPr sz="2000" dirty="0" err="1">
                <a:solidFill>
                  <a:srgbClr val="2403E7"/>
                </a:solidFill>
              </a:rPr>
              <a:t>color</a:t>
            </a:r>
            <a:r>
              <a:rPr sz="2000" dirty="0">
                <a:solidFill>
                  <a:srgbClr val="2403E7"/>
                </a:solidFill>
              </a:rPr>
              <a:t>: </a:t>
            </a:r>
            <a:r>
              <a:rPr sz="2000" dirty="0" err="1">
                <a:solidFill>
                  <a:srgbClr val="2403E7"/>
                </a:solidFill>
              </a:rPr>
              <a:t>rgb</a:t>
            </a:r>
            <a:r>
              <a:rPr sz="2000" dirty="0">
                <a:solidFill>
                  <a:srgbClr val="2403E7"/>
                </a:solidFill>
              </a:rPr>
              <a:t>(255,0,0) </a:t>
            </a:r>
            <a:r>
              <a:rPr sz="2000" dirty="0"/>
              <a:t>} </a:t>
            </a:r>
            <a:endParaRPr sz="2000" dirty="0" smtClean="0"/>
          </a:p>
          <a:p>
            <a:pPr fontAlgn="auto">
              <a:spcAft>
                <a:spcPts val="0"/>
              </a:spcAft>
              <a:buFont typeface="Arial" pitchFamily="34" charset="0"/>
              <a:buChar char="•"/>
              <a:defRPr/>
            </a:pPr>
            <a:r>
              <a:rPr sz="2000" dirty="0" smtClean="0"/>
              <a:t>p </a:t>
            </a:r>
            <a:r>
              <a:rPr sz="2000" dirty="0"/>
              <a:t>{ </a:t>
            </a:r>
            <a:r>
              <a:rPr sz="2000" dirty="0" err="1">
                <a:solidFill>
                  <a:srgbClr val="2403E7"/>
                </a:solidFill>
              </a:rPr>
              <a:t>color</a:t>
            </a:r>
            <a:r>
              <a:rPr sz="2000" dirty="0">
                <a:solidFill>
                  <a:srgbClr val="2403E7"/>
                </a:solidFill>
              </a:rPr>
              <a:t>: </a:t>
            </a:r>
            <a:r>
              <a:rPr sz="2000" dirty="0" err="1">
                <a:solidFill>
                  <a:srgbClr val="2403E7"/>
                </a:solidFill>
              </a:rPr>
              <a:t>rgb</a:t>
            </a:r>
            <a:r>
              <a:rPr sz="2000" dirty="0">
                <a:solidFill>
                  <a:srgbClr val="2403E7"/>
                </a:solidFill>
              </a:rPr>
              <a:t>(100%, 0%, 0%)</a:t>
            </a:r>
            <a:r>
              <a:rPr sz="2000" dirty="0"/>
              <a:t> } </a:t>
            </a:r>
            <a:endParaRPr sz="2000" dirty="0" smtClean="0"/>
          </a:p>
          <a:p>
            <a:pPr fontAlgn="auto">
              <a:spcAft>
                <a:spcPts val="0"/>
              </a:spcAft>
              <a:buFont typeface="Arial" pitchFamily="34" charset="0"/>
              <a:buChar char="•"/>
              <a:defRPr/>
            </a:pPr>
            <a:r>
              <a:rPr lang="fr-FR" sz="2000" dirty="0"/>
              <a:t>p </a:t>
            </a:r>
            <a:r>
              <a:rPr lang="fr-FR" sz="2000" dirty="0">
                <a:solidFill>
                  <a:srgbClr val="2403E7"/>
                </a:solidFill>
              </a:rPr>
              <a:t>{ </a:t>
            </a:r>
            <a:r>
              <a:rPr lang="fr-FR" sz="2000" dirty="0" err="1">
                <a:solidFill>
                  <a:srgbClr val="2403E7"/>
                </a:solidFill>
              </a:rPr>
              <a:t>color</a:t>
            </a:r>
            <a:r>
              <a:rPr lang="fr-FR" sz="2000" dirty="0">
                <a:solidFill>
                  <a:srgbClr val="2403E7"/>
                </a:solidFill>
              </a:rPr>
              <a:t>: </a:t>
            </a:r>
            <a:r>
              <a:rPr lang="fr-FR" sz="2000" dirty="0" err="1" smtClean="0">
                <a:solidFill>
                  <a:srgbClr val="2403E7"/>
                </a:solidFill>
              </a:rPr>
              <a:t>red</a:t>
            </a:r>
            <a:r>
              <a:rPr lang="fr-FR" sz="2000" dirty="0" smtClean="0">
                <a:solidFill>
                  <a:srgbClr val="2403E7"/>
                </a:solidFill>
              </a:rPr>
              <a:t> </a:t>
            </a:r>
            <a:r>
              <a:rPr lang="fr-FR" sz="2000" dirty="0" smtClean="0"/>
              <a:t>}</a:t>
            </a:r>
          </a:p>
          <a:p>
            <a:pPr marL="0" indent="0" fontAlgn="auto">
              <a:spcAft>
                <a:spcPts val="0"/>
              </a:spcAft>
              <a:buNone/>
              <a:defRPr/>
            </a:pPr>
            <a:r>
              <a:rPr lang="fr-FR" sz="2000" dirty="0" smtClean="0"/>
              <a:t>Transparence</a:t>
            </a:r>
          </a:p>
          <a:p>
            <a:pPr fontAlgn="auto">
              <a:spcAft>
                <a:spcPts val="0"/>
              </a:spcAft>
              <a:buFont typeface="Arial" pitchFamily="34" charset="0"/>
              <a:buChar char="•"/>
              <a:defRPr/>
            </a:pPr>
            <a:r>
              <a:rPr lang="fr-FR" sz="2000" dirty="0"/>
              <a:t>p { </a:t>
            </a:r>
            <a:r>
              <a:rPr lang="fr-FR" sz="2000" dirty="0" err="1">
                <a:solidFill>
                  <a:srgbClr val="2403E7"/>
                </a:solidFill>
              </a:rPr>
              <a:t>color</a:t>
            </a:r>
            <a:r>
              <a:rPr lang="fr-FR" sz="2000" dirty="0">
                <a:solidFill>
                  <a:srgbClr val="2403E7"/>
                </a:solidFill>
              </a:rPr>
              <a:t>: </a:t>
            </a:r>
            <a:r>
              <a:rPr lang="fr-FR" sz="2000" dirty="0" err="1" smtClean="0">
                <a:solidFill>
                  <a:srgbClr val="2403E7"/>
                </a:solidFill>
              </a:rPr>
              <a:t>rgba</a:t>
            </a:r>
            <a:r>
              <a:rPr lang="fr-FR" sz="2000" dirty="0" smtClean="0">
                <a:solidFill>
                  <a:srgbClr val="2403E7"/>
                </a:solidFill>
              </a:rPr>
              <a:t>(100</a:t>
            </a:r>
            <a:r>
              <a:rPr lang="fr-FR" sz="2000" dirty="0">
                <a:solidFill>
                  <a:srgbClr val="2403E7"/>
                </a:solidFill>
              </a:rPr>
              <a:t>%, 0%, 0</a:t>
            </a:r>
            <a:r>
              <a:rPr lang="fr-FR" sz="2000" dirty="0" smtClean="0">
                <a:solidFill>
                  <a:srgbClr val="2403E7"/>
                </a:solidFill>
              </a:rPr>
              <a:t>%,0.4)</a:t>
            </a:r>
            <a:r>
              <a:rPr lang="fr-FR" sz="2000" dirty="0" smtClean="0"/>
              <a:t> </a:t>
            </a:r>
            <a:r>
              <a:rPr lang="fr-FR" sz="2000" dirty="0"/>
              <a:t>} </a:t>
            </a:r>
            <a:endParaRPr lang="fr-FR" sz="2000" dirty="0" smtClean="0"/>
          </a:p>
          <a:p>
            <a:pPr marL="0" indent="0" fontAlgn="auto">
              <a:spcAft>
                <a:spcPts val="0"/>
              </a:spcAft>
              <a:buNone/>
              <a:defRPr/>
            </a:pPr>
            <a:r>
              <a:rPr lang="fr-FR" sz="2000" dirty="0" smtClean="0"/>
              <a:t>HSL : teinte, saturation, luminosité</a:t>
            </a:r>
          </a:p>
          <a:p>
            <a:pPr fontAlgn="auto">
              <a:spcAft>
                <a:spcPts val="0"/>
              </a:spcAft>
              <a:buFont typeface="Arial" pitchFamily="34" charset="0"/>
              <a:buChar char="•"/>
              <a:defRPr/>
            </a:pPr>
            <a:r>
              <a:rPr lang="fr-FR" sz="2000" dirty="0"/>
              <a:t>p { </a:t>
            </a:r>
            <a:r>
              <a:rPr lang="fr-FR" sz="2000" dirty="0" err="1">
                <a:solidFill>
                  <a:srgbClr val="2403E7"/>
                </a:solidFill>
              </a:rPr>
              <a:t>color</a:t>
            </a:r>
            <a:r>
              <a:rPr lang="fr-FR" sz="2000" dirty="0">
                <a:solidFill>
                  <a:srgbClr val="2403E7"/>
                </a:solidFill>
              </a:rPr>
              <a:t>: </a:t>
            </a:r>
            <a:r>
              <a:rPr lang="fr-FR" sz="2000" dirty="0" err="1" smtClean="0">
                <a:solidFill>
                  <a:srgbClr val="2403E7"/>
                </a:solidFill>
              </a:rPr>
              <a:t>hsl</a:t>
            </a:r>
            <a:r>
              <a:rPr lang="fr-FR" sz="2000" dirty="0" smtClean="0">
                <a:solidFill>
                  <a:srgbClr val="2403E7"/>
                </a:solidFill>
              </a:rPr>
              <a:t>(0,100</a:t>
            </a:r>
            <a:r>
              <a:rPr lang="fr-FR" sz="2000" dirty="0">
                <a:solidFill>
                  <a:srgbClr val="2403E7"/>
                </a:solidFill>
              </a:rPr>
              <a:t>%, </a:t>
            </a:r>
            <a:r>
              <a:rPr lang="fr-FR" sz="2000" dirty="0" smtClean="0">
                <a:solidFill>
                  <a:srgbClr val="2403E7"/>
                </a:solidFill>
              </a:rPr>
              <a:t>15%)</a:t>
            </a:r>
            <a:r>
              <a:rPr lang="fr-FR" sz="2000" dirty="0" smtClean="0"/>
              <a:t> </a:t>
            </a:r>
            <a:r>
              <a:rPr lang="fr-FR" sz="2000" dirty="0"/>
              <a:t>} </a:t>
            </a:r>
            <a:endParaRPr lang="fr-FR" sz="2000" dirty="0" smtClean="0"/>
          </a:p>
          <a:p>
            <a:pPr fontAlgn="auto">
              <a:spcAft>
                <a:spcPts val="0"/>
              </a:spcAft>
              <a:buFont typeface="Arial" pitchFamily="34" charset="0"/>
              <a:buChar char="•"/>
              <a:defRPr/>
            </a:pPr>
            <a:r>
              <a:rPr lang="fr-FR" sz="2000" dirty="0"/>
              <a:t>p { </a:t>
            </a:r>
            <a:r>
              <a:rPr lang="fr-FR" sz="2000" dirty="0" err="1">
                <a:solidFill>
                  <a:srgbClr val="2403E7"/>
                </a:solidFill>
              </a:rPr>
              <a:t>color</a:t>
            </a:r>
            <a:r>
              <a:rPr lang="fr-FR" sz="2000" dirty="0">
                <a:solidFill>
                  <a:srgbClr val="2403E7"/>
                </a:solidFill>
              </a:rPr>
              <a:t>: </a:t>
            </a:r>
            <a:r>
              <a:rPr lang="fr-FR" sz="2000" dirty="0" err="1" smtClean="0">
                <a:solidFill>
                  <a:srgbClr val="2403E7"/>
                </a:solidFill>
              </a:rPr>
              <a:t>hsla</a:t>
            </a:r>
            <a:r>
              <a:rPr lang="fr-FR" sz="2000" dirty="0" smtClean="0">
                <a:solidFill>
                  <a:srgbClr val="2403E7"/>
                </a:solidFill>
              </a:rPr>
              <a:t>(0,100</a:t>
            </a:r>
            <a:r>
              <a:rPr lang="fr-FR" sz="2000" dirty="0">
                <a:solidFill>
                  <a:srgbClr val="2403E7"/>
                </a:solidFill>
              </a:rPr>
              <a:t>%, 15</a:t>
            </a:r>
            <a:r>
              <a:rPr lang="fr-FR" sz="2000" dirty="0" smtClean="0">
                <a:solidFill>
                  <a:srgbClr val="2403E7"/>
                </a:solidFill>
              </a:rPr>
              <a:t>%,0,7)</a:t>
            </a:r>
            <a:r>
              <a:rPr lang="fr-FR" sz="2000" dirty="0" smtClean="0"/>
              <a:t> </a:t>
            </a:r>
            <a:r>
              <a:rPr lang="fr-FR" sz="2000" dirty="0"/>
              <a:t>} </a:t>
            </a:r>
            <a:endParaRPr lang="fr-FR" sz="2000" dirty="0" smtClean="0"/>
          </a:p>
          <a:p>
            <a:pPr marL="0" indent="0" fontAlgn="auto">
              <a:spcAft>
                <a:spcPts val="0"/>
              </a:spcAft>
              <a:buNone/>
              <a:defRPr/>
            </a:pPr>
            <a:endParaRPr lang="fr-FR" sz="2000" dirty="0"/>
          </a:p>
          <a:p>
            <a:pPr fontAlgn="auto">
              <a:spcAft>
                <a:spcPts val="0"/>
              </a:spcAft>
              <a:buFont typeface="Arial" pitchFamily="34" charset="0"/>
              <a:buChar char="•"/>
              <a:defRPr/>
            </a:pPr>
            <a:endParaRPr lang="fr-FR" sz="2000" dirty="0"/>
          </a:p>
          <a:p>
            <a:pPr fontAlgn="auto">
              <a:spcAft>
                <a:spcPts val="0"/>
              </a:spcAft>
              <a:buFont typeface="Arial" pitchFamily="34" charset="0"/>
              <a:buChar char="•"/>
              <a:defRPr/>
            </a:pPr>
            <a:endParaRPr lang="fr-FR" sz="2000" dirty="0"/>
          </a:p>
          <a:p>
            <a:pPr marL="0" indent="0" fontAlgn="auto">
              <a:spcAft>
                <a:spcPts val="0"/>
              </a:spcAft>
              <a:buNone/>
              <a:defRPr/>
            </a:pPr>
            <a:r>
              <a:rPr lang="fr-FR" sz="2000" dirty="0" smtClean="0"/>
              <a:t>Voir les sites suivants pour une étude approfondie des couleurs</a:t>
            </a:r>
            <a:endParaRPr lang="fr-FR" sz="2000" dirty="0"/>
          </a:p>
          <a:p>
            <a:pPr marL="0" indent="0" fontAlgn="auto">
              <a:spcAft>
                <a:spcPts val="0"/>
              </a:spcAft>
              <a:buNone/>
              <a:defRPr/>
            </a:pPr>
            <a:r>
              <a:rPr lang="fr-FR" sz="2000" dirty="0">
                <a:hlinkClick r:id="rId2"/>
              </a:rPr>
              <a:t>http://</a:t>
            </a:r>
            <a:r>
              <a:rPr lang="fr-FR" sz="2000" dirty="0" smtClean="0">
                <a:hlinkClick r:id="rId2"/>
              </a:rPr>
              <a:t>stylescss.free.fr/couleurs.php</a:t>
            </a:r>
            <a:endParaRPr lang="fr-FR" sz="2000" dirty="0" smtClean="0"/>
          </a:p>
          <a:p>
            <a:pPr marL="0" indent="0" fontAlgn="auto">
              <a:spcAft>
                <a:spcPts val="0"/>
              </a:spcAft>
              <a:buNone/>
              <a:defRPr/>
            </a:pPr>
            <a:r>
              <a:rPr lang="fr-FR" sz="2000" dirty="0">
                <a:hlinkClick r:id="rId3"/>
              </a:rPr>
              <a:t>http://www.w3.org/TR/css3-color/</a:t>
            </a:r>
            <a:endParaRPr sz="2000" dirty="0" smtClean="0"/>
          </a:p>
          <a:p>
            <a:pPr fontAlgn="auto">
              <a:spcAft>
                <a:spcPts val="0"/>
              </a:spcAft>
              <a:buFont typeface="Arial" pitchFamily="34" charset="0"/>
              <a:buChar char="•"/>
              <a:defRPr/>
            </a:pPr>
            <a:endParaRPr sz="2000" dirty="0"/>
          </a:p>
          <a:p>
            <a:pPr marL="0" indent="0" fontAlgn="auto">
              <a:spcAft>
                <a:spcPts val="0"/>
              </a:spcAft>
              <a:buFont typeface="Arial" pitchFamily="34" charset="0"/>
              <a:buNone/>
              <a:defRPr/>
            </a:pPr>
            <a:endParaRPr sz="2000" dirty="0"/>
          </a:p>
        </p:txBody>
      </p:sp>
      <p:pic>
        <p:nvPicPr>
          <p:cNvPr id="2" name="Image 1"/>
          <p:cNvPicPr>
            <a:picLocks noChangeAspect="1"/>
          </p:cNvPicPr>
          <p:nvPr/>
        </p:nvPicPr>
        <p:blipFill>
          <a:blip r:embed="rId4"/>
          <a:stretch>
            <a:fillRect/>
          </a:stretch>
        </p:blipFill>
        <p:spPr>
          <a:xfrm>
            <a:off x="1187624" y="4725144"/>
            <a:ext cx="5340276" cy="542415"/>
          </a:xfrm>
          <a:prstGeom prst="rect">
            <a:avLst/>
          </a:prstGeom>
        </p:spPr>
      </p:pic>
    </p:spTree>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a:xfrm>
            <a:off x="762000" y="269875"/>
            <a:ext cx="8077200" cy="1143000"/>
          </a:xfrm>
        </p:spPr>
        <p:txBody>
          <a:bodyPr/>
          <a:lstStyle/>
          <a:p>
            <a:r>
              <a:rPr dirty="0" smtClean="0"/>
              <a:t>Propriété '</a:t>
            </a:r>
            <a:r>
              <a:rPr dirty="0" err="1" smtClean="0"/>
              <a:t>color</a:t>
            </a:r>
            <a:r>
              <a:rPr dirty="0" smtClean="0"/>
              <a:t>' : couleurs de base</a:t>
            </a:r>
          </a:p>
        </p:txBody>
      </p:sp>
      <p:sp>
        <p:nvSpPr>
          <p:cNvPr id="3" name="Espace réservé du contenu 2"/>
          <p:cNvSpPr>
            <a:spLocks noGrp="1"/>
          </p:cNvSpPr>
          <p:nvPr>
            <p:ph idx="1"/>
          </p:nvPr>
        </p:nvSpPr>
        <p:spPr>
          <a:xfrm>
            <a:off x="762000" y="1597025"/>
            <a:ext cx="8077200" cy="3776663"/>
          </a:xfrm>
        </p:spPr>
        <p:txBody>
          <a:bodyPr rtlCol="0"/>
          <a:lstStyle/>
          <a:p>
            <a:pPr fontAlgn="auto">
              <a:spcAft>
                <a:spcPts val="0"/>
              </a:spcAft>
              <a:buFont typeface="Arial" pitchFamily="34" charset="0"/>
              <a:buChar char="•"/>
              <a:defRPr/>
            </a:pPr>
            <a:endParaRPr sz="2000" dirty="0" smtClean="0"/>
          </a:p>
          <a:p>
            <a:pPr marL="0" indent="0" fontAlgn="auto">
              <a:spcAft>
                <a:spcPts val="0"/>
              </a:spcAft>
              <a:buNone/>
              <a:defRPr/>
            </a:pPr>
            <a:endParaRPr sz="2000" dirty="0"/>
          </a:p>
          <a:p>
            <a:pPr marL="0" indent="0" fontAlgn="auto">
              <a:spcAft>
                <a:spcPts val="0"/>
              </a:spcAft>
              <a:buFont typeface="Arial" pitchFamily="34" charset="0"/>
              <a:buNone/>
              <a:defRPr/>
            </a:pPr>
            <a:endParaRPr sz="2000" dirty="0"/>
          </a:p>
        </p:txBody>
      </p:sp>
      <p:graphicFrame>
        <p:nvGraphicFramePr>
          <p:cNvPr id="2" name="Tableau 1"/>
          <p:cNvGraphicFramePr>
            <a:graphicFrameLocks noGrp="1"/>
          </p:cNvGraphicFramePr>
          <p:nvPr>
            <p:extLst>
              <p:ext uri="{D42A27DB-BD31-4B8C-83A1-F6EECF244321}">
                <p14:modId xmlns:p14="http://schemas.microsoft.com/office/powerpoint/2010/main" val="100917242"/>
              </p:ext>
            </p:extLst>
          </p:nvPr>
        </p:nvGraphicFramePr>
        <p:xfrm>
          <a:off x="1860942" y="1268748"/>
          <a:ext cx="6095434" cy="5400611"/>
        </p:xfrm>
        <a:graphic>
          <a:graphicData uri="http://schemas.openxmlformats.org/drawingml/2006/table">
            <a:tbl>
              <a:tblPr/>
              <a:tblGrid>
                <a:gridCol w="197791"/>
                <a:gridCol w="1577163"/>
                <a:gridCol w="1656184"/>
                <a:gridCol w="1445209"/>
                <a:gridCol w="1219087"/>
              </a:tblGrid>
              <a:tr h="317683">
                <a:tc rowSpan="17">
                  <a:txBody>
                    <a:bodyPr/>
                    <a:lstStyle/>
                    <a:p>
                      <a:r>
                        <a:rPr lang="fr-FR" sz="1300" dirty="0" smtClean="0">
                          <a:effectLst/>
                        </a:rPr>
                        <a:t>C</a:t>
                      </a:r>
                      <a:endParaRPr lang="fr-FR" sz="1300" dirty="0">
                        <a:effectLst/>
                      </a:endParaRPr>
                    </a:p>
                  </a:txBody>
                  <a:tcPr marL="66558" marR="66558" marT="33279" marB="33279" anchor="ctr">
                    <a:lnL>
                      <a:noFill/>
                    </a:lnL>
                    <a:lnR>
                      <a:noFill/>
                    </a:lnR>
                    <a:lnT>
                      <a:noFill/>
                    </a:lnT>
                    <a:lnB>
                      <a:noFill/>
                    </a:lnB>
                    <a:solidFill>
                      <a:srgbClr val="000000"/>
                    </a:solidFill>
                  </a:tcPr>
                </a:tc>
                <a:tc>
                  <a:txBody>
                    <a:bodyPr/>
                    <a:lstStyle/>
                    <a:p>
                      <a:r>
                        <a:rPr lang="fr-FR" sz="1300" dirty="0" err="1"/>
                        <a:t>Numeric</a:t>
                      </a:r>
                      <a:r>
                        <a:rPr lang="fr-FR" sz="1300" dirty="0"/>
                        <a:t> </a:t>
                      </a:r>
                    </a:p>
                  </a:txBody>
                  <a:tcPr marL="66558" marR="66558" marT="33279" marB="33279" anchor="ctr">
                    <a:lnL>
                      <a:noFill/>
                    </a:lnL>
                    <a:lnR>
                      <a:noFill/>
                    </a:lnR>
                    <a:lnT>
                      <a:noFill/>
                    </a:lnT>
                    <a:lnB>
                      <a:noFill/>
                    </a:lnB>
                  </a:tcPr>
                </a:tc>
                <a:tc>
                  <a:txBody>
                    <a:bodyPr/>
                    <a:lstStyle/>
                    <a:p>
                      <a:r>
                        <a:rPr lang="fr-FR" sz="1600" b="1"/>
                        <a:t>Color name </a:t>
                      </a:r>
                    </a:p>
                  </a:txBody>
                  <a:tcPr marL="66558" marR="66558" marT="33279" marB="33279" anchor="ctr">
                    <a:lnL>
                      <a:noFill/>
                    </a:lnL>
                    <a:lnR>
                      <a:noFill/>
                    </a:lnR>
                    <a:lnT>
                      <a:noFill/>
                    </a:lnT>
                    <a:lnB>
                      <a:noFill/>
                    </a:lnB>
                  </a:tcPr>
                </a:tc>
                <a:tc>
                  <a:txBody>
                    <a:bodyPr/>
                    <a:lstStyle/>
                    <a:p>
                      <a:r>
                        <a:rPr lang="fr-FR" sz="1300"/>
                        <a:t>Hex rgb </a:t>
                      </a:r>
                    </a:p>
                  </a:txBody>
                  <a:tcPr marL="66558" marR="66558" marT="33279" marB="33279" anchor="ctr">
                    <a:lnL>
                      <a:noFill/>
                    </a:lnL>
                    <a:lnR>
                      <a:noFill/>
                    </a:lnR>
                    <a:lnT>
                      <a:noFill/>
                    </a:lnT>
                    <a:lnB>
                      <a:noFill/>
                    </a:lnB>
                  </a:tcPr>
                </a:tc>
                <a:tc>
                  <a:txBody>
                    <a:bodyPr/>
                    <a:lstStyle/>
                    <a:p>
                      <a:r>
                        <a:rPr lang="fr-FR" sz="1300"/>
                        <a:t>Decimal </a:t>
                      </a:r>
                    </a:p>
                  </a:txBody>
                  <a:tcPr marL="66558" marR="66558" marT="33279" marB="33279" anchor="ctr">
                    <a:lnL>
                      <a:noFill/>
                    </a:lnL>
                    <a:lnR>
                      <a:noFill/>
                    </a:lnR>
                    <a:lnT>
                      <a:noFill/>
                    </a:lnT>
                    <a:lnB>
                      <a:noFill/>
                    </a:lnB>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0000"/>
                    </a:solidFill>
                  </a:tcPr>
                </a:tc>
                <a:tc>
                  <a:txBody>
                    <a:bodyPr/>
                    <a:lstStyle/>
                    <a:p>
                      <a:r>
                        <a:rPr lang="fr-FR" sz="1300">
                          <a:effectLst/>
                        </a:rPr>
                        <a:t>  </a:t>
                      </a:r>
                    </a:p>
                  </a:txBody>
                  <a:tcPr marL="66558" marR="66558" marT="33279" marB="33279" anchor="ctr">
                    <a:lnL>
                      <a:noFill/>
                    </a:lnL>
                    <a:lnR>
                      <a:noFill/>
                    </a:lnR>
                    <a:lnT>
                      <a:noFill/>
                    </a:lnT>
                    <a:lnB>
                      <a:noFill/>
                    </a:lnB>
                    <a:solidFill>
                      <a:srgbClr val="000000"/>
                    </a:solidFill>
                  </a:tcPr>
                </a:tc>
                <a:tc>
                  <a:txBody>
                    <a:bodyPr/>
                    <a:lstStyle/>
                    <a:p>
                      <a:r>
                        <a:rPr lang="fr-FR" sz="1600" b="1" i="1"/>
                        <a:t>black</a:t>
                      </a:r>
                      <a:r>
                        <a:rPr lang="fr-FR" sz="1600" b="1"/>
                        <a:t> </a:t>
                      </a:r>
                    </a:p>
                  </a:txBody>
                  <a:tcPr marL="66558" marR="66558" marT="33279" marB="33279" anchor="ctr">
                    <a:lnL>
                      <a:noFill/>
                    </a:lnL>
                    <a:lnR>
                      <a:noFill/>
                    </a:lnR>
                    <a:lnT>
                      <a:noFill/>
                    </a:lnT>
                    <a:lnB>
                      <a:noFill/>
                    </a:lnB>
                  </a:tcPr>
                </a:tc>
                <a:tc>
                  <a:txBody>
                    <a:bodyPr/>
                    <a:lstStyle/>
                    <a:p>
                      <a:r>
                        <a:rPr lang="fr-FR" sz="1300">
                          <a:effectLst/>
                        </a:rPr>
                        <a:t>#000000 </a:t>
                      </a:r>
                    </a:p>
                  </a:txBody>
                  <a:tcPr marL="66558" marR="66558" marT="33279" marB="33279" anchor="ctr">
                    <a:lnL>
                      <a:noFill/>
                    </a:lnL>
                    <a:lnR>
                      <a:noFill/>
                    </a:lnR>
                    <a:lnT>
                      <a:noFill/>
                    </a:lnT>
                    <a:lnB>
                      <a:noFill/>
                    </a:lnB>
                    <a:solidFill>
                      <a:srgbClr val="C0C0C0"/>
                    </a:solidFill>
                  </a:tcPr>
                </a:tc>
                <a:tc>
                  <a:txBody>
                    <a:bodyPr/>
                    <a:lstStyle/>
                    <a:p>
                      <a:r>
                        <a:rPr lang="fr-FR" sz="1300">
                          <a:effectLst/>
                        </a:rPr>
                        <a:t>0,0,0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C0C0C0"/>
                    </a:solidFill>
                  </a:tcPr>
                </a:tc>
                <a:tc>
                  <a:txBody>
                    <a:bodyPr/>
                    <a:lstStyle/>
                    <a:p>
                      <a:r>
                        <a:rPr lang="fr-FR" sz="1300">
                          <a:effectLst/>
                        </a:rPr>
                        <a:t>  </a:t>
                      </a:r>
                    </a:p>
                  </a:txBody>
                  <a:tcPr marL="66558" marR="66558" marT="33279" marB="33279" anchor="ctr">
                    <a:lnL>
                      <a:noFill/>
                    </a:lnL>
                    <a:lnR>
                      <a:noFill/>
                    </a:lnR>
                    <a:lnT>
                      <a:noFill/>
                    </a:lnT>
                    <a:lnB>
                      <a:noFill/>
                    </a:lnB>
                    <a:solidFill>
                      <a:srgbClr val="C0C0C0"/>
                    </a:solidFill>
                  </a:tcPr>
                </a:tc>
                <a:tc>
                  <a:txBody>
                    <a:bodyPr/>
                    <a:lstStyle/>
                    <a:p>
                      <a:r>
                        <a:rPr lang="fr-FR" sz="1600" b="1" i="1"/>
                        <a:t>silver</a:t>
                      </a:r>
                      <a:r>
                        <a:rPr lang="fr-FR" sz="1600" b="1"/>
                        <a:t> </a:t>
                      </a:r>
                    </a:p>
                  </a:txBody>
                  <a:tcPr marL="66558" marR="66558" marT="33279" marB="33279" anchor="ctr">
                    <a:lnL>
                      <a:noFill/>
                    </a:lnL>
                    <a:lnR>
                      <a:noFill/>
                    </a:lnR>
                    <a:lnT>
                      <a:noFill/>
                    </a:lnT>
                    <a:lnB>
                      <a:noFill/>
                    </a:lnB>
                  </a:tcPr>
                </a:tc>
                <a:tc>
                  <a:txBody>
                    <a:bodyPr/>
                    <a:lstStyle/>
                    <a:p>
                      <a:r>
                        <a:rPr lang="fr-FR" sz="1300">
                          <a:effectLst/>
                        </a:rPr>
                        <a:t>#C0C0C0 </a:t>
                      </a:r>
                    </a:p>
                  </a:txBody>
                  <a:tcPr marL="66558" marR="66558" marT="33279" marB="33279" anchor="ctr">
                    <a:lnL>
                      <a:noFill/>
                    </a:lnL>
                    <a:lnR>
                      <a:noFill/>
                    </a:lnR>
                    <a:lnT>
                      <a:noFill/>
                    </a:lnT>
                    <a:lnB>
                      <a:noFill/>
                    </a:lnB>
                    <a:solidFill>
                      <a:srgbClr val="C0C0C0"/>
                    </a:solidFill>
                  </a:tcPr>
                </a:tc>
                <a:tc>
                  <a:txBody>
                    <a:bodyPr/>
                    <a:lstStyle/>
                    <a:p>
                      <a:r>
                        <a:rPr lang="fr-FR" sz="1300">
                          <a:effectLst/>
                        </a:rPr>
                        <a:t>192,192,192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808080"/>
                    </a:solidFill>
                  </a:tcPr>
                </a:tc>
                <a:tc>
                  <a:txBody>
                    <a:bodyPr/>
                    <a:lstStyle/>
                    <a:p>
                      <a:r>
                        <a:rPr lang="fr-FR" sz="1300">
                          <a:effectLst/>
                        </a:rPr>
                        <a:t>  </a:t>
                      </a:r>
                    </a:p>
                  </a:txBody>
                  <a:tcPr marL="66558" marR="66558" marT="33279" marB="33279" anchor="ctr">
                    <a:lnL>
                      <a:noFill/>
                    </a:lnL>
                    <a:lnR>
                      <a:noFill/>
                    </a:lnR>
                    <a:lnT>
                      <a:noFill/>
                    </a:lnT>
                    <a:lnB>
                      <a:noFill/>
                    </a:lnB>
                    <a:solidFill>
                      <a:srgbClr val="808080"/>
                    </a:solidFill>
                  </a:tcPr>
                </a:tc>
                <a:tc>
                  <a:txBody>
                    <a:bodyPr/>
                    <a:lstStyle/>
                    <a:p>
                      <a:r>
                        <a:rPr lang="fr-FR" sz="1600" b="1" i="1"/>
                        <a:t>gray</a:t>
                      </a:r>
                      <a:r>
                        <a:rPr lang="fr-FR" sz="1600" b="1"/>
                        <a:t> </a:t>
                      </a:r>
                    </a:p>
                  </a:txBody>
                  <a:tcPr marL="66558" marR="66558" marT="33279" marB="33279" anchor="ctr">
                    <a:lnL>
                      <a:noFill/>
                    </a:lnL>
                    <a:lnR>
                      <a:noFill/>
                    </a:lnR>
                    <a:lnT>
                      <a:noFill/>
                    </a:lnT>
                    <a:lnB>
                      <a:noFill/>
                    </a:lnB>
                  </a:tcPr>
                </a:tc>
                <a:tc>
                  <a:txBody>
                    <a:bodyPr/>
                    <a:lstStyle/>
                    <a:p>
                      <a:r>
                        <a:rPr lang="fr-FR" sz="1300">
                          <a:effectLst/>
                        </a:rPr>
                        <a:t>#808080 </a:t>
                      </a:r>
                    </a:p>
                  </a:txBody>
                  <a:tcPr marL="66558" marR="66558" marT="33279" marB="33279" anchor="ctr">
                    <a:lnL>
                      <a:noFill/>
                    </a:lnL>
                    <a:lnR>
                      <a:noFill/>
                    </a:lnR>
                    <a:lnT>
                      <a:noFill/>
                    </a:lnT>
                    <a:lnB>
                      <a:noFill/>
                    </a:lnB>
                    <a:solidFill>
                      <a:srgbClr val="C0C0C0"/>
                    </a:solidFill>
                  </a:tcPr>
                </a:tc>
                <a:tc>
                  <a:txBody>
                    <a:bodyPr/>
                    <a:lstStyle/>
                    <a:p>
                      <a:r>
                        <a:rPr lang="fr-FR" sz="1300">
                          <a:effectLst/>
                        </a:rPr>
                        <a:t>128,128,128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FFFFFF"/>
                    </a:solidFill>
                  </a:tcPr>
                </a:tc>
                <a:tc>
                  <a:txBody>
                    <a:bodyPr/>
                    <a:lstStyle/>
                    <a:p>
                      <a:r>
                        <a:rPr lang="fr-FR" sz="1300">
                          <a:effectLst/>
                        </a:rPr>
                        <a:t>  </a:t>
                      </a:r>
                    </a:p>
                  </a:txBody>
                  <a:tcPr marL="66558" marR="66558" marT="33279" marB="33279" anchor="ctr">
                    <a:lnL>
                      <a:noFill/>
                    </a:lnL>
                    <a:lnR>
                      <a:noFill/>
                    </a:lnR>
                    <a:lnT>
                      <a:noFill/>
                    </a:lnT>
                    <a:lnB>
                      <a:noFill/>
                    </a:lnB>
                    <a:solidFill>
                      <a:srgbClr val="FFFFFF"/>
                    </a:solidFill>
                  </a:tcPr>
                </a:tc>
                <a:tc>
                  <a:txBody>
                    <a:bodyPr/>
                    <a:lstStyle/>
                    <a:p>
                      <a:r>
                        <a:rPr lang="fr-FR" sz="1600" b="1" i="1"/>
                        <a:t>white</a:t>
                      </a:r>
                      <a:r>
                        <a:rPr lang="fr-FR" sz="1600" b="1"/>
                        <a:t> </a:t>
                      </a:r>
                    </a:p>
                  </a:txBody>
                  <a:tcPr marL="66558" marR="66558" marT="33279" marB="33279" anchor="ctr">
                    <a:lnL>
                      <a:noFill/>
                    </a:lnL>
                    <a:lnR>
                      <a:noFill/>
                    </a:lnR>
                    <a:lnT>
                      <a:noFill/>
                    </a:lnT>
                    <a:lnB>
                      <a:noFill/>
                    </a:lnB>
                  </a:tcPr>
                </a:tc>
                <a:tc>
                  <a:txBody>
                    <a:bodyPr/>
                    <a:lstStyle/>
                    <a:p>
                      <a:r>
                        <a:rPr lang="fr-FR" sz="1300">
                          <a:effectLst/>
                        </a:rPr>
                        <a:t>#FFFFFF </a:t>
                      </a:r>
                    </a:p>
                  </a:txBody>
                  <a:tcPr marL="66558" marR="66558" marT="33279" marB="33279" anchor="ctr">
                    <a:lnL>
                      <a:noFill/>
                    </a:lnL>
                    <a:lnR>
                      <a:noFill/>
                    </a:lnR>
                    <a:lnT>
                      <a:noFill/>
                    </a:lnT>
                    <a:lnB>
                      <a:noFill/>
                    </a:lnB>
                    <a:solidFill>
                      <a:srgbClr val="C0C0C0"/>
                    </a:solidFill>
                  </a:tcPr>
                </a:tc>
                <a:tc>
                  <a:txBody>
                    <a:bodyPr/>
                    <a:lstStyle/>
                    <a:p>
                      <a:r>
                        <a:rPr lang="fr-FR" sz="1300">
                          <a:effectLst/>
                        </a:rPr>
                        <a:t>255,255,255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800000"/>
                    </a:solidFill>
                  </a:tcPr>
                </a:tc>
                <a:tc>
                  <a:txBody>
                    <a:bodyPr/>
                    <a:lstStyle/>
                    <a:p>
                      <a:r>
                        <a:rPr lang="fr-FR" sz="1300">
                          <a:effectLst/>
                        </a:rPr>
                        <a:t>  </a:t>
                      </a:r>
                    </a:p>
                  </a:txBody>
                  <a:tcPr marL="66558" marR="66558" marT="33279" marB="33279" anchor="ctr">
                    <a:lnL>
                      <a:noFill/>
                    </a:lnL>
                    <a:lnR>
                      <a:noFill/>
                    </a:lnR>
                    <a:lnT>
                      <a:noFill/>
                    </a:lnT>
                    <a:lnB>
                      <a:noFill/>
                    </a:lnB>
                    <a:solidFill>
                      <a:srgbClr val="800000"/>
                    </a:solidFill>
                  </a:tcPr>
                </a:tc>
                <a:tc>
                  <a:txBody>
                    <a:bodyPr/>
                    <a:lstStyle/>
                    <a:p>
                      <a:r>
                        <a:rPr lang="fr-FR" sz="1600" b="1" i="1"/>
                        <a:t>maroon</a:t>
                      </a:r>
                      <a:r>
                        <a:rPr lang="fr-FR" sz="1600" b="1"/>
                        <a:t> </a:t>
                      </a:r>
                    </a:p>
                  </a:txBody>
                  <a:tcPr marL="66558" marR="66558" marT="33279" marB="33279" anchor="ctr">
                    <a:lnL>
                      <a:noFill/>
                    </a:lnL>
                    <a:lnR>
                      <a:noFill/>
                    </a:lnR>
                    <a:lnT>
                      <a:noFill/>
                    </a:lnT>
                    <a:lnB>
                      <a:noFill/>
                    </a:lnB>
                  </a:tcPr>
                </a:tc>
                <a:tc>
                  <a:txBody>
                    <a:bodyPr/>
                    <a:lstStyle/>
                    <a:p>
                      <a:r>
                        <a:rPr lang="fr-FR" sz="1300">
                          <a:effectLst/>
                        </a:rPr>
                        <a:t>#800000 </a:t>
                      </a:r>
                    </a:p>
                  </a:txBody>
                  <a:tcPr marL="66558" marR="66558" marT="33279" marB="33279" anchor="ctr">
                    <a:lnL>
                      <a:noFill/>
                    </a:lnL>
                    <a:lnR>
                      <a:noFill/>
                    </a:lnR>
                    <a:lnT>
                      <a:noFill/>
                    </a:lnT>
                    <a:lnB>
                      <a:noFill/>
                    </a:lnB>
                    <a:solidFill>
                      <a:srgbClr val="C0C0C0"/>
                    </a:solidFill>
                  </a:tcPr>
                </a:tc>
                <a:tc>
                  <a:txBody>
                    <a:bodyPr/>
                    <a:lstStyle/>
                    <a:p>
                      <a:r>
                        <a:rPr lang="fr-FR" sz="1300">
                          <a:effectLst/>
                        </a:rPr>
                        <a:t>128,0,0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FF0000"/>
                    </a:solidFill>
                  </a:tcPr>
                </a:tc>
                <a:tc>
                  <a:txBody>
                    <a:bodyPr/>
                    <a:lstStyle/>
                    <a:p>
                      <a:r>
                        <a:rPr lang="fr-FR" sz="1300">
                          <a:effectLst/>
                        </a:rPr>
                        <a:t>  </a:t>
                      </a:r>
                    </a:p>
                  </a:txBody>
                  <a:tcPr marL="66558" marR="66558" marT="33279" marB="33279" anchor="ctr">
                    <a:lnL>
                      <a:noFill/>
                    </a:lnL>
                    <a:lnR>
                      <a:noFill/>
                    </a:lnR>
                    <a:lnT>
                      <a:noFill/>
                    </a:lnT>
                    <a:lnB>
                      <a:noFill/>
                    </a:lnB>
                    <a:solidFill>
                      <a:srgbClr val="FF0000"/>
                    </a:solidFill>
                  </a:tcPr>
                </a:tc>
                <a:tc>
                  <a:txBody>
                    <a:bodyPr/>
                    <a:lstStyle/>
                    <a:p>
                      <a:r>
                        <a:rPr lang="fr-FR" sz="1600" b="1" i="1"/>
                        <a:t>red</a:t>
                      </a:r>
                      <a:r>
                        <a:rPr lang="fr-FR" sz="1600" b="1"/>
                        <a:t> </a:t>
                      </a:r>
                    </a:p>
                  </a:txBody>
                  <a:tcPr marL="66558" marR="66558" marT="33279" marB="33279" anchor="ctr">
                    <a:lnL>
                      <a:noFill/>
                    </a:lnL>
                    <a:lnR>
                      <a:noFill/>
                    </a:lnR>
                    <a:lnT>
                      <a:noFill/>
                    </a:lnT>
                    <a:lnB>
                      <a:noFill/>
                    </a:lnB>
                  </a:tcPr>
                </a:tc>
                <a:tc>
                  <a:txBody>
                    <a:bodyPr/>
                    <a:lstStyle/>
                    <a:p>
                      <a:r>
                        <a:rPr lang="fr-FR" sz="1300">
                          <a:effectLst/>
                        </a:rPr>
                        <a:t>#FF0000 </a:t>
                      </a:r>
                    </a:p>
                  </a:txBody>
                  <a:tcPr marL="66558" marR="66558" marT="33279" marB="33279" anchor="ctr">
                    <a:lnL>
                      <a:noFill/>
                    </a:lnL>
                    <a:lnR>
                      <a:noFill/>
                    </a:lnR>
                    <a:lnT>
                      <a:noFill/>
                    </a:lnT>
                    <a:lnB>
                      <a:noFill/>
                    </a:lnB>
                    <a:solidFill>
                      <a:srgbClr val="C0C0C0"/>
                    </a:solidFill>
                  </a:tcPr>
                </a:tc>
                <a:tc>
                  <a:txBody>
                    <a:bodyPr/>
                    <a:lstStyle/>
                    <a:p>
                      <a:r>
                        <a:rPr lang="fr-FR" sz="1300">
                          <a:effectLst/>
                        </a:rPr>
                        <a:t>255,0,0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800080"/>
                    </a:solidFill>
                  </a:tcPr>
                </a:tc>
                <a:tc>
                  <a:txBody>
                    <a:bodyPr/>
                    <a:lstStyle/>
                    <a:p>
                      <a:r>
                        <a:rPr lang="fr-FR" sz="1300">
                          <a:effectLst/>
                        </a:rPr>
                        <a:t>  </a:t>
                      </a:r>
                    </a:p>
                  </a:txBody>
                  <a:tcPr marL="66558" marR="66558" marT="33279" marB="33279" anchor="ctr">
                    <a:lnL>
                      <a:noFill/>
                    </a:lnL>
                    <a:lnR>
                      <a:noFill/>
                    </a:lnR>
                    <a:lnT>
                      <a:noFill/>
                    </a:lnT>
                    <a:lnB>
                      <a:noFill/>
                    </a:lnB>
                    <a:solidFill>
                      <a:srgbClr val="800080"/>
                    </a:solidFill>
                  </a:tcPr>
                </a:tc>
                <a:tc>
                  <a:txBody>
                    <a:bodyPr/>
                    <a:lstStyle/>
                    <a:p>
                      <a:r>
                        <a:rPr lang="fr-FR" sz="1600" b="1" i="1"/>
                        <a:t>purple</a:t>
                      </a:r>
                      <a:r>
                        <a:rPr lang="fr-FR" sz="1600" b="1"/>
                        <a:t> </a:t>
                      </a:r>
                    </a:p>
                  </a:txBody>
                  <a:tcPr marL="66558" marR="66558" marT="33279" marB="33279" anchor="ctr">
                    <a:lnL>
                      <a:noFill/>
                    </a:lnL>
                    <a:lnR>
                      <a:noFill/>
                    </a:lnR>
                    <a:lnT>
                      <a:noFill/>
                    </a:lnT>
                    <a:lnB>
                      <a:noFill/>
                    </a:lnB>
                  </a:tcPr>
                </a:tc>
                <a:tc>
                  <a:txBody>
                    <a:bodyPr/>
                    <a:lstStyle/>
                    <a:p>
                      <a:r>
                        <a:rPr lang="fr-FR" sz="1300">
                          <a:effectLst/>
                        </a:rPr>
                        <a:t>#800080 </a:t>
                      </a:r>
                    </a:p>
                  </a:txBody>
                  <a:tcPr marL="66558" marR="66558" marT="33279" marB="33279" anchor="ctr">
                    <a:lnL>
                      <a:noFill/>
                    </a:lnL>
                    <a:lnR>
                      <a:noFill/>
                    </a:lnR>
                    <a:lnT>
                      <a:noFill/>
                    </a:lnT>
                    <a:lnB>
                      <a:noFill/>
                    </a:lnB>
                    <a:solidFill>
                      <a:srgbClr val="C0C0C0"/>
                    </a:solidFill>
                  </a:tcPr>
                </a:tc>
                <a:tc>
                  <a:txBody>
                    <a:bodyPr/>
                    <a:lstStyle/>
                    <a:p>
                      <a:r>
                        <a:rPr lang="fr-FR" sz="1300">
                          <a:effectLst/>
                        </a:rPr>
                        <a:t>128,0,128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FF00FF"/>
                    </a:solidFill>
                  </a:tcPr>
                </a:tc>
                <a:tc>
                  <a:txBody>
                    <a:bodyPr/>
                    <a:lstStyle/>
                    <a:p>
                      <a:r>
                        <a:rPr lang="fr-FR" sz="1300">
                          <a:effectLst/>
                        </a:rPr>
                        <a:t>  </a:t>
                      </a:r>
                    </a:p>
                  </a:txBody>
                  <a:tcPr marL="66558" marR="66558" marT="33279" marB="33279" anchor="ctr">
                    <a:lnL>
                      <a:noFill/>
                    </a:lnL>
                    <a:lnR>
                      <a:noFill/>
                    </a:lnR>
                    <a:lnT>
                      <a:noFill/>
                    </a:lnT>
                    <a:lnB>
                      <a:noFill/>
                    </a:lnB>
                    <a:solidFill>
                      <a:srgbClr val="FF00FF"/>
                    </a:solidFill>
                  </a:tcPr>
                </a:tc>
                <a:tc>
                  <a:txBody>
                    <a:bodyPr/>
                    <a:lstStyle/>
                    <a:p>
                      <a:r>
                        <a:rPr lang="fr-FR" sz="1600" b="1" i="1"/>
                        <a:t>fuchsia</a:t>
                      </a:r>
                      <a:r>
                        <a:rPr lang="fr-FR" sz="1600" b="1"/>
                        <a:t> </a:t>
                      </a:r>
                    </a:p>
                  </a:txBody>
                  <a:tcPr marL="66558" marR="66558" marT="33279" marB="33279" anchor="ctr">
                    <a:lnL>
                      <a:noFill/>
                    </a:lnL>
                    <a:lnR>
                      <a:noFill/>
                    </a:lnR>
                    <a:lnT>
                      <a:noFill/>
                    </a:lnT>
                    <a:lnB>
                      <a:noFill/>
                    </a:lnB>
                  </a:tcPr>
                </a:tc>
                <a:tc>
                  <a:txBody>
                    <a:bodyPr/>
                    <a:lstStyle/>
                    <a:p>
                      <a:r>
                        <a:rPr lang="fr-FR" sz="1300">
                          <a:effectLst/>
                        </a:rPr>
                        <a:t>#FF00FF </a:t>
                      </a:r>
                    </a:p>
                  </a:txBody>
                  <a:tcPr marL="66558" marR="66558" marT="33279" marB="33279" anchor="ctr">
                    <a:lnL>
                      <a:noFill/>
                    </a:lnL>
                    <a:lnR>
                      <a:noFill/>
                    </a:lnR>
                    <a:lnT>
                      <a:noFill/>
                    </a:lnT>
                    <a:lnB>
                      <a:noFill/>
                    </a:lnB>
                    <a:solidFill>
                      <a:srgbClr val="C0C0C0"/>
                    </a:solidFill>
                  </a:tcPr>
                </a:tc>
                <a:tc>
                  <a:txBody>
                    <a:bodyPr/>
                    <a:lstStyle/>
                    <a:p>
                      <a:r>
                        <a:rPr lang="fr-FR" sz="1300">
                          <a:effectLst/>
                        </a:rPr>
                        <a:t>255,0,255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8000"/>
                    </a:solidFill>
                  </a:tcPr>
                </a:tc>
                <a:tc>
                  <a:txBody>
                    <a:bodyPr/>
                    <a:lstStyle/>
                    <a:p>
                      <a:r>
                        <a:rPr lang="fr-FR" sz="1300">
                          <a:effectLst/>
                        </a:rPr>
                        <a:t>  </a:t>
                      </a:r>
                    </a:p>
                  </a:txBody>
                  <a:tcPr marL="66558" marR="66558" marT="33279" marB="33279" anchor="ctr">
                    <a:lnL>
                      <a:noFill/>
                    </a:lnL>
                    <a:lnR>
                      <a:noFill/>
                    </a:lnR>
                    <a:lnT>
                      <a:noFill/>
                    </a:lnT>
                    <a:lnB>
                      <a:noFill/>
                    </a:lnB>
                    <a:solidFill>
                      <a:srgbClr val="008000"/>
                    </a:solidFill>
                  </a:tcPr>
                </a:tc>
                <a:tc>
                  <a:txBody>
                    <a:bodyPr/>
                    <a:lstStyle/>
                    <a:p>
                      <a:r>
                        <a:rPr lang="fr-FR" sz="1600" b="1" i="1"/>
                        <a:t>green</a:t>
                      </a:r>
                      <a:r>
                        <a:rPr lang="fr-FR" sz="1600" b="1"/>
                        <a:t> </a:t>
                      </a:r>
                    </a:p>
                  </a:txBody>
                  <a:tcPr marL="66558" marR="66558" marT="33279" marB="33279" anchor="ctr">
                    <a:lnL>
                      <a:noFill/>
                    </a:lnL>
                    <a:lnR>
                      <a:noFill/>
                    </a:lnR>
                    <a:lnT>
                      <a:noFill/>
                    </a:lnT>
                    <a:lnB>
                      <a:noFill/>
                    </a:lnB>
                  </a:tcPr>
                </a:tc>
                <a:tc>
                  <a:txBody>
                    <a:bodyPr/>
                    <a:lstStyle/>
                    <a:p>
                      <a:r>
                        <a:rPr lang="fr-FR" sz="1300">
                          <a:effectLst/>
                        </a:rPr>
                        <a:t>#008000 </a:t>
                      </a:r>
                    </a:p>
                  </a:txBody>
                  <a:tcPr marL="66558" marR="66558" marT="33279" marB="33279" anchor="ctr">
                    <a:lnL>
                      <a:noFill/>
                    </a:lnL>
                    <a:lnR>
                      <a:noFill/>
                    </a:lnR>
                    <a:lnT>
                      <a:noFill/>
                    </a:lnT>
                    <a:lnB>
                      <a:noFill/>
                    </a:lnB>
                    <a:solidFill>
                      <a:srgbClr val="C0C0C0"/>
                    </a:solidFill>
                  </a:tcPr>
                </a:tc>
                <a:tc>
                  <a:txBody>
                    <a:bodyPr/>
                    <a:lstStyle/>
                    <a:p>
                      <a:r>
                        <a:rPr lang="fr-FR" sz="1300">
                          <a:effectLst/>
                        </a:rPr>
                        <a:t>0,128,0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FF00"/>
                    </a:solidFill>
                  </a:tcPr>
                </a:tc>
                <a:tc>
                  <a:txBody>
                    <a:bodyPr/>
                    <a:lstStyle/>
                    <a:p>
                      <a:r>
                        <a:rPr lang="fr-FR" sz="1300">
                          <a:effectLst/>
                        </a:rPr>
                        <a:t>  </a:t>
                      </a:r>
                    </a:p>
                  </a:txBody>
                  <a:tcPr marL="66558" marR="66558" marT="33279" marB="33279" anchor="ctr">
                    <a:lnL>
                      <a:noFill/>
                    </a:lnL>
                    <a:lnR>
                      <a:noFill/>
                    </a:lnR>
                    <a:lnT>
                      <a:noFill/>
                    </a:lnT>
                    <a:lnB>
                      <a:noFill/>
                    </a:lnB>
                    <a:solidFill>
                      <a:srgbClr val="00FF00"/>
                    </a:solidFill>
                  </a:tcPr>
                </a:tc>
                <a:tc>
                  <a:txBody>
                    <a:bodyPr/>
                    <a:lstStyle/>
                    <a:p>
                      <a:r>
                        <a:rPr lang="fr-FR" sz="1600" b="1" i="1"/>
                        <a:t>lime</a:t>
                      </a:r>
                      <a:r>
                        <a:rPr lang="fr-FR" sz="1600" b="1"/>
                        <a:t> </a:t>
                      </a:r>
                    </a:p>
                  </a:txBody>
                  <a:tcPr marL="66558" marR="66558" marT="33279" marB="33279" anchor="ctr">
                    <a:lnL>
                      <a:noFill/>
                    </a:lnL>
                    <a:lnR>
                      <a:noFill/>
                    </a:lnR>
                    <a:lnT>
                      <a:noFill/>
                    </a:lnT>
                    <a:lnB>
                      <a:noFill/>
                    </a:lnB>
                  </a:tcPr>
                </a:tc>
                <a:tc>
                  <a:txBody>
                    <a:bodyPr/>
                    <a:lstStyle/>
                    <a:p>
                      <a:r>
                        <a:rPr lang="fr-FR" sz="1300">
                          <a:effectLst/>
                        </a:rPr>
                        <a:t>#00FF00 </a:t>
                      </a:r>
                    </a:p>
                  </a:txBody>
                  <a:tcPr marL="66558" marR="66558" marT="33279" marB="33279" anchor="ctr">
                    <a:lnL>
                      <a:noFill/>
                    </a:lnL>
                    <a:lnR>
                      <a:noFill/>
                    </a:lnR>
                    <a:lnT>
                      <a:noFill/>
                    </a:lnT>
                    <a:lnB>
                      <a:noFill/>
                    </a:lnB>
                    <a:solidFill>
                      <a:srgbClr val="C0C0C0"/>
                    </a:solidFill>
                  </a:tcPr>
                </a:tc>
                <a:tc>
                  <a:txBody>
                    <a:bodyPr/>
                    <a:lstStyle/>
                    <a:p>
                      <a:r>
                        <a:rPr lang="fr-FR" sz="1300">
                          <a:effectLst/>
                        </a:rPr>
                        <a:t>0,255,0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808000"/>
                    </a:solidFill>
                  </a:tcPr>
                </a:tc>
                <a:tc>
                  <a:txBody>
                    <a:bodyPr/>
                    <a:lstStyle/>
                    <a:p>
                      <a:r>
                        <a:rPr lang="fr-FR" sz="1300">
                          <a:effectLst/>
                        </a:rPr>
                        <a:t>  </a:t>
                      </a:r>
                    </a:p>
                  </a:txBody>
                  <a:tcPr marL="66558" marR="66558" marT="33279" marB="33279" anchor="ctr">
                    <a:lnL>
                      <a:noFill/>
                    </a:lnL>
                    <a:lnR>
                      <a:noFill/>
                    </a:lnR>
                    <a:lnT>
                      <a:noFill/>
                    </a:lnT>
                    <a:lnB>
                      <a:noFill/>
                    </a:lnB>
                    <a:solidFill>
                      <a:srgbClr val="808000"/>
                    </a:solidFill>
                  </a:tcPr>
                </a:tc>
                <a:tc>
                  <a:txBody>
                    <a:bodyPr/>
                    <a:lstStyle/>
                    <a:p>
                      <a:r>
                        <a:rPr lang="fr-FR" sz="1600" b="1" i="1"/>
                        <a:t>olive</a:t>
                      </a:r>
                      <a:r>
                        <a:rPr lang="fr-FR" sz="1600" b="1"/>
                        <a:t> </a:t>
                      </a:r>
                    </a:p>
                  </a:txBody>
                  <a:tcPr marL="66558" marR="66558" marT="33279" marB="33279" anchor="ctr">
                    <a:lnL>
                      <a:noFill/>
                    </a:lnL>
                    <a:lnR>
                      <a:noFill/>
                    </a:lnR>
                    <a:lnT>
                      <a:noFill/>
                    </a:lnT>
                    <a:lnB>
                      <a:noFill/>
                    </a:lnB>
                  </a:tcPr>
                </a:tc>
                <a:tc>
                  <a:txBody>
                    <a:bodyPr/>
                    <a:lstStyle/>
                    <a:p>
                      <a:r>
                        <a:rPr lang="fr-FR" sz="1300">
                          <a:effectLst/>
                        </a:rPr>
                        <a:t>#808000 </a:t>
                      </a:r>
                    </a:p>
                  </a:txBody>
                  <a:tcPr marL="66558" marR="66558" marT="33279" marB="33279" anchor="ctr">
                    <a:lnL>
                      <a:noFill/>
                    </a:lnL>
                    <a:lnR>
                      <a:noFill/>
                    </a:lnR>
                    <a:lnT>
                      <a:noFill/>
                    </a:lnT>
                    <a:lnB>
                      <a:noFill/>
                    </a:lnB>
                    <a:solidFill>
                      <a:srgbClr val="C0C0C0"/>
                    </a:solidFill>
                  </a:tcPr>
                </a:tc>
                <a:tc>
                  <a:txBody>
                    <a:bodyPr/>
                    <a:lstStyle/>
                    <a:p>
                      <a:r>
                        <a:rPr lang="fr-FR" sz="1300">
                          <a:effectLst/>
                        </a:rPr>
                        <a:t>128,128,0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FFFF00"/>
                    </a:solidFill>
                  </a:tcPr>
                </a:tc>
                <a:tc>
                  <a:txBody>
                    <a:bodyPr/>
                    <a:lstStyle/>
                    <a:p>
                      <a:r>
                        <a:rPr lang="fr-FR" sz="1300">
                          <a:effectLst/>
                        </a:rPr>
                        <a:t>  </a:t>
                      </a:r>
                    </a:p>
                  </a:txBody>
                  <a:tcPr marL="66558" marR="66558" marT="33279" marB="33279" anchor="ctr">
                    <a:lnL>
                      <a:noFill/>
                    </a:lnL>
                    <a:lnR>
                      <a:noFill/>
                    </a:lnR>
                    <a:lnT>
                      <a:noFill/>
                    </a:lnT>
                    <a:lnB>
                      <a:noFill/>
                    </a:lnB>
                    <a:solidFill>
                      <a:srgbClr val="FFFF00"/>
                    </a:solidFill>
                  </a:tcPr>
                </a:tc>
                <a:tc>
                  <a:txBody>
                    <a:bodyPr/>
                    <a:lstStyle/>
                    <a:p>
                      <a:r>
                        <a:rPr lang="fr-FR" sz="1600" b="1" i="1"/>
                        <a:t>yellow</a:t>
                      </a:r>
                      <a:r>
                        <a:rPr lang="fr-FR" sz="1600" b="1"/>
                        <a:t> </a:t>
                      </a:r>
                    </a:p>
                  </a:txBody>
                  <a:tcPr marL="66558" marR="66558" marT="33279" marB="33279" anchor="ctr">
                    <a:lnL>
                      <a:noFill/>
                    </a:lnL>
                    <a:lnR>
                      <a:noFill/>
                    </a:lnR>
                    <a:lnT>
                      <a:noFill/>
                    </a:lnT>
                    <a:lnB>
                      <a:noFill/>
                    </a:lnB>
                  </a:tcPr>
                </a:tc>
                <a:tc>
                  <a:txBody>
                    <a:bodyPr/>
                    <a:lstStyle/>
                    <a:p>
                      <a:r>
                        <a:rPr lang="fr-FR" sz="1300">
                          <a:effectLst/>
                        </a:rPr>
                        <a:t>#FFFF00 </a:t>
                      </a:r>
                    </a:p>
                  </a:txBody>
                  <a:tcPr marL="66558" marR="66558" marT="33279" marB="33279" anchor="ctr">
                    <a:lnL>
                      <a:noFill/>
                    </a:lnL>
                    <a:lnR>
                      <a:noFill/>
                    </a:lnR>
                    <a:lnT>
                      <a:noFill/>
                    </a:lnT>
                    <a:lnB>
                      <a:noFill/>
                    </a:lnB>
                    <a:solidFill>
                      <a:srgbClr val="C0C0C0"/>
                    </a:solidFill>
                  </a:tcPr>
                </a:tc>
                <a:tc>
                  <a:txBody>
                    <a:bodyPr/>
                    <a:lstStyle/>
                    <a:p>
                      <a:r>
                        <a:rPr lang="fr-FR" sz="1300">
                          <a:effectLst/>
                        </a:rPr>
                        <a:t>255,255,0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0080"/>
                    </a:solidFill>
                  </a:tcPr>
                </a:tc>
                <a:tc>
                  <a:txBody>
                    <a:bodyPr/>
                    <a:lstStyle/>
                    <a:p>
                      <a:r>
                        <a:rPr lang="fr-FR" sz="1300">
                          <a:effectLst/>
                        </a:rPr>
                        <a:t>  </a:t>
                      </a:r>
                    </a:p>
                  </a:txBody>
                  <a:tcPr marL="66558" marR="66558" marT="33279" marB="33279" anchor="ctr">
                    <a:lnL>
                      <a:noFill/>
                    </a:lnL>
                    <a:lnR>
                      <a:noFill/>
                    </a:lnR>
                    <a:lnT>
                      <a:noFill/>
                    </a:lnT>
                    <a:lnB>
                      <a:noFill/>
                    </a:lnB>
                    <a:solidFill>
                      <a:srgbClr val="000080"/>
                    </a:solidFill>
                  </a:tcPr>
                </a:tc>
                <a:tc>
                  <a:txBody>
                    <a:bodyPr/>
                    <a:lstStyle/>
                    <a:p>
                      <a:r>
                        <a:rPr lang="fr-FR" sz="1600" b="1" i="1"/>
                        <a:t>navy</a:t>
                      </a:r>
                      <a:r>
                        <a:rPr lang="fr-FR" sz="1600" b="1"/>
                        <a:t> </a:t>
                      </a:r>
                    </a:p>
                  </a:txBody>
                  <a:tcPr marL="66558" marR="66558" marT="33279" marB="33279" anchor="ctr">
                    <a:lnL>
                      <a:noFill/>
                    </a:lnL>
                    <a:lnR>
                      <a:noFill/>
                    </a:lnR>
                    <a:lnT>
                      <a:noFill/>
                    </a:lnT>
                    <a:lnB>
                      <a:noFill/>
                    </a:lnB>
                  </a:tcPr>
                </a:tc>
                <a:tc>
                  <a:txBody>
                    <a:bodyPr/>
                    <a:lstStyle/>
                    <a:p>
                      <a:r>
                        <a:rPr lang="fr-FR" sz="1300">
                          <a:effectLst/>
                        </a:rPr>
                        <a:t>#000080 </a:t>
                      </a:r>
                    </a:p>
                  </a:txBody>
                  <a:tcPr marL="66558" marR="66558" marT="33279" marB="33279" anchor="ctr">
                    <a:lnL>
                      <a:noFill/>
                    </a:lnL>
                    <a:lnR>
                      <a:noFill/>
                    </a:lnR>
                    <a:lnT>
                      <a:noFill/>
                    </a:lnT>
                    <a:lnB>
                      <a:noFill/>
                    </a:lnB>
                    <a:solidFill>
                      <a:srgbClr val="C0C0C0"/>
                    </a:solidFill>
                  </a:tcPr>
                </a:tc>
                <a:tc>
                  <a:txBody>
                    <a:bodyPr/>
                    <a:lstStyle/>
                    <a:p>
                      <a:r>
                        <a:rPr lang="fr-FR" sz="1300">
                          <a:effectLst/>
                        </a:rPr>
                        <a:t>0,0,128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00FF"/>
                    </a:solidFill>
                  </a:tcPr>
                </a:tc>
                <a:tc>
                  <a:txBody>
                    <a:bodyPr/>
                    <a:lstStyle/>
                    <a:p>
                      <a:r>
                        <a:rPr lang="fr-FR" sz="1300">
                          <a:effectLst/>
                        </a:rPr>
                        <a:t>  </a:t>
                      </a:r>
                    </a:p>
                  </a:txBody>
                  <a:tcPr marL="66558" marR="66558" marT="33279" marB="33279" anchor="ctr">
                    <a:lnL>
                      <a:noFill/>
                    </a:lnL>
                    <a:lnR>
                      <a:noFill/>
                    </a:lnR>
                    <a:lnT>
                      <a:noFill/>
                    </a:lnT>
                    <a:lnB>
                      <a:noFill/>
                    </a:lnB>
                    <a:solidFill>
                      <a:srgbClr val="0000FF"/>
                    </a:solidFill>
                  </a:tcPr>
                </a:tc>
                <a:tc>
                  <a:txBody>
                    <a:bodyPr/>
                    <a:lstStyle/>
                    <a:p>
                      <a:r>
                        <a:rPr lang="fr-FR" sz="1600" b="1" i="1"/>
                        <a:t>blue</a:t>
                      </a:r>
                      <a:r>
                        <a:rPr lang="fr-FR" sz="1600" b="1"/>
                        <a:t> </a:t>
                      </a:r>
                    </a:p>
                  </a:txBody>
                  <a:tcPr marL="66558" marR="66558" marT="33279" marB="33279" anchor="ctr">
                    <a:lnL>
                      <a:noFill/>
                    </a:lnL>
                    <a:lnR>
                      <a:noFill/>
                    </a:lnR>
                    <a:lnT>
                      <a:noFill/>
                    </a:lnT>
                    <a:lnB>
                      <a:noFill/>
                    </a:lnB>
                  </a:tcPr>
                </a:tc>
                <a:tc>
                  <a:txBody>
                    <a:bodyPr/>
                    <a:lstStyle/>
                    <a:p>
                      <a:r>
                        <a:rPr lang="fr-FR" sz="1300">
                          <a:effectLst/>
                        </a:rPr>
                        <a:t>#0000FF </a:t>
                      </a:r>
                    </a:p>
                  </a:txBody>
                  <a:tcPr marL="66558" marR="66558" marT="33279" marB="33279" anchor="ctr">
                    <a:lnL>
                      <a:noFill/>
                    </a:lnL>
                    <a:lnR>
                      <a:noFill/>
                    </a:lnR>
                    <a:lnT>
                      <a:noFill/>
                    </a:lnT>
                    <a:lnB>
                      <a:noFill/>
                    </a:lnB>
                    <a:solidFill>
                      <a:srgbClr val="C0C0C0"/>
                    </a:solidFill>
                  </a:tcPr>
                </a:tc>
                <a:tc>
                  <a:txBody>
                    <a:bodyPr/>
                    <a:lstStyle/>
                    <a:p>
                      <a:r>
                        <a:rPr lang="fr-FR" sz="1300">
                          <a:effectLst/>
                        </a:rPr>
                        <a:t>0,0,255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a:effectLst/>
                      </a:endParaRPr>
                    </a:p>
                  </a:txBody>
                  <a:tcPr marL="66558" marR="66558" marT="33279" marB="33279" anchor="ctr">
                    <a:lnL>
                      <a:noFill/>
                    </a:lnL>
                    <a:lnR>
                      <a:noFill/>
                    </a:lnR>
                    <a:lnT>
                      <a:noFill/>
                    </a:lnT>
                    <a:lnB>
                      <a:noFill/>
                    </a:lnB>
                    <a:solidFill>
                      <a:srgbClr val="008080"/>
                    </a:solidFill>
                  </a:tcPr>
                </a:tc>
                <a:tc>
                  <a:txBody>
                    <a:bodyPr/>
                    <a:lstStyle/>
                    <a:p>
                      <a:r>
                        <a:rPr lang="fr-FR" sz="1300">
                          <a:effectLst/>
                        </a:rPr>
                        <a:t>  </a:t>
                      </a:r>
                    </a:p>
                  </a:txBody>
                  <a:tcPr marL="66558" marR="66558" marT="33279" marB="33279" anchor="ctr">
                    <a:lnL>
                      <a:noFill/>
                    </a:lnL>
                    <a:lnR>
                      <a:noFill/>
                    </a:lnR>
                    <a:lnT>
                      <a:noFill/>
                    </a:lnT>
                    <a:lnB>
                      <a:noFill/>
                    </a:lnB>
                    <a:solidFill>
                      <a:srgbClr val="008080"/>
                    </a:solidFill>
                  </a:tcPr>
                </a:tc>
                <a:tc>
                  <a:txBody>
                    <a:bodyPr/>
                    <a:lstStyle/>
                    <a:p>
                      <a:r>
                        <a:rPr lang="fr-FR" sz="1600" b="1" i="1"/>
                        <a:t>teal</a:t>
                      </a:r>
                      <a:r>
                        <a:rPr lang="fr-FR" sz="1600" b="1"/>
                        <a:t> </a:t>
                      </a:r>
                    </a:p>
                  </a:txBody>
                  <a:tcPr marL="66558" marR="66558" marT="33279" marB="33279" anchor="ctr">
                    <a:lnL>
                      <a:noFill/>
                    </a:lnL>
                    <a:lnR>
                      <a:noFill/>
                    </a:lnR>
                    <a:lnT>
                      <a:noFill/>
                    </a:lnT>
                    <a:lnB>
                      <a:noFill/>
                    </a:lnB>
                  </a:tcPr>
                </a:tc>
                <a:tc>
                  <a:txBody>
                    <a:bodyPr/>
                    <a:lstStyle/>
                    <a:p>
                      <a:r>
                        <a:rPr lang="fr-FR" sz="1300">
                          <a:effectLst/>
                        </a:rPr>
                        <a:t>#008080 </a:t>
                      </a:r>
                    </a:p>
                  </a:txBody>
                  <a:tcPr marL="66558" marR="66558" marT="33279" marB="33279" anchor="ctr">
                    <a:lnL>
                      <a:noFill/>
                    </a:lnL>
                    <a:lnR>
                      <a:noFill/>
                    </a:lnR>
                    <a:lnT>
                      <a:noFill/>
                    </a:lnT>
                    <a:lnB>
                      <a:noFill/>
                    </a:lnB>
                    <a:solidFill>
                      <a:srgbClr val="C0C0C0"/>
                    </a:solidFill>
                  </a:tcPr>
                </a:tc>
                <a:tc>
                  <a:txBody>
                    <a:bodyPr/>
                    <a:lstStyle/>
                    <a:p>
                      <a:r>
                        <a:rPr lang="fr-FR" sz="1300">
                          <a:effectLst/>
                        </a:rPr>
                        <a:t>0,128,128 </a:t>
                      </a:r>
                    </a:p>
                  </a:txBody>
                  <a:tcPr marL="66558" marR="66558" marT="33279" marB="33279" anchor="ctr">
                    <a:lnL>
                      <a:noFill/>
                    </a:lnL>
                    <a:lnR>
                      <a:noFill/>
                    </a:lnR>
                    <a:lnT>
                      <a:noFill/>
                    </a:lnT>
                    <a:lnB>
                      <a:noFill/>
                    </a:lnB>
                    <a:solidFill>
                      <a:srgbClr val="C0C0C0"/>
                    </a:solidFill>
                  </a:tcPr>
                </a:tc>
              </a:tr>
              <a:tr h="317683">
                <a:tc vMerge="1">
                  <a:txBody>
                    <a:bodyPr/>
                    <a:lstStyle/>
                    <a:p>
                      <a:endParaRPr lang="fr-FR" sz="1300" dirty="0">
                        <a:effectLst/>
                      </a:endParaRPr>
                    </a:p>
                  </a:txBody>
                  <a:tcPr marL="66558" marR="66558" marT="33279" marB="33279" anchor="ctr">
                    <a:lnL>
                      <a:noFill/>
                    </a:lnL>
                    <a:lnR>
                      <a:noFill/>
                    </a:lnR>
                    <a:lnT>
                      <a:noFill/>
                    </a:lnT>
                    <a:lnB>
                      <a:noFill/>
                    </a:lnB>
                    <a:solidFill>
                      <a:srgbClr val="00FFFF"/>
                    </a:solidFill>
                  </a:tcPr>
                </a:tc>
                <a:tc>
                  <a:txBody>
                    <a:bodyPr/>
                    <a:lstStyle/>
                    <a:p>
                      <a:r>
                        <a:rPr lang="fr-FR" sz="1300" dirty="0">
                          <a:effectLst/>
                        </a:rPr>
                        <a:t>  </a:t>
                      </a:r>
                    </a:p>
                  </a:txBody>
                  <a:tcPr marL="66558" marR="66558" marT="33279" marB="33279" anchor="ctr">
                    <a:lnL>
                      <a:noFill/>
                    </a:lnL>
                    <a:lnR>
                      <a:noFill/>
                    </a:lnR>
                    <a:lnT>
                      <a:noFill/>
                    </a:lnT>
                    <a:lnB>
                      <a:noFill/>
                    </a:lnB>
                    <a:solidFill>
                      <a:srgbClr val="00FFFF"/>
                    </a:solidFill>
                  </a:tcPr>
                </a:tc>
                <a:tc>
                  <a:txBody>
                    <a:bodyPr/>
                    <a:lstStyle/>
                    <a:p>
                      <a:r>
                        <a:rPr lang="fr-FR" sz="1600" b="1" i="1" dirty="0"/>
                        <a:t>aqua</a:t>
                      </a:r>
                      <a:r>
                        <a:rPr lang="fr-FR" sz="1600" b="1" dirty="0"/>
                        <a:t> </a:t>
                      </a:r>
                    </a:p>
                  </a:txBody>
                  <a:tcPr marL="66558" marR="66558" marT="33279" marB="33279" anchor="ctr">
                    <a:lnL>
                      <a:noFill/>
                    </a:lnL>
                    <a:lnR>
                      <a:noFill/>
                    </a:lnR>
                    <a:lnT>
                      <a:noFill/>
                    </a:lnT>
                    <a:lnB>
                      <a:noFill/>
                    </a:lnB>
                  </a:tcPr>
                </a:tc>
                <a:tc>
                  <a:txBody>
                    <a:bodyPr/>
                    <a:lstStyle/>
                    <a:p>
                      <a:r>
                        <a:rPr lang="fr-FR" sz="1300">
                          <a:effectLst/>
                        </a:rPr>
                        <a:t>#00FFFF </a:t>
                      </a:r>
                    </a:p>
                  </a:txBody>
                  <a:tcPr marL="66558" marR="66558" marT="33279" marB="33279" anchor="ctr">
                    <a:lnL>
                      <a:noFill/>
                    </a:lnL>
                    <a:lnR>
                      <a:noFill/>
                    </a:lnR>
                    <a:lnT>
                      <a:noFill/>
                    </a:lnT>
                    <a:lnB>
                      <a:noFill/>
                    </a:lnB>
                    <a:solidFill>
                      <a:srgbClr val="C0C0C0"/>
                    </a:solidFill>
                  </a:tcPr>
                </a:tc>
                <a:tc>
                  <a:txBody>
                    <a:bodyPr/>
                    <a:lstStyle/>
                    <a:p>
                      <a:r>
                        <a:rPr lang="fr-FR" sz="1300" dirty="0">
                          <a:effectLst/>
                        </a:rPr>
                        <a:t>0,255,255 </a:t>
                      </a:r>
                    </a:p>
                  </a:txBody>
                  <a:tcPr marL="66558" marR="66558" marT="33279" marB="33279" anchor="ctr">
                    <a:lnL>
                      <a:noFill/>
                    </a:lnL>
                    <a:lnR>
                      <a:noFill/>
                    </a:lnR>
                    <a:lnT>
                      <a:noFill/>
                    </a:lnT>
                    <a:lnB>
                      <a:noFill/>
                    </a:lnB>
                    <a:solidFill>
                      <a:srgbClr val="C0C0C0"/>
                    </a:solidFill>
                  </a:tcPr>
                </a:tc>
              </a:tr>
            </a:tbl>
          </a:graphicData>
        </a:graphic>
      </p:graphicFrame>
    </p:spTree>
    <p:extLst>
      <p:ext uri="{BB962C8B-B14F-4D97-AF65-F5344CB8AC3E}">
        <p14:creationId xmlns:p14="http://schemas.microsoft.com/office/powerpoint/2010/main" val="1687213347"/>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a:xfrm>
            <a:off x="762000" y="188640"/>
            <a:ext cx="8274496" cy="648072"/>
          </a:xfrm>
        </p:spPr>
        <p:txBody>
          <a:bodyPr/>
          <a:lstStyle/>
          <a:p>
            <a:r>
              <a:rPr sz="4000" dirty="0" smtClean="0"/>
              <a:t>Propriété '</a:t>
            </a:r>
            <a:r>
              <a:rPr sz="4000" dirty="0" err="1" smtClean="0"/>
              <a:t>color</a:t>
            </a:r>
            <a:r>
              <a:rPr sz="4000" dirty="0" smtClean="0"/>
              <a:t>' : couleurs étendues</a:t>
            </a:r>
          </a:p>
        </p:txBody>
      </p:sp>
      <p:sp>
        <p:nvSpPr>
          <p:cNvPr id="3" name="Espace réservé du contenu 2"/>
          <p:cNvSpPr>
            <a:spLocks noGrp="1"/>
          </p:cNvSpPr>
          <p:nvPr>
            <p:ph idx="1"/>
          </p:nvPr>
        </p:nvSpPr>
        <p:spPr>
          <a:xfrm>
            <a:off x="762000" y="1597025"/>
            <a:ext cx="8077200" cy="3776663"/>
          </a:xfrm>
        </p:spPr>
        <p:txBody>
          <a:bodyPr rtlCol="0"/>
          <a:lstStyle/>
          <a:p>
            <a:pPr fontAlgn="auto">
              <a:spcAft>
                <a:spcPts val="0"/>
              </a:spcAft>
              <a:buFont typeface="Arial" pitchFamily="34" charset="0"/>
              <a:buChar char="•"/>
              <a:defRPr/>
            </a:pPr>
            <a:endParaRPr sz="2000" dirty="0" smtClean="0"/>
          </a:p>
          <a:p>
            <a:pPr marL="0" indent="0" fontAlgn="auto">
              <a:spcAft>
                <a:spcPts val="0"/>
              </a:spcAft>
              <a:buNone/>
              <a:defRPr/>
            </a:pPr>
            <a:endParaRPr sz="2000" dirty="0"/>
          </a:p>
          <a:p>
            <a:pPr marL="0" indent="0" fontAlgn="auto">
              <a:spcAft>
                <a:spcPts val="0"/>
              </a:spcAft>
              <a:buFont typeface="Arial" pitchFamily="34" charset="0"/>
              <a:buNone/>
              <a:defRPr/>
            </a:pPr>
            <a:endParaRPr sz="2000" dirty="0"/>
          </a:p>
        </p:txBody>
      </p:sp>
      <p:graphicFrame>
        <p:nvGraphicFramePr>
          <p:cNvPr id="4" name="Tableau 3"/>
          <p:cNvGraphicFramePr>
            <a:graphicFrameLocks noGrp="1"/>
          </p:cNvGraphicFramePr>
          <p:nvPr>
            <p:extLst>
              <p:ext uri="{D42A27DB-BD31-4B8C-83A1-F6EECF244321}">
                <p14:modId xmlns:p14="http://schemas.microsoft.com/office/powerpoint/2010/main" val="307480600"/>
              </p:ext>
            </p:extLst>
          </p:nvPr>
        </p:nvGraphicFramePr>
        <p:xfrm>
          <a:off x="2195737" y="836701"/>
          <a:ext cx="4248470" cy="5832658"/>
        </p:xfrm>
        <a:graphic>
          <a:graphicData uri="http://schemas.openxmlformats.org/drawingml/2006/table">
            <a:tbl>
              <a:tblPr/>
              <a:tblGrid>
                <a:gridCol w="849694"/>
                <a:gridCol w="849694"/>
                <a:gridCol w="849694"/>
                <a:gridCol w="849694"/>
                <a:gridCol w="849694"/>
              </a:tblGrid>
              <a:tr h="189680">
                <a:tc>
                  <a:txBody>
                    <a:bodyPr/>
                    <a:lstStyle/>
                    <a:p>
                      <a:r>
                        <a:rPr lang="fr-FR" sz="700">
                          <a:effectLst/>
                        </a:rPr>
                        <a:t>  </a:t>
                      </a:r>
                    </a:p>
                  </a:txBody>
                  <a:tcPr marL="36796" marR="36796" marT="18398" marB="18398" anchor="ctr">
                    <a:lnL>
                      <a:noFill/>
                    </a:lnL>
                    <a:lnR>
                      <a:noFill/>
                    </a:lnR>
                    <a:lnT>
                      <a:noFill/>
                    </a:lnT>
                    <a:lnB>
                      <a:noFill/>
                    </a:lnB>
                    <a:solidFill>
                      <a:srgbClr val="F0F8FF"/>
                    </a:solidFill>
                  </a:tcPr>
                </a:tc>
                <a:tc>
                  <a:txBody>
                    <a:bodyPr/>
                    <a:lstStyle/>
                    <a:p>
                      <a:r>
                        <a:rPr lang="fr-FR" sz="700">
                          <a:effectLst/>
                        </a:rPr>
                        <a:t>  </a:t>
                      </a:r>
                    </a:p>
                  </a:txBody>
                  <a:tcPr marL="36796" marR="36796" marT="18398" marB="18398" anchor="ctr">
                    <a:lnL>
                      <a:noFill/>
                    </a:lnL>
                    <a:lnR>
                      <a:noFill/>
                    </a:lnR>
                    <a:lnT>
                      <a:noFill/>
                    </a:lnT>
                    <a:lnB>
                      <a:noFill/>
                    </a:lnB>
                    <a:solidFill>
                      <a:srgbClr val="F0F8FF"/>
                    </a:solidFill>
                  </a:tcPr>
                </a:tc>
                <a:tc>
                  <a:txBody>
                    <a:bodyPr/>
                    <a:lstStyle/>
                    <a:p>
                      <a:r>
                        <a:rPr lang="fr-FR" sz="700" i="1"/>
                        <a:t>aliceblue</a:t>
                      </a:r>
                      <a:r>
                        <a:rPr lang="fr-FR" sz="700"/>
                        <a:t> </a:t>
                      </a:r>
                    </a:p>
                  </a:txBody>
                  <a:tcPr marL="36796" marR="36796" marT="18398" marB="18398" anchor="ctr">
                    <a:lnL>
                      <a:noFill/>
                    </a:lnL>
                    <a:lnR>
                      <a:noFill/>
                    </a:lnR>
                    <a:lnT>
                      <a:noFill/>
                    </a:lnT>
                    <a:lnB>
                      <a:noFill/>
                    </a:lnB>
                  </a:tcPr>
                </a:tc>
                <a:tc>
                  <a:txBody>
                    <a:bodyPr/>
                    <a:lstStyle/>
                    <a:p>
                      <a:r>
                        <a:rPr lang="fr-FR" sz="700">
                          <a:effectLst/>
                        </a:rPr>
                        <a:t>#f0f8ff </a:t>
                      </a:r>
                    </a:p>
                  </a:txBody>
                  <a:tcPr marL="36796" marR="36796" marT="18398" marB="18398" anchor="ctr">
                    <a:lnL>
                      <a:noFill/>
                    </a:lnL>
                    <a:lnR>
                      <a:noFill/>
                    </a:lnR>
                    <a:lnT>
                      <a:noFill/>
                    </a:lnT>
                    <a:lnB>
                      <a:noFill/>
                    </a:lnB>
                    <a:solidFill>
                      <a:srgbClr val="C0C0C0"/>
                    </a:solidFill>
                  </a:tcPr>
                </a:tc>
                <a:tc>
                  <a:txBody>
                    <a:bodyPr/>
                    <a:lstStyle/>
                    <a:p>
                      <a:r>
                        <a:rPr lang="fr-FR" sz="700">
                          <a:effectLst/>
                        </a:rPr>
                        <a:t>240,248,255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AEBD7"/>
                    </a:solidFill>
                  </a:tcPr>
                </a:tc>
                <a:tc>
                  <a:txBody>
                    <a:bodyPr/>
                    <a:lstStyle/>
                    <a:p>
                      <a:r>
                        <a:rPr lang="fr-FR" sz="700">
                          <a:effectLst/>
                        </a:rPr>
                        <a:t>  </a:t>
                      </a:r>
                    </a:p>
                  </a:txBody>
                  <a:tcPr marL="36796" marR="36796" marT="18398" marB="18398" anchor="ctr">
                    <a:lnL>
                      <a:noFill/>
                    </a:lnL>
                    <a:lnR>
                      <a:noFill/>
                    </a:lnR>
                    <a:lnT>
                      <a:noFill/>
                    </a:lnT>
                    <a:lnB>
                      <a:noFill/>
                    </a:lnB>
                    <a:solidFill>
                      <a:srgbClr val="FAEBD7"/>
                    </a:solidFill>
                  </a:tcPr>
                </a:tc>
                <a:tc>
                  <a:txBody>
                    <a:bodyPr/>
                    <a:lstStyle/>
                    <a:p>
                      <a:r>
                        <a:rPr lang="fr-FR" sz="700" i="1"/>
                        <a:t>antiquewhite</a:t>
                      </a:r>
                      <a:r>
                        <a:rPr lang="fr-FR" sz="700"/>
                        <a:t> </a:t>
                      </a:r>
                    </a:p>
                  </a:txBody>
                  <a:tcPr marL="36796" marR="36796" marT="18398" marB="18398" anchor="ctr">
                    <a:lnL>
                      <a:noFill/>
                    </a:lnL>
                    <a:lnR>
                      <a:noFill/>
                    </a:lnR>
                    <a:lnT>
                      <a:noFill/>
                    </a:lnT>
                    <a:lnB>
                      <a:noFill/>
                    </a:lnB>
                  </a:tcPr>
                </a:tc>
                <a:tc>
                  <a:txBody>
                    <a:bodyPr/>
                    <a:lstStyle/>
                    <a:p>
                      <a:r>
                        <a:rPr lang="fr-FR" sz="700">
                          <a:effectLst/>
                        </a:rPr>
                        <a:t>#faebd7 </a:t>
                      </a:r>
                    </a:p>
                  </a:txBody>
                  <a:tcPr marL="36796" marR="36796" marT="18398" marB="18398" anchor="ctr">
                    <a:lnL>
                      <a:noFill/>
                    </a:lnL>
                    <a:lnR>
                      <a:noFill/>
                    </a:lnR>
                    <a:lnT>
                      <a:noFill/>
                    </a:lnT>
                    <a:lnB>
                      <a:noFill/>
                    </a:lnB>
                    <a:solidFill>
                      <a:srgbClr val="C0C0C0"/>
                    </a:solidFill>
                  </a:tcPr>
                </a:tc>
                <a:tc>
                  <a:txBody>
                    <a:bodyPr/>
                    <a:lstStyle/>
                    <a:p>
                      <a:r>
                        <a:rPr lang="fr-FR" sz="700">
                          <a:effectLst/>
                        </a:rPr>
                        <a:t>250,235,215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FFFF"/>
                    </a:solidFill>
                  </a:tcPr>
                </a:tc>
                <a:tc>
                  <a:txBody>
                    <a:bodyPr/>
                    <a:lstStyle/>
                    <a:p>
                      <a:r>
                        <a:rPr lang="fr-FR" sz="700">
                          <a:effectLst/>
                        </a:rPr>
                        <a:t>  </a:t>
                      </a:r>
                    </a:p>
                  </a:txBody>
                  <a:tcPr marL="36796" marR="36796" marT="18398" marB="18398" anchor="ctr">
                    <a:lnL>
                      <a:noFill/>
                    </a:lnL>
                    <a:lnR>
                      <a:noFill/>
                    </a:lnR>
                    <a:lnT>
                      <a:noFill/>
                    </a:lnT>
                    <a:lnB>
                      <a:noFill/>
                    </a:lnB>
                    <a:solidFill>
                      <a:srgbClr val="00FFFF"/>
                    </a:solidFill>
                  </a:tcPr>
                </a:tc>
                <a:tc>
                  <a:txBody>
                    <a:bodyPr/>
                    <a:lstStyle/>
                    <a:p>
                      <a:r>
                        <a:rPr lang="fr-FR" sz="700" i="1"/>
                        <a:t>aqua</a:t>
                      </a:r>
                      <a:r>
                        <a:rPr lang="fr-FR" sz="700"/>
                        <a:t> </a:t>
                      </a:r>
                    </a:p>
                  </a:txBody>
                  <a:tcPr marL="36796" marR="36796" marT="18398" marB="18398" anchor="ctr">
                    <a:lnL>
                      <a:noFill/>
                    </a:lnL>
                    <a:lnR>
                      <a:noFill/>
                    </a:lnR>
                    <a:lnT>
                      <a:noFill/>
                    </a:lnT>
                    <a:lnB>
                      <a:noFill/>
                    </a:lnB>
                  </a:tcPr>
                </a:tc>
                <a:tc>
                  <a:txBody>
                    <a:bodyPr/>
                    <a:lstStyle/>
                    <a:p>
                      <a:r>
                        <a:rPr lang="fr-FR" sz="700">
                          <a:effectLst/>
                        </a:rPr>
                        <a:t>#00ffff </a:t>
                      </a:r>
                    </a:p>
                  </a:txBody>
                  <a:tcPr marL="36796" marR="36796" marT="18398" marB="18398" anchor="ctr">
                    <a:lnL>
                      <a:noFill/>
                    </a:lnL>
                    <a:lnR>
                      <a:noFill/>
                    </a:lnR>
                    <a:lnT>
                      <a:noFill/>
                    </a:lnT>
                    <a:lnB>
                      <a:noFill/>
                    </a:lnB>
                    <a:solidFill>
                      <a:srgbClr val="C0C0C0"/>
                    </a:solidFill>
                  </a:tcPr>
                </a:tc>
                <a:tc>
                  <a:txBody>
                    <a:bodyPr/>
                    <a:lstStyle/>
                    <a:p>
                      <a:r>
                        <a:rPr lang="fr-FR" sz="700">
                          <a:effectLst/>
                        </a:rPr>
                        <a:t>0,255,255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7FFFD4"/>
                    </a:solidFill>
                  </a:tcPr>
                </a:tc>
                <a:tc>
                  <a:txBody>
                    <a:bodyPr/>
                    <a:lstStyle/>
                    <a:p>
                      <a:r>
                        <a:rPr lang="fr-FR" sz="700">
                          <a:effectLst/>
                        </a:rPr>
                        <a:t>  </a:t>
                      </a:r>
                    </a:p>
                  </a:txBody>
                  <a:tcPr marL="36796" marR="36796" marT="18398" marB="18398" anchor="ctr">
                    <a:lnL>
                      <a:noFill/>
                    </a:lnL>
                    <a:lnR>
                      <a:noFill/>
                    </a:lnR>
                    <a:lnT>
                      <a:noFill/>
                    </a:lnT>
                    <a:lnB>
                      <a:noFill/>
                    </a:lnB>
                    <a:solidFill>
                      <a:srgbClr val="7FFFD4"/>
                    </a:solidFill>
                  </a:tcPr>
                </a:tc>
                <a:tc>
                  <a:txBody>
                    <a:bodyPr/>
                    <a:lstStyle/>
                    <a:p>
                      <a:r>
                        <a:rPr lang="fr-FR" sz="700" i="1"/>
                        <a:t>aquamarine</a:t>
                      </a:r>
                      <a:r>
                        <a:rPr lang="fr-FR" sz="700"/>
                        <a:t> </a:t>
                      </a:r>
                    </a:p>
                  </a:txBody>
                  <a:tcPr marL="36796" marR="36796" marT="18398" marB="18398" anchor="ctr">
                    <a:lnL>
                      <a:noFill/>
                    </a:lnL>
                    <a:lnR>
                      <a:noFill/>
                    </a:lnR>
                    <a:lnT>
                      <a:noFill/>
                    </a:lnT>
                    <a:lnB>
                      <a:noFill/>
                    </a:lnB>
                  </a:tcPr>
                </a:tc>
                <a:tc>
                  <a:txBody>
                    <a:bodyPr/>
                    <a:lstStyle/>
                    <a:p>
                      <a:r>
                        <a:rPr lang="fr-FR" sz="700">
                          <a:effectLst/>
                        </a:rPr>
                        <a:t>#7fffd4 </a:t>
                      </a:r>
                    </a:p>
                  </a:txBody>
                  <a:tcPr marL="36796" marR="36796" marT="18398" marB="18398" anchor="ctr">
                    <a:lnL>
                      <a:noFill/>
                    </a:lnL>
                    <a:lnR>
                      <a:noFill/>
                    </a:lnR>
                    <a:lnT>
                      <a:noFill/>
                    </a:lnT>
                    <a:lnB>
                      <a:noFill/>
                    </a:lnB>
                    <a:solidFill>
                      <a:srgbClr val="C0C0C0"/>
                    </a:solidFill>
                  </a:tcPr>
                </a:tc>
                <a:tc>
                  <a:txBody>
                    <a:bodyPr/>
                    <a:lstStyle/>
                    <a:p>
                      <a:r>
                        <a:rPr lang="fr-FR" sz="700">
                          <a:effectLst/>
                        </a:rPr>
                        <a:t>127,255,212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0FFFF"/>
                    </a:solidFill>
                  </a:tcPr>
                </a:tc>
                <a:tc>
                  <a:txBody>
                    <a:bodyPr/>
                    <a:lstStyle/>
                    <a:p>
                      <a:r>
                        <a:rPr lang="fr-FR" sz="700">
                          <a:effectLst/>
                        </a:rPr>
                        <a:t>  </a:t>
                      </a:r>
                    </a:p>
                  </a:txBody>
                  <a:tcPr marL="36796" marR="36796" marT="18398" marB="18398" anchor="ctr">
                    <a:lnL>
                      <a:noFill/>
                    </a:lnL>
                    <a:lnR>
                      <a:noFill/>
                    </a:lnR>
                    <a:lnT>
                      <a:noFill/>
                    </a:lnT>
                    <a:lnB>
                      <a:noFill/>
                    </a:lnB>
                    <a:solidFill>
                      <a:srgbClr val="F0FFFF"/>
                    </a:solidFill>
                  </a:tcPr>
                </a:tc>
                <a:tc>
                  <a:txBody>
                    <a:bodyPr/>
                    <a:lstStyle/>
                    <a:p>
                      <a:r>
                        <a:rPr lang="fr-FR" sz="700" i="1"/>
                        <a:t>azure</a:t>
                      </a:r>
                      <a:r>
                        <a:rPr lang="fr-FR" sz="700"/>
                        <a:t> </a:t>
                      </a:r>
                    </a:p>
                  </a:txBody>
                  <a:tcPr marL="36796" marR="36796" marT="18398" marB="18398" anchor="ctr">
                    <a:lnL>
                      <a:noFill/>
                    </a:lnL>
                    <a:lnR>
                      <a:noFill/>
                    </a:lnR>
                    <a:lnT>
                      <a:noFill/>
                    </a:lnT>
                    <a:lnB>
                      <a:noFill/>
                    </a:lnB>
                  </a:tcPr>
                </a:tc>
                <a:tc>
                  <a:txBody>
                    <a:bodyPr/>
                    <a:lstStyle/>
                    <a:p>
                      <a:r>
                        <a:rPr lang="fr-FR" sz="700">
                          <a:effectLst/>
                        </a:rPr>
                        <a:t>#f0ffff </a:t>
                      </a:r>
                    </a:p>
                  </a:txBody>
                  <a:tcPr marL="36796" marR="36796" marT="18398" marB="18398" anchor="ctr">
                    <a:lnL>
                      <a:noFill/>
                    </a:lnL>
                    <a:lnR>
                      <a:noFill/>
                    </a:lnR>
                    <a:lnT>
                      <a:noFill/>
                    </a:lnT>
                    <a:lnB>
                      <a:noFill/>
                    </a:lnB>
                    <a:solidFill>
                      <a:srgbClr val="C0C0C0"/>
                    </a:solidFill>
                  </a:tcPr>
                </a:tc>
                <a:tc>
                  <a:txBody>
                    <a:bodyPr/>
                    <a:lstStyle/>
                    <a:p>
                      <a:r>
                        <a:rPr lang="fr-FR" sz="700">
                          <a:effectLst/>
                        </a:rPr>
                        <a:t>240,255,255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5F5DC"/>
                    </a:solidFill>
                  </a:tcPr>
                </a:tc>
                <a:tc>
                  <a:txBody>
                    <a:bodyPr/>
                    <a:lstStyle/>
                    <a:p>
                      <a:r>
                        <a:rPr lang="fr-FR" sz="700">
                          <a:effectLst/>
                        </a:rPr>
                        <a:t>  </a:t>
                      </a:r>
                    </a:p>
                  </a:txBody>
                  <a:tcPr marL="36796" marR="36796" marT="18398" marB="18398" anchor="ctr">
                    <a:lnL>
                      <a:noFill/>
                    </a:lnL>
                    <a:lnR>
                      <a:noFill/>
                    </a:lnR>
                    <a:lnT>
                      <a:noFill/>
                    </a:lnT>
                    <a:lnB>
                      <a:noFill/>
                    </a:lnB>
                    <a:solidFill>
                      <a:srgbClr val="F5F5DC"/>
                    </a:solidFill>
                  </a:tcPr>
                </a:tc>
                <a:tc>
                  <a:txBody>
                    <a:bodyPr/>
                    <a:lstStyle/>
                    <a:p>
                      <a:r>
                        <a:rPr lang="fr-FR" sz="700" i="1"/>
                        <a:t>beige</a:t>
                      </a:r>
                      <a:r>
                        <a:rPr lang="fr-FR" sz="700"/>
                        <a:t> </a:t>
                      </a:r>
                    </a:p>
                  </a:txBody>
                  <a:tcPr marL="36796" marR="36796" marT="18398" marB="18398" anchor="ctr">
                    <a:lnL>
                      <a:noFill/>
                    </a:lnL>
                    <a:lnR>
                      <a:noFill/>
                    </a:lnR>
                    <a:lnT>
                      <a:noFill/>
                    </a:lnT>
                    <a:lnB>
                      <a:noFill/>
                    </a:lnB>
                  </a:tcPr>
                </a:tc>
                <a:tc>
                  <a:txBody>
                    <a:bodyPr/>
                    <a:lstStyle/>
                    <a:p>
                      <a:r>
                        <a:rPr lang="fr-FR" sz="700">
                          <a:effectLst/>
                        </a:rPr>
                        <a:t>#f5f5dc </a:t>
                      </a:r>
                    </a:p>
                  </a:txBody>
                  <a:tcPr marL="36796" marR="36796" marT="18398" marB="18398" anchor="ctr">
                    <a:lnL>
                      <a:noFill/>
                    </a:lnL>
                    <a:lnR>
                      <a:noFill/>
                    </a:lnR>
                    <a:lnT>
                      <a:noFill/>
                    </a:lnT>
                    <a:lnB>
                      <a:noFill/>
                    </a:lnB>
                    <a:solidFill>
                      <a:srgbClr val="C0C0C0"/>
                    </a:solidFill>
                  </a:tcPr>
                </a:tc>
                <a:tc>
                  <a:txBody>
                    <a:bodyPr/>
                    <a:lstStyle/>
                    <a:p>
                      <a:r>
                        <a:rPr lang="fr-FR" sz="700">
                          <a:effectLst/>
                        </a:rPr>
                        <a:t>245,245,220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FE4C4"/>
                    </a:solidFill>
                  </a:tcPr>
                </a:tc>
                <a:tc>
                  <a:txBody>
                    <a:bodyPr/>
                    <a:lstStyle/>
                    <a:p>
                      <a:r>
                        <a:rPr lang="fr-FR" sz="700">
                          <a:effectLst/>
                        </a:rPr>
                        <a:t>  </a:t>
                      </a:r>
                    </a:p>
                  </a:txBody>
                  <a:tcPr marL="36796" marR="36796" marT="18398" marB="18398" anchor="ctr">
                    <a:lnL>
                      <a:noFill/>
                    </a:lnL>
                    <a:lnR>
                      <a:noFill/>
                    </a:lnR>
                    <a:lnT>
                      <a:noFill/>
                    </a:lnT>
                    <a:lnB>
                      <a:noFill/>
                    </a:lnB>
                    <a:solidFill>
                      <a:srgbClr val="FFE4C4"/>
                    </a:solidFill>
                  </a:tcPr>
                </a:tc>
                <a:tc>
                  <a:txBody>
                    <a:bodyPr/>
                    <a:lstStyle/>
                    <a:p>
                      <a:r>
                        <a:rPr lang="fr-FR" sz="700" i="1"/>
                        <a:t>bisque</a:t>
                      </a:r>
                      <a:r>
                        <a:rPr lang="fr-FR" sz="700"/>
                        <a:t> </a:t>
                      </a:r>
                    </a:p>
                  </a:txBody>
                  <a:tcPr marL="36796" marR="36796" marT="18398" marB="18398" anchor="ctr">
                    <a:lnL>
                      <a:noFill/>
                    </a:lnL>
                    <a:lnR>
                      <a:noFill/>
                    </a:lnR>
                    <a:lnT>
                      <a:noFill/>
                    </a:lnT>
                    <a:lnB>
                      <a:noFill/>
                    </a:lnB>
                  </a:tcPr>
                </a:tc>
                <a:tc>
                  <a:txBody>
                    <a:bodyPr/>
                    <a:lstStyle/>
                    <a:p>
                      <a:r>
                        <a:rPr lang="fr-FR" sz="700">
                          <a:effectLst/>
                        </a:rPr>
                        <a:t>#ffe4c4 </a:t>
                      </a:r>
                    </a:p>
                  </a:txBody>
                  <a:tcPr marL="36796" marR="36796" marT="18398" marB="18398" anchor="ctr">
                    <a:lnL>
                      <a:noFill/>
                    </a:lnL>
                    <a:lnR>
                      <a:noFill/>
                    </a:lnR>
                    <a:lnT>
                      <a:noFill/>
                    </a:lnT>
                    <a:lnB>
                      <a:noFill/>
                    </a:lnB>
                    <a:solidFill>
                      <a:srgbClr val="C0C0C0"/>
                    </a:solidFill>
                  </a:tcPr>
                </a:tc>
                <a:tc>
                  <a:txBody>
                    <a:bodyPr/>
                    <a:lstStyle/>
                    <a:p>
                      <a:r>
                        <a:rPr lang="fr-FR" sz="700">
                          <a:effectLst/>
                        </a:rPr>
                        <a:t>255,228,196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0000"/>
                    </a:solidFill>
                  </a:tcPr>
                </a:tc>
                <a:tc>
                  <a:txBody>
                    <a:bodyPr/>
                    <a:lstStyle/>
                    <a:p>
                      <a:r>
                        <a:rPr lang="fr-FR" sz="700">
                          <a:effectLst/>
                        </a:rPr>
                        <a:t>  </a:t>
                      </a:r>
                    </a:p>
                  </a:txBody>
                  <a:tcPr marL="36796" marR="36796" marT="18398" marB="18398" anchor="ctr">
                    <a:lnL>
                      <a:noFill/>
                    </a:lnL>
                    <a:lnR>
                      <a:noFill/>
                    </a:lnR>
                    <a:lnT>
                      <a:noFill/>
                    </a:lnT>
                    <a:lnB>
                      <a:noFill/>
                    </a:lnB>
                    <a:solidFill>
                      <a:srgbClr val="000000"/>
                    </a:solidFill>
                  </a:tcPr>
                </a:tc>
                <a:tc>
                  <a:txBody>
                    <a:bodyPr/>
                    <a:lstStyle/>
                    <a:p>
                      <a:r>
                        <a:rPr lang="fr-FR" sz="700" i="1"/>
                        <a:t>black</a:t>
                      </a:r>
                      <a:r>
                        <a:rPr lang="fr-FR" sz="700"/>
                        <a:t> </a:t>
                      </a:r>
                    </a:p>
                  </a:txBody>
                  <a:tcPr marL="36796" marR="36796" marT="18398" marB="18398" anchor="ctr">
                    <a:lnL>
                      <a:noFill/>
                    </a:lnL>
                    <a:lnR>
                      <a:noFill/>
                    </a:lnR>
                    <a:lnT>
                      <a:noFill/>
                    </a:lnT>
                    <a:lnB>
                      <a:noFill/>
                    </a:lnB>
                  </a:tcPr>
                </a:tc>
                <a:tc>
                  <a:txBody>
                    <a:bodyPr/>
                    <a:lstStyle/>
                    <a:p>
                      <a:r>
                        <a:rPr lang="fr-FR" sz="700">
                          <a:effectLst/>
                        </a:rPr>
                        <a:t>#000000 </a:t>
                      </a:r>
                    </a:p>
                  </a:txBody>
                  <a:tcPr marL="36796" marR="36796" marT="18398" marB="18398" anchor="ctr">
                    <a:lnL>
                      <a:noFill/>
                    </a:lnL>
                    <a:lnR>
                      <a:noFill/>
                    </a:lnR>
                    <a:lnT>
                      <a:noFill/>
                    </a:lnT>
                    <a:lnB>
                      <a:noFill/>
                    </a:lnB>
                    <a:solidFill>
                      <a:srgbClr val="C0C0C0"/>
                    </a:solidFill>
                  </a:tcPr>
                </a:tc>
                <a:tc>
                  <a:txBody>
                    <a:bodyPr/>
                    <a:lstStyle/>
                    <a:p>
                      <a:r>
                        <a:rPr lang="fr-FR" sz="700">
                          <a:effectLst/>
                        </a:rPr>
                        <a:t>0,0,0 </a:t>
                      </a:r>
                    </a:p>
                  </a:txBody>
                  <a:tcPr marL="36796" marR="36796" marT="18398" marB="18398" anchor="ctr">
                    <a:lnL>
                      <a:noFill/>
                    </a:lnL>
                    <a:lnR>
                      <a:noFill/>
                    </a:lnR>
                    <a:lnT>
                      <a:noFill/>
                    </a:lnT>
                    <a:lnB>
                      <a:noFill/>
                    </a:lnB>
                    <a:solidFill>
                      <a:srgbClr val="C0C0C0"/>
                    </a:solidFill>
                  </a:tcPr>
                </a:tc>
              </a:tr>
              <a:tr h="331938">
                <a:tc>
                  <a:txBody>
                    <a:bodyPr/>
                    <a:lstStyle/>
                    <a:p>
                      <a:r>
                        <a:rPr lang="fr-FR" sz="700">
                          <a:effectLst/>
                        </a:rPr>
                        <a:t>  </a:t>
                      </a:r>
                    </a:p>
                  </a:txBody>
                  <a:tcPr marL="36796" marR="36796" marT="18398" marB="18398" anchor="ctr">
                    <a:lnL>
                      <a:noFill/>
                    </a:lnL>
                    <a:lnR>
                      <a:noFill/>
                    </a:lnR>
                    <a:lnT>
                      <a:noFill/>
                    </a:lnT>
                    <a:lnB>
                      <a:noFill/>
                    </a:lnB>
                    <a:solidFill>
                      <a:srgbClr val="FFEBCD"/>
                    </a:solidFill>
                  </a:tcPr>
                </a:tc>
                <a:tc>
                  <a:txBody>
                    <a:bodyPr/>
                    <a:lstStyle/>
                    <a:p>
                      <a:r>
                        <a:rPr lang="fr-FR" sz="700">
                          <a:effectLst/>
                        </a:rPr>
                        <a:t>  </a:t>
                      </a:r>
                    </a:p>
                  </a:txBody>
                  <a:tcPr marL="36796" marR="36796" marT="18398" marB="18398" anchor="ctr">
                    <a:lnL>
                      <a:noFill/>
                    </a:lnL>
                    <a:lnR>
                      <a:noFill/>
                    </a:lnR>
                    <a:lnT>
                      <a:noFill/>
                    </a:lnT>
                    <a:lnB>
                      <a:noFill/>
                    </a:lnB>
                    <a:solidFill>
                      <a:srgbClr val="FFEBCD"/>
                    </a:solidFill>
                  </a:tcPr>
                </a:tc>
                <a:tc>
                  <a:txBody>
                    <a:bodyPr/>
                    <a:lstStyle/>
                    <a:p>
                      <a:r>
                        <a:rPr lang="fr-FR" sz="700" i="1"/>
                        <a:t>blanchedalmond</a:t>
                      </a:r>
                      <a:r>
                        <a:rPr lang="fr-FR" sz="700"/>
                        <a:t> </a:t>
                      </a:r>
                    </a:p>
                  </a:txBody>
                  <a:tcPr marL="36796" marR="36796" marT="18398" marB="18398" anchor="ctr">
                    <a:lnL>
                      <a:noFill/>
                    </a:lnL>
                    <a:lnR>
                      <a:noFill/>
                    </a:lnR>
                    <a:lnT>
                      <a:noFill/>
                    </a:lnT>
                    <a:lnB>
                      <a:noFill/>
                    </a:lnB>
                  </a:tcPr>
                </a:tc>
                <a:tc>
                  <a:txBody>
                    <a:bodyPr/>
                    <a:lstStyle/>
                    <a:p>
                      <a:r>
                        <a:rPr lang="fr-FR" sz="700">
                          <a:effectLst/>
                        </a:rPr>
                        <a:t>#ffebcd </a:t>
                      </a:r>
                    </a:p>
                  </a:txBody>
                  <a:tcPr marL="36796" marR="36796" marT="18398" marB="18398" anchor="ctr">
                    <a:lnL>
                      <a:noFill/>
                    </a:lnL>
                    <a:lnR>
                      <a:noFill/>
                    </a:lnR>
                    <a:lnT>
                      <a:noFill/>
                    </a:lnT>
                    <a:lnB>
                      <a:noFill/>
                    </a:lnB>
                    <a:solidFill>
                      <a:srgbClr val="C0C0C0"/>
                    </a:solidFill>
                  </a:tcPr>
                </a:tc>
                <a:tc>
                  <a:txBody>
                    <a:bodyPr/>
                    <a:lstStyle/>
                    <a:p>
                      <a:r>
                        <a:rPr lang="fr-FR" sz="700">
                          <a:effectLst/>
                        </a:rPr>
                        <a:t>255,235,205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00FF"/>
                    </a:solidFill>
                  </a:tcPr>
                </a:tc>
                <a:tc>
                  <a:txBody>
                    <a:bodyPr/>
                    <a:lstStyle/>
                    <a:p>
                      <a:r>
                        <a:rPr lang="fr-FR" sz="700">
                          <a:effectLst/>
                        </a:rPr>
                        <a:t>  </a:t>
                      </a:r>
                    </a:p>
                  </a:txBody>
                  <a:tcPr marL="36796" marR="36796" marT="18398" marB="18398" anchor="ctr">
                    <a:lnL>
                      <a:noFill/>
                    </a:lnL>
                    <a:lnR>
                      <a:noFill/>
                    </a:lnR>
                    <a:lnT>
                      <a:noFill/>
                    </a:lnT>
                    <a:lnB>
                      <a:noFill/>
                    </a:lnB>
                    <a:solidFill>
                      <a:srgbClr val="0000FF"/>
                    </a:solidFill>
                  </a:tcPr>
                </a:tc>
                <a:tc>
                  <a:txBody>
                    <a:bodyPr/>
                    <a:lstStyle/>
                    <a:p>
                      <a:r>
                        <a:rPr lang="fr-FR" sz="700" i="1"/>
                        <a:t>blue</a:t>
                      </a:r>
                      <a:r>
                        <a:rPr lang="fr-FR" sz="700"/>
                        <a:t> </a:t>
                      </a:r>
                    </a:p>
                  </a:txBody>
                  <a:tcPr marL="36796" marR="36796" marT="18398" marB="18398" anchor="ctr">
                    <a:lnL>
                      <a:noFill/>
                    </a:lnL>
                    <a:lnR>
                      <a:noFill/>
                    </a:lnR>
                    <a:lnT>
                      <a:noFill/>
                    </a:lnT>
                    <a:lnB>
                      <a:noFill/>
                    </a:lnB>
                  </a:tcPr>
                </a:tc>
                <a:tc>
                  <a:txBody>
                    <a:bodyPr/>
                    <a:lstStyle/>
                    <a:p>
                      <a:r>
                        <a:rPr lang="fr-FR" sz="700">
                          <a:effectLst/>
                        </a:rPr>
                        <a:t>#0000ff </a:t>
                      </a:r>
                    </a:p>
                  </a:txBody>
                  <a:tcPr marL="36796" marR="36796" marT="18398" marB="18398" anchor="ctr">
                    <a:lnL>
                      <a:noFill/>
                    </a:lnL>
                    <a:lnR>
                      <a:noFill/>
                    </a:lnR>
                    <a:lnT>
                      <a:noFill/>
                    </a:lnT>
                    <a:lnB>
                      <a:noFill/>
                    </a:lnB>
                    <a:solidFill>
                      <a:srgbClr val="C0C0C0"/>
                    </a:solidFill>
                  </a:tcPr>
                </a:tc>
                <a:tc>
                  <a:txBody>
                    <a:bodyPr/>
                    <a:lstStyle/>
                    <a:p>
                      <a:r>
                        <a:rPr lang="fr-FR" sz="700">
                          <a:effectLst/>
                        </a:rPr>
                        <a:t>0,0,255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8A2BE2"/>
                    </a:solidFill>
                  </a:tcPr>
                </a:tc>
                <a:tc>
                  <a:txBody>
                    <a:bodyPr/>
                    <a:lstStyle/>
                    <a:p>
                      <a:r>
                        <a:rPr lang="fr-FR" sz="700">
                          <a:effectLst/>
                        </a:rPr>
                        <a:t>  </a:t>
                      </a:r>
                    </a:p>
                  </a:txBody>
                  <a:tcPr marL="36796" marR="36796" marT="18398" marB="18398" anchor="ctr">
                    <a:lnL>
                      <a:noFill/>
                    </a:lnL>
                    <a:lnR>
                      <a:noFill/>
                    </a:lnR>
                    <a:lnT>
                      <a:noFill/>
                    </a:lnT>
                    <a:lnB>
                      <a:noFill/>
                    </a:lnB>
                    <a:solidFill>
                      <a:srgbClr val="8A2BE2"/>
                    </a:solidFill>
                  </a:tcPr>
                </a:tc>
                <a:tc>
                  <a:txBody>
                    <a:bodyPr/>
                    <a:lstStyle/>
                    <a:p>
                      <a:r>
                        <a:rPr lang="fr-FR" sz="700" i="1"/>
                        <a:t>blueviolet</a:t>
                      </a:r>
                      <a:r>
                        <a:rPr lang="fr-FR" sz="700"/>
                        <a:t> </a:t>
                      </a:r>
                    </a:p>
                  </a:txBody>
                  <a:tcPr marL="36796" marR="36796" marT="18398" marB="18398" anchor="ctr">
                    <a:lnL>
                      <a:noFill/>
                    </a:lnL>
                    <a:lnR>
                      <a:noFill/>
                    </a:lnR>
                    <a:lnT>
                      <a:noFill/>
                    </a:lnT>
                    <a:lnB>
                      <a:noFill/>
                    </a:lnB>
                  </a:tcPr>
                </a:tc>
                <a:tc>
                  <a:txBody>
                    <a:bodyPr/>
                    <a:lstStyle/>
                    <a:p>
                      <a:r>
                        <a:rPr lang="fr-FR" sz="700">
                          <a:effectLst/>
                        </a:rPr>
                        <a:t>#8a2be2 </a:t>
                      </a:r>
                    </a:p>
                  </a:txBody>
                  <a:tcPr marL="36796" marR="36796" marT="18398" marB="18398" anchor="ctr">
                    <a:lnL>
                      <a:noFill/>
                    </a:lnL>
                    <a:lnR>
                      <a:noFill/>
                    </a:lnR>
                    <a:lnT>
                      <a:noFill/>
                    </a:lnT>
                    <a:lnB>
                      <a:noFill/>
                    </a:lnB>
                    <a:solidFill>
                      <a:srgbClr val="C0C0C0"/>
                    </a:solidFill>
                  </a:tcPr>
                </a:tc>
                <a:tc>
                  <a:txBody>
                    <a:bodyPr/>
                    <a:lstStyle/>
                    <a:p>
                      <a:r>
                        <a:rPr lang="fr-FR" sz="700">
                          <a:effectLst/>
                        </a:rPr>
                        <a:t>138,43,226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A52A2A"/>
                    </a:solidFill>
                  </a:tcPr>
                </a:tc>
                <a:tc>
                  <a:txBody>
                    <a:bodyPr/>
                    <a:lstStyle/>
                    <a:p>
                      <a:r>
                        <a:rPr lang="fr-FR" sz="700">
                          <a:effectLst/>
                        </a:rPr>
                        <a:t>  </a:t>
                      </a:r>
                    </a:p>
                  </a:txBody>
                  <a:tcPr marL="36796" marR="36796" marT="18398" marB="18398" anchor="ctr">
                    <a:lnL>
                      <a:noFill/>
                    </a:lnL>
                    <a:lnR>
                      <a:noFill/>
                    </a:lnR>
                    <a:lnT>
                      <a:noFill/>
                    </a:lnT>
                    <a:lnB>
                      <a:noFill/>
                    </a:lnB>
                    <a:solidFill>
                      <a:srgbClr val="A52A2A"/>
                    </a:solidFill>
                  </a:tcPr>
                </a:tc>
                <a:tc>
                  <a:txBody>
                    <a:bodyPr/>
                    <a:lstStyle/>
                    <a:p>
                      <a:r>
                        <a:rPr lang="fr-FR" sz="700" i="1"/>
                        <a:t>brown</a:t>
                      </a:r>
                      <a:r>
                        <a:rPr lang="fr-FR" sz="700"/>
                        <a:t> </a:t>
                      </a:r>
                    </a:p>
                  </a:txBody>
                  <a:tcPr marL="36796" marR="36796" marT="18398" marB="18398" anchor="ctr">
                    <a:lnL>
                      <a:noFill/>
                    </a:lnL>
                    <a:lnR>
                      <a:noFill/>
                    </a:lnR>
                    <a:lnT>
                      <a:noFill/>
                    </a:lnT>
                    <a:lnB>
                      <a:noFill/>
                    </a:lnB>
                  </a:tcPr>
                </a:tc>
                <a:tc>
                  <a:txBody>
                    <a:bodyPr/>
                    <a:lstStyle/>
                    <a:p>
                      <a:r>
                        <a:rPr lang="fr-FR" sz="700">
                          <a:effectLst/>
                        </a:rPr>
                        <a:t>#a52a2a </a:t>
                      </a:r>
                    </a:p>
                  </a:txBody>
                  <a:tcPr marL="36796" marR="36796" marT="18398" marB="18398" anchor="ctr">
                    <a:lnL>
                      <a:noFill/>
                    </a:lnL>
                    <a:lnR>
                      <a:noFill/>
                    </a:lnR>
                    <a:lnT>
                      <a:noFill/>
                    </a:lnT>
                    <a:lnB>
                      <a:noFill/>
                    </a:lnB>
                    <a:solidFill>
                      <a:srgbClr val="C0C0C0"/>
                    </a:solidFill>
                  </a:tcPr>
                </a:tc>
                <a:tc>
                  <a:txBody>
                    <a:bodyPr/>
                    <a:lstStyle/>
                    <a:p>
                      <a:r>
                        <a:rPr lang="fr-FR" sz="700">
                          <a:effectLst/>
                        </a:rPr>
                        <a:t>165,42,42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DEB887"/>
                    </a:solidFill>
                  </a:tcPr>
                </a:tc>
                <a:tc>
                  <a:txBody>
                    <a:bodyPr/>
                    <a:lstStyle/>
                    <a:p>
                      <a:r>
                        <a:rPr lang="fr-FR" sz="700">
                          <a:effectLst/>
                        </a:rPr>
                        <a:t>  </a:t>
                      </a:r>
                    </a:p>
                  </a:txBody>
                  <a:tcPr marL="36796" marR="36796" marT="18398" marB="18398" anchor="ctr">
                    <a:lnL>
                      <a:noFill/>
                    </a:lnL>
                    <a:lnR>
                      <a:noFill/>
                    </a:lnR>
                    <a:lnT>
                      <a:noFill/>
                    </a:lnT>
                    <a:lnB>
                      <a:noFill/>
                    </a:lnB>
                    <a:solidFill>
                      <a:srgbClr val="DEB887"/>
                    </a:solidFill>
                  </a:tcPr>
                </a:tc>
                <a:tc>
                  <a:txBody>
                    <a:bodyPr/>
                    <a:lstStyle/>
                    <a:p>
                      <a:r>
                        <a:rPr lang="fr-FR" sz="700" i="1"/>
                        <a:t>burlywood</a:t>
                      </a:r>
                      <a:r>
                        <a:rPr lang="fr-FR" sz="700"/>
                        <a:t> </a:t>
                      </a:r>
                    </a:p>
                  </a:txBody>
                  <a:tcPr marL="36796" marR="36796" marT="18398" marB="18398" anchor="ctr">
                    <a:lnL>
                      <a:noFill/>
                    </a:lnL>
                    <a:lnR>
                      <a:noFill/>
                    </a:lnR>
                    <a:lnT>
                      <a:noFill/>
                    </a:lnT>
                    <a:lnB>
                      <a:noFill/>
                    </a:lnB>
                  </a:tcPr>
                </a:tc>
                <a:tc>
                  <a:txBody>
                    <a:bodyPr/>
                    <a:lstStyle/>
                    <a:p>
                      <a:r>
                        <a:rPr lang="fr-FR" sz="700">
                          <a:effectLst/>
                        </a:rPr>
                        <a:t>#deb887 </a:t>
                      </a:r>
                    </a:p>
                  </a:txBody>
                  <a:tcPr marL="36796" marR="36796" marT="18398" marB="18398" anchor="ctr">
                    <a:lnL>
                      <a:noFill/>
                    </a:lnL>
                    <a:lnR>
                      <a:noFill/>
                    </a:lnR>
                    <a:lnT>
                      <a:noFill/>
                    </a:lnT>
                    <a:lnB>
                      <a:noFill/>
                    </a:lnB>
                    <a:solidFill>
                      <a:srgbClr val="C0C0C0"/>
                    </a:solidFill>
                  </a:tcPr>
                </a:tc>
                <a:tc>
                  <a:txBody>
                    <a:bodyPr/>
                    <a:lstStyle/>
                    <a:p>
                      <a:r>
                        <a:rPr lang="fr-FR" sz="700">
                          <a:effectLst/>
                        </a:rPr>
                        <a:t>222,184,135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5F9EA0"/>
                    </a:solidFill>
                  </a:tcPr>
                </a:tc>
                <a:tc>
                  <a:txBody>
                    <a:bodyPr/>
                    <a:lstStyle/>
                    <a:p>
                      <a:r>
                        <a:rPr lang="fr-FR" sz="700">
                          <a:effectLst/>
                        </a:rPr>
                        <a:t>  </a:t>
                      </a:r>
                    </a:p>
                  </a:txBody>
                  <a:tcPr marL="36796" marR="36796" marT="18398" marB="18398" anchor="ctr">
                    <a:lnL>
                      <a:noFill/>
                    </a:lnL>
                    <a:lnR>
                      <a:noFill/>
                    </a:lnR>
                    <a:lnT>
                      <a:noFill/>
                    </a:lnT>
                    <a:lnB>
                      <a:noFill/>
                    </a:lnB>
                    <a:solidFill>
                      <a:srgbClr val="5F9EA0"/>
                    </a:solidFill>
                  </a:tcPr>
                </a:tc>
                <a:tc>
                  <a:txBody>
                    <a:bodyPr/>
                    <a:lstStyle/>
                    <a:p>
                      <a:r>
                        <a:rPr lang="fr-FR" sz="700" i="1"/>
                        <a:t>cadetblue</a:t>
                      </a:r>
                      <a:r>
                        <a:rPr lang="fr-FR" sz="700"/>
                        <a:t> </a:t>
                      </a:r>
                    </a:p>
                  </a:txBody>
                  <a:tcPr marL="36796" marR="36796" marT="18398" marB="18398" anchor="ctr">
                    <a:lnL>
                      <a:noFill/>
                    </a:lnL>
                    <a:lnR>
                      <a:noFill/>
                    </a:lnR>
                    <a:lnT>
                      <a:noFill/>
                    </a:lnT>
                    <a:lnB>
                      <a:noFill/>
                    </a:lnB>
                  </a:tcPr>
                </a:tc>
                <a:tc>
                  <a:txBody>
                    <a:bodyPr/>
                    <a:lstStyle/>
                    <a:p>
                      <a:r>
                        <a:rPr lang="fr-FR" sz="700">
                          <a:effectLst/>
                        </a:rPr>
                        <a:t>#5f9ea0 </a:t>
                      </a:r>
                    </a:p>
                  </a:txBody>
                  <a:tcPr marL="36796" marR="36796" marT="18398" marB="18398" anchor="ctr">
                    <a:lnL>
                      <a:noFill/>
                    </a:lnL>
                    <a:lnR>
                      <a:noFill/>
                    </a:lnR>
                    <a:lnT>
                      <a:noFill/>
                    </a:lnT>
                    <a:lnB>
                      <a:noFill/>
                    </a:lnB>
                    <a:solidFill>
                      <a:srgbClr val="C0C0C0"/>
                    </a:solidFill>
                  </a:tcPr>
                </a:tc>
                <a:tc>
                  <a:txBody>
                    <a:bodyPr/>
                    <a:lstStyle/>
                    <a:p>
                      <a:r>
                        <a:rPr lang="fr-FR" sz="700">
                          <a:effectLst/>
                        </a:rPr>
                        <a:t>95,158,160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7FFF00"/>
                    </a:solidFill>
                  </a:tcPr>
                </a:tc>
                <a:tc>
                  <a:txBody>
                    <a:bodyPr/>
                    <a:lstStyle/>
                    <a:p>
                      <a:r>
                        <a:rPr lang="fr-FR" sz="700">
                          <a:effectLst/>
                        </a:rPr>
                        <a:t>  </a:t>
                      </a:r>
                    </a:p>
                  </a:txBody>
                  <a:tcPr marL="36796" marR="36796" marT="18398" marB="18398" anchor="ctr">
                    <a:lnL>
                      <a:noFill/>
                    </a:lnL>
                    <a:lnR>
                      <a:noFill/>
                    </a:lnR>
                    <a:lnT>
                      <a:noFill/>
                    </a:lnT>
                    <a:lnB>
                      <a:noFill/>
                    </a:lnB>
                    <a:solidFill>
                      <a:srgbClr val="7FFF00"/>
                    </a:solidFill>
                  </a:tcPr>
                </a:tc>
                <a:tc>
                  <a:txBody>
                    <a:bodyPr/>
                    <a:lstStyle/>
                    <a:p>
                      <a:r>
                        <a:rPr lang="fr-FR" sz="700" i="1"/>
                        <a:t>chartreuse</a:t>
                      </a:r>
                      <a:r>
                        <a:rPr lang="fr-FR" sz="700"/>
                        <a:t> </a:t>
                      </a:r>
                    </a:p>
                  </a:txBody>
                  <a:tcPr marL="36796" marR="36796" marT="18398" marB="18398" anchor="ctr">
                    <a:lnL>
                      <a:noFill/>
                    </a:lnL>
                    <a:lnR>
                      <a:noFill/>
                    </a:lnR>
                    <a:lnT>
                      <a:noFill/>
                    </a:lnT>
                    <a:lnB>
                      <a:noFill/>
                    </a:lnB>
                  </a:tcPr>
                </a:tc>
                <a:tc>
                  <a:txBody>
                    <a:bodyPr/>
                    <a:lstStyle/>
                    <a:p>
                      <a:r>
                        <a:rPr lang="fr-FR" sz="700">
                          <a:effectLst/>
                        </a:rPr>
                        <a:t>#7fff00 </a:t>
                      </a:r>
                    </a:p>
                  </a:txBody>
                  <a:tcPr marL="36796" marR="36796" marT="18398" marB="18398" anchor="ctr">
                    <a:lnL>
                      <a:noFill/>
                    </a:lnL>
                    <a:lnR>
                      <a:noFill/>
                    </a:lnR>
                    <a:lnT>
                      <a:noFill/>
                    </a:lnT>
                    <a:lnB>
                      <a:noFill/>
                    </a:lnB>
                    <a:solidFill>
                      <a:srgbClr val="C0C0C0"/>
                    </a:solidFill>
                  </a:tcPr>
                </a:tc>
                <a:tc>
                  <a:txBody>
                    <a:bodyPr/>
                    <a:lstStyle/>
                    <a:p>
                      <a:r>
                        <a:rPr lang="fr-FR" sz="700">
                          <a:effectLst/>
                        </a:rPr>
                        <a:t>127,255,0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D2691E"/>
                    </a:solidFill>
                  </a:tcPr>
                </a:tc>
                <a:tc>
                  <a:txBody>
                    <a:bodyPr/>
                    <a:lstStyle/>
                    <a:p>
                      <a:r>
                        <a:rPr lang="fr-FR" sz="700">
                          <a:effectLst/>
                        </a:rPr>
                        <a:t>  </a:t>
                      </a:r>
                    </a:p>
                  </a:txBody>
                  <a:tcPr marL="36796" marR="36796" marT="18398" marB="18398" anchor="ctr">
                    <a:lnL>
                      <a:noFill/>
                    </a:lnL>
                    <a:lnR>
                      <a:noFill/>
                    </a:lnR>
                    <a:lnT>
                      <a:noFill/>
                    </a:lnT>
                    <a:lnB>
                      <a:noFill/>
                    </a:lnB>
                    <a:solidFill>
                      <a:srgbClr val="D2691E"/>
                    </a:solidFill>
                  </a:tcPr>
                </a:tc>
                <a:tc>
                  <a:txBody>
                    <a:bodyPr/>
                    <a:lstStyle/>
                    <a:p>
                      <a:r>
                        <a:rPr lang="fr-FR" sz="700" i="1"/>
                        <a:t>chocolate</a:t>
                      </a:r>
                      <a:r>
                        <a:rPr lang="fr-FR" sz="700"/>
                        <a:t> </a:t>
                      </a:r>
                    </a:p>
                  </a:txBody>
                  <a:tcPr marL="36796" marR="36796" marT="18398" marB="18398" anchor="ctr">
                    <a:lnL>
                      <a:noFill/>
                    </a:lnL>
                    <a:lnR>
                      <a:noFill/>
                    </a:lnR>
                    <a:lnT>
                      <a:noFill/>
                    </a:lnT>
                    <a:lnB>
                      <a:noFill/>
                    </a:lnB>
                  </a:tcPr>
                </a:tc>
                <a:tc>
                  <a:txBody>
                    <a:bodyPr/>
                    <a:lstStyle/>
                    <a:p>
                      <a:r>
                        <a:rPr lang="fr-FR" sz="700">
                          <a:effectLst/>
                        </a:rPr>
                        <a:t>#d2691e </a:t>
                      </a:r>
                    </a:p>
                  </a:txBody>
                  <a:tcPr marL="36796" marR="36796" marT="18398" marB="18398" anchor="ctr">
                    <a:lnL>
                      <a:noFill/>
                    </a:lnL>
                    <a:lnR>
                      <a:noFill/>
                    </a:lnR>
                    <a:lnT>
                      <a:noFill/>
                    </a:lnT>
                    <a:lnB>
                      <a:noFill/>
                    </a:lnB>
                    <a:solidFill>
                      <a:srgbClr val="C0C0C0"/>
                    </a:solidFill>
                  </a:tcPr>
                </a:tc>
                <a:tc>
                  <a:txBody>
                    <a:bodyPr/>
                    <a:lstStyle/>
                    <a:p>
                      <a:r>
                        <a:rPr lang="fr-FR" sz="700">
                          <a:effectLst/>
                        </a:rPr>
                        <a:t>210,105,30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F7F50"/>
                    </a:solidFill>
                  </a:tcPr>
                </a:tc>
                <a:tc>
                  <a:txBody>
                    <a:bodyPr/>
                    <a:lstStyle/>
                    <a:p>
                      <a:r>
                        <a:rPr lang="fr-FR" sz="700">
                          <a:effectLst/>
                        </a:rPr>
                        <a:t>  </a:t>
                      </a:r>
                    </a:p>
                  </a:txBody>
                  <a:tcPr marL="36796" marR="36796" marT="18398" marB="18398" anchor="ctr">
                    <a:lnL>
                      <a:noFill/>
                    </a:lnL>
                    <a:lnR>
                      <a:noFill/>
                    </a:lnR>
                    <a:lnT>
                      <a:noFill/>
                    </a:lnT>
                    <a:lnB>
                      <a:noFill/>
                    </a:lnB>
                    <a:solidFill>
                      <a:srgbClr val="FF7F50"/>
                    </a:solidFill>
                  </a:tcPr>
                </a:tc>
                <a:tc>
                  <a:txBody>
                    <a:bodyPr/>
                    <a:lstStyle/>
                    <a:p>
                      <a:r>
                        <a:rPr lang="fr-FR" sz="700" i="1"/>
                        <a:t>coral</a:t>
                      </a:r>
                      <a:r>
                        <a:rPr lang="fr-FR" sz="700"/>
                        <a:t> </a:t>
                      </a:r>
                    </a:p>
                  </a:txBody>
                  <a:tcPr marL="36796" marR="36796" marT="18398" marB="18398" anchor="ctr">
                    <a:lnL>
                      <a:noFill/>
                    </a:lnL>
                    <a:lnR>
                      <a:noFill/>
                    </a:lnR>
                    <a:lnT>
                      <a:noFill/>
                    </a:lnT>
                    <a:lnB>
                      <a:noFill/>
                    </a:lnB>
                  </a:tcPr>
                </a:tc>
                <a:tc>
                  <a:txBody>
                    <a:bodyPr/>
                    <a:lstStyle/>
                    <a:p>
                      <a:r>
                        <a:rPr lang="fr-FR" sz="700">
                          <a:effectLst/>
                        </a:rPr>
                        <a:t>#ff7f50 </a:t>
                      </a:r>
                    </a:p>
                  </a:txBody>
                  <a:tcPr marL="36796" marR="36796" marT="18398" marB="18398" anchor="ctr">
                    <a:lnL>
                      <a:noFill/>
                    </a:lnL>
                    <a:lnR>
                      <a:noFill/>
                    </a:lnR>
                    <a:lnT>
                      <a:noFill/>
                    </a:lnT>
                    <a:lnB>
                      <a:noFill/>
                    </a:lnB>
                    <a:solidFill>
                      <a:srgbClr val="C0C0C0"/>
                    </a:solidFill>
                  </a:tcPr>
                </a:tc>
                <a:tc>
                  <a:txBody>
                    <a:bodyPr/>
                    <a:lstStyle/>
                    <a:p>
                      <a:r>
                        <a:rPr lang="fr-FR" sz="700">
                          <a:effectLst/>
                        </a:rPr>
                        <a:t>255,127,80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6495ED"/>
                    </a:solidFill>
                  </a:tcPr>
                </a:tc>
                <a:tc>
                  <a:txBody>
                    <a:bodyPr/>
                    <a:lstStyle/>
                    <a:p>
                      <a:r>
                        <a:rPr lang="fr-FR" sz="700">
                          <a:effectLst/>
                        </a:rPr>
                        <a:t>  </a:t>
                      </a:r>
                    </a:p>
                  </a:txBody>
                  <a:tcPr marL="36796" marR="36796" marT="18398" marB="18398" anchor="ctr">
                    <a:lnL>
                      <a:noFill/>
                    </a:lnL>
                    <a:lnR>
                      <a:noFill/>
                    </a:lnR>
                    <a:lnT>
                      <a:noFill/>
                    </a:lnT>
                    <a:lnB>
                      <a:noFill/>
                    </a:lnB>
                    <a:solidFill>
                      <a:srgbClr val="6495ED"/>
                    </a:solidFill>
                  </a:tcPr>
                </a:tc>
                <a:tc>
                  <a:txBody>
                    <a:bodyPr/>
                    <a:lstStyle/>
                    <a:p>
                      <a:r>
                        <a:rPr lang="fr-FR" sz="700" i="1"/>
                        <a:t>cornflowerblue</a:t>
                      </a:r>
                      <a:r>
                        <a:rPr lang="fr-FR" sz="700"/>
                        <a:t> </a:t>
                      </a:r>
                    </a:p>
                  </a:txBody>
                  <a:tcPr marL="36796" marR="36796" marT="18398" marB="18398" anchor="ctr">
                    <a:lnL>
                      <a:noFill/>
                    </a:lnL>
                    <a:lnR>
                      <a:noFill/>
                    </a:lnR>
                    <a:lnT>
                      <a:noFill/>
                    </a:lnT>
                    <a:lnB>
                      <a:noFill/>
                    </a:lnB>
                  </a:tcPr>
                </a:tc>
                <a:tc>
                  <a:txBody>
                    <a:bodyPr/>
                    <a:lstStyle/>
                    <a:p>
                      <a:r>
                        <a:rPr lang="fr-FR" sz="700">
                          <a:effectLst/>
                        </a:rPr>
                        <a:t>#6495ed </a:t>
                      </a:r>
                    </a:p>
                  </a:txBody>
                  <a:tcPr marL="36796" marR="36796" marT="18398" marB="18398" anchor="ctr">
                    <a:lnL>
                      <a:noFill/>
                    </a:lnL>
                    <a:lnR>
                      <a:noFill/>
                    </a:lnR>
                    <a:lnT>
                      <a:noFill/>
                    </a:lnT>
                    <a:lnB>
                      <a:noFill/>
                    </a:lnB>
                    <a:solidFill>
                      <a:srgbClr val="C0C0C0"/>
                    </a:solidFill>
                  </a:tcPr>
                </a:tc>
                <a:tc>
                  <a:txBody>
                    <a:bodyPr/>
                    <a:lstStyle/>
                    <a:p>
                      <a:r>
                        <a:rPr lang="fr-FR" sz="700">
                          <a:effectLst/>
                        </a:rPr>
                        <a:t>100,149,237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FFF8DC"/>
                    </a:solidFill>
                  </a:tcPr>
                </a:tc>
                <a:tc>
                  <a:txBody>
                    <a:bodyPr/>
                    <a:lstStyle/>
                    <a:p>
                      <a:r>
                        <a:rPr lang="fr-FR" sz="700">
                          <a:effectLst/>
                        </a:rPr>
                        <a:t>  </a:t>
                      </a:r>
                    </a:p>
                  </a:txBody>
                  <a:tcPr marL="36796" marR="36796" marT="18398" marB="18398" anchor="ctr">
                    <a:lnL>
                      <a:noFill/>
                    </a:lnL>
                    <a:lnR>
                      <a:noFill/>
                    </a:lnR>
                    <a:lnT>
                      <a:noFill/>
                    </a:lnT>
                    <a:lnB>
                      <a:noFill/>
                    </a:lnB>
                    <a:solidFill>
                      <a:srgbClr val="FFF8DC"/>
                    </a:solidFill>
                  </a:tcPr>
                </a:tc>
                <a:tc>
                  <a:txBody>
                    <a:bodyPr/>
                    <a:lstStyle/>
                    <a:p>
                      <a:r>
                        <a:rPr lang="fr-FR" sz="700" i="1"/>
                        <a:t>cornsilk</a:t>
                      </a:r>
                      <a:r>
                        <a:rPr lang="fr-FR" sz="700"/>
                        <a:t> </a:t>
                      </a:r>
                    </a:p>
                  </a:txBody>
                  <a:tcPr marL="36796" marR="36796" marT="18398" marB="18398" anchor="ctr">
                    <a:lnL>
                      <a:noFill/>
                    </a:lnL>
                    <a:lnR>
                      <a:noFill/>
                    </a:lnR>
                    <a:lnT>
                      <a:noFill/>
                    </a:lnT>
                    <a:lnB>
                      <a:noFill/>
                    </a:lnB>
                  </a:tcPr>
                </a:tc>
                <a:tc>
                  <a:txBody>
                    <a:bodyPr/>
                    <a:lstStyle/>
                    <a:p>
                      <a:r>
                        <a:rPr lang="fr-FR" sz="700">
                          <a:effectLst/>
                        </a:rPr>
                        <a:t>#fff8dc </a:t>
                      </a:r>
                    </a:p>
                  </a:txBody>
                  <a:tcPr marL="36796" marR="36796" marT="18398" marB="18398" anchor="ctr">
                    <a:lnL>
                      <a:noFill/>
                    </a:lnL>
                    <a:lnR>
                      <a:noFill/>
                    </a:lnR>
                    <a:lnT>
                      <a:noFill/>
                    </a:lnT>
                    <a:lnB>
                      <a:noFill/>
                    </a:lnB>
                    <a:solidFill>
                      <a:srgbClr val="C0C0C0"/>
                    </a:solidFill>
                  </a:tcPr>
                </a:tc>
                <a:tc>
                  <a:txBody>
                    <a:bodyPr/>
                    <a:lstStyle/>
                    <a:p>
                      <a:r>
                        <a:rPr lang="fr-FR" sz="700">
                          <a:effectLst/>
                        </a:rPr>
                        <a:t>255,248,220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DC143C"/>
                    </a:solidFill>
                  </a:tcPr>
                </a:tc>
                <a:tc>
                  <a:txBody>
                    <a:bodyPr/>
                    <a:lstStyle/>
                    <a:p>
                      <a:r>
                        <a:rPr lang="fr-FR" sz="700">
                          <a:effectLst/>
                        </a:rPr>
                        <a:t>  </a:t>
                      </a:r>
                    </a:p>
                  </a:txBody>
                  <a:tcPr marL="36796" marR="36796" marT="18398" marB="18398" anchor="ctr">
                    <a:lnL>
                      <a:noFill/>
                    </a:lnL>
                    <a:lnR>
                      <a:noFill/>
                    </a:lnR>
                    <a:lnT>
                      <a:noFill/>
                    </a:lnT>
                    <a:lnB>
                      <a:noFill/>
                    </a:lnB>
                    <a:solidFill>
                      <a:srgbClr val="DC143C"/>
                    </a:solidFill>
                  </a:tcPr>
                </a:tc>
                <a:tc>
                  <a:txBody>
                    <a:bodyPr/>
                    <a:lstStyle/>
                    <a:p>
                      <a:r>
                        <a:rPr lang="fr-FR" sz="700" i="1"/>
                        <a:t>crimson</a:t>
                      </a:r>
                      <a:r>
                        <a:rPr lang="fr-FR" sz="700"/>
                        <a:t> </a:t>
                      </a:r>
                    </a:p>
                  </a:txBody>
                  <a:tcPr marL="36796" marR="36796" marT="18398" marB="18398" anchor="ctr">
                    <a:lnL>
                      <a:noFill/>
                    </a:lnL>
                    <a:lnR>
                      <a:noFill/>
                    </a:lnR>
                    <a:lnT>
                      <a:noFill/>
                    </a:lnT>
                    <a:lnB>
                      <a:noFill/>
                    </a:lnB>
                  </a:tcPr>
                </a:tc>
                <a:tc>
                  <a:txBody>
                    <a:bodyPr/>
                    <a:lstStyle/>
                    <a:p>
                      <a:r>
                        <a:rPr lang="fr-FR" sz="700">
                          <a:effectLst/>
                        </a:rPr>
                        <a:t>#dc143c </a:t>
                      </a:r>
                    </a:p>
                  </a:txBody>
                  <a:tcPr marL="36796" marR="36796" marT="18398" marB="18398" anchor="ctr">
                    <a:lnL>
                      <a:noFill/>
                    </a:lnL>
                    <a:lnR>
                      <a:noFill/>
                    </a:lnR>
                    <a:lnT>
                      <a:noFill/>
                    </a:lnT>
                    <a:lnB>
                      <a:noFill/>
                    </a:lnB>
                    <a:solidFill>
                      <a:srgbClr val="C0C0C0"/>
                    </a:solidFill>
                  </a:tcPr>
                </a:tc>
                <a:tc>
                  <a:txBody>
                    <a:bodyPr/>
                    <a:lstStyle/>
                    <a:p>
                      <a:r>
                        <a:rPr lang="fr-FR" sz="700">
                          <a:effectLst/>
                        </a:rPr>
                        <a:t>220,20,60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FFFF"/>
                    </a:solidFill>
                  </a:tcPr>
                </a:tc>
                <a:tc>
                  <a:txBody>
                    <a:bodyPr/>
                    <a:lstStyle/>
                    <a:p>
                      <a:r>
                        <a:rPr lang="fr-FR" sz="700">
                          <a:effectLst/>
                        </a:rPr>
                        <a:t>  </a:t>
                      </a:r>
                    </a:p>
                  </a:txBody>
                  <a:tcPr marL="36796" marR="36796" marT="18398" marB="18398" anchor="ctr">
                    <a:lnL>
                      <a:noFill/>
                    </a:lnL>
                    <a:lnR>
                      <a:noFill/>
                    </a:lnR>
                    <a:lnT>
                      <a:noFill/>
                    </a:lnT>
                    <a:lnB>
                      <a:noFill/>
                    </a:lnB>
                    <a:solidFill>
                      <a:srgbClr val="00FFFF"/>
                    </a:solidFill>
                  </a:tcPr>
                </a:tc>
                <a:tc>
                  <a:txBody>
                    <a:bodyPr/>
                    <a:lstStyle/>
                    <a:p>
                      <a:r>
                        <a:rPr lang="fr-FR" sz="700" i="1"/>
                        <a:t>cyan</a:t>
                      </a:r>
                      <a:r>
                        <a:rPr lang="fr-FR" sz="700"/>
                        <a:t> </a:t>
                      </a:r>
                    </a:p>
                  </a:txBody>
                  <a:tcPr marL="36796" marR="36796" marT="18398" marB="18398" anchor="ctr">
                    <a:lnL>
                      <a:noFill/>
                    </a:lnL>
                    <a:lnR>
                      <a:noFill/>
                    </a:lnR>
                    <a:lnT>
                      <a:noFill/>
                    </a:lnT>
                    <a:lnB>
                      <a:noFill/>
                    </a:lnB>
                  </a:tcPr>
                </a:tc>
                <a:tc>
                  <a:txBody>
                    <a:bodyPr/>
                    <a:lstStyle/>
                    <a:p>
                      <a:r>
                        <a:rPr lang="fr-FR" sz="700">
                          <a:effectLst/>
                        </a:rPr>
                        <a:t>#00ffff </a:t>
                      </a:r>
                    </a:p>
                  </a:txBody>
                  <a:tcPr marL="36796" marR="36796" marT="18398" marB="18398" anchor="ctr">
                    <a:lnL>
                      <a:noFill/>
                    </a:lnL>
                    <a:lnR>
                      <a:noFill/>
                    </a:lnR>
                    <a:lnT>
                      <a:noFill/>
                    </a:lnT>
                    <a:lnB>
                      <a:noFill/>
                    </a:lnB>
                    <a:solidFill>
                      <a:srgbClr val="C0C0C0"/>
                    </a:solidFill>
                  </a:tcPr>
                </a:tc>
                <a:tc>
                  <a:txBody>
                    <a:bodyPr/>
                    <a:lstStyle/>
                    <a:p>
                      <a:r>
                        <a:rPr lang="fr-FR" sz="700">
                          <a:effectLst/>
                        </a:rPr>
                        <a:t>0,255,255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008B"/>
                    </a:solidFill>
                  </a:tcPr>
                </a:tc>
                <a:tc>
                  <a:txBody>
                    <a:bodyPr/>
                    <a:lstStyle/>
                    <a:p>
                      <a:r>
                        <a:rPr lang="fr-FR" sz="700">
                          <a:effectLst/>
                        </a:rPr>
                        <a:t>  </a:t>
                      </a:r>
                    </a:p>
                  </a:txBody>
                  <a:tcPr marL="36796" marR="36796" marT="18398" marB="18398" anchor="ctr">
                    <a:lnL>
                      <a:noFill/>
                    </a:lnL>
                    <a:lnR>
                      <a:noFill/>
                    </a:lnR>
                    <a:lnT>
                      <a:noFill/>
                    </a:lnT>
                    <a:lnB>
                      <a:noFill/>
                    </a:lnB>
                    <a:solidFill>
                      <a:srgbClr val="00008B"/>
                    </a:solidFill>
                  </a:tcPr>
                </a:tc>
                <a:tc>
                  <a:txBody>
                    <a:bodyPr/>
                    <a:lstStyle/>
                    <a:p>
                      <a:r>
                        <a:rPr lang="fr-FR" sz="700" i="1"/>
                        <a:t>darkblue</a:t>
                      </a:r>
                      <a:r>
                        <a:rPr lang="fr-FR" sz="700"/>
                        <a:t> </a:t>
                      </a:r>
                    </a:p>
                  </a:txBody>
                  <a:tcPr marL="36796" marR="36796" marT="18398" marB="18398" anchor="ctr">
                    <a:lnL>
                      <a:noFill/>
                    </a:lnL>
                    <a:lnR>
                      <a:noFill/>
                    </a:lnR>
                    <a:lnT>
                      <a:noFill/>
                    </a:lnT>
                    <a:lnB>
                      <a:noFill/>
                    </a:lnB>
                  </a:tcPr>
                </a:tc>
                <a:tc>
                  <a:txBody>
                    <a:bodyPr/>
                    <a:lstStyle/>
                    <a:p>
                      <a:r>
                        <a:rPr lang="fr-FR" sz="700">
                          <a:effectLst/>
                        </a:rPr>
                        <a:t>#00008b </a:t>
                      </a:r>
                    </a:p>
                  </a:txBody>
                  <a:tcPr marL="36796" marR="36796" marT="18398" marB="18398" anchor="ctr">
                    <a:lnL>
                      <a:noFill/>
                    </a:lnL>
                    <a:lnR>
                      <a:noFill/>
                    </a:lnR>
                    <a:lnT>
                      <a:noFill/>
                    </a:lnT>
                    <a:lnB>
                      <a:noFill/>
                    </a:lnB>
                    <a:solidFill>
                      <a:srgbClr val="C0C0C0"/>
                    </a:solidFill>
                  </a:tcPr>
                </a:tc>
                <a:tc>
                  <a:txBody>
                    <a:bodyPr/>
                    <a:lstStyle/>
                    <a:p>
                      <a:r>
                        <a:rPr lang="fr-FR" sz="700">
                          <a:effectLst/>
                        </a:rPr>
                        <a:t>0,0,139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8B8B"/>
                    </a:solidFill>
                  </a:tcPr>
                </a:tc>
                <a:tc>
                  <a:txBody>
                    <a:bodyPr/>
                    <a:lstStyle/>
                    <a:p>
                      <a:r>
                        <a:rPr lang="fr-FR" sz="700">
                          <a:effectLst/>
                        </a:rPr>
                        <a:t>  </a:t>
                      </a:r>
                    </a:p>
                  </a:txBody>
                  <a:tcPr marL="36796" marR="36796" marT="18398" marB="18398" anchor="ctr">
                    <a:lnL>
                      <a:noFill/>
                    </a:lnL>
                    <a:lnR>
                      <a:noFill/>
                    </a:lnR>
                    <a:lnT>
                      <a:noFill/>
                    </a:lnT>
                    <a:lnB>
                      <a:noFill/>
                    </a:lnB>
                    <a:solidFill>
                      <a:srgbClr val="008B8B"/>
                    </a:solidFill>
                  </a:tcPr>
                </a:tc>
                <a:tc>
                  <a:txBody>
                    <a:bodyPr/>
                    <a:lstStyle/>
                    <a:p>
                      <a:r>
                        <a:rPr lang="fr-FR" sz="700" i="1"/>
                        <a:t>darkcyan</a:t>
                      </a:r>
                      <a:r>
                        <a:rPr lang="fr-FR" sz="700"/>
                        <a:t> </a:t>
                      </a:r>
                    </a:p>
                  </a:txBody>
                  <a:tcPr marL="36796" marR="36796" marT="18398" marB="18398" anchor="ctr">
                    <a:lnL>
                      <a:noFill/>
                    </a:lnL>
                    <a:lnR>
                      <a:noFill/>
                    </a:lnR>
                    <a:lnT>
                      <a:noFill/>
                    </a:lnT>
                    <a:lnB>
                      <a:noFill/>
                    </a:lnB>
                  </a:tcPr>
                </a:tc>
                <a:tc>
                  <a:txBody>
                    <a:bodyPr/>
                    <a:lstStyle/>
                    <a:p>
                      <a:r>
                        <a:rPr lang="fr-FR" sz="700">
                          <a:effectLst/>
                        </a:rPr>
                        <a:t>#008b8b </a:t>
                      </a:r>
                    </a:p>
                  </a:txBody>
                  <a:tcPr marL="36796" marR="36796" marT="18398" marB="18398" anchor="ctr">
                    <a:lnL>
                      <a:noFill/>
                    </a:lnL>
                    <a:lnR>
                      <a:noFill/>
                    </a:lnR>
                    <a:lnT>
                      <a:noFill/>
                    </a:lnT>
                    <a:lnB>
                      <a:noFill/>
                    </a:lnB>
                    <a:solidFill>
                      <a:srgbClr val="C0C0C0"/>
                    </a:solidFill>
                  </a:tcPr>
                </a:tc>
                <a:tc>
                  <a:txBody>
                    <a:bodyPr/>
                    <a:lstStyle/>
                    <a:p>
                      <a:r>
                        <a:rPr lang="fr-FR" sz="700">
                          <a:effectLst/>
                        </a:rPr>
                        <a:t>0,139,139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B8860B"/>
                    </a:solidFill>
                  </a:tcPr>
                </a:tc>
                <a:tc>
                  <a:txBody>
                    <a:bodyPr/>
                    <a:lstStyle/>
                    <a:p>
                      <a:r>
                        <a:rPr lang="fr-FR" sz="700">
                          <a:effectLst/>
                        </a:rPr>
                        <a:t>  </a:t>
                      </a:r>
                    </a:p>
                  </a:txBody>
                  <a:tcPr marL="36796" marR="36796" marT="18398" marB="18398" anchor="ctr">
                    <a:lnL>
                      <a:noFill/>
                    </a:lnL>
                    <a:lnR>
                      <a:noFill/>
                    </a:lnR>
                    <a:lnT>
                      <a:noFill/>
                    </a:lnT>
                    <a:lnB>
                      <a:noFill/>
                    </a:lnB>
                    <a:solidFill>
                      <a:srgbClr val="B8860B"/>
                    </a:solidFill>
                  </a:tcPr>
                </a:tc>
                <a:tc>
                  <a:txBody>
                    <a:bodyPr/>
                    <a:lstStyle/>
                    <a:p>
                      <a:r>
                        <a:rPr lang="fr-FR" sz="700" i="1"/>
                        <a:t>darkgoldenrod</a:t>
                      </a:r>
                      <a:r>
                        <a:rPr lang="fr-FR" sz="700"/>
                        <a:t> </a:t>
                      </a:r>
                    </a:p>
                  </a:txBody>
                  <a:tcPr marL="36796" marR="36796" marT="18398" marB="18398" anchor="ctr">
                    <a:lnL>
                      <a:noFill/>
                    </a:lnL>
                    <a:lnR>
                      <a:noFill/>
                    </a:lnR>
                    <a:lnT>
                      <a:noFill/>
                    </a:lnT>
                    <a:lnB>
                      <a:noFill/>
                    </a:lnB>
                  </a:tcPr>
                </a:tc>
                <a:tc>
                  <a:txBody>
                    <a:bodyPr/>
                    <a:lstStyle/>
                    <a:p>
                      <a:r>
                        <a:rPr lang="fr-FR" sz="700">
                          <a:effectLst/>
                        </a:rPr>
                        <a:t>#b8860b </a:t>
                      </a:r>
                    </a:p>
                  </a:txBody>
                  <a:tcPr marL="36796" marR="36796" marT="18398" marB="18398" anchor="ctr">
                    <a:lnL>
                      <a:noFill/>
                    </a:lnL>
                    <a:lnR>
                      <a:noFill/>
                    </a:lnR>
                    <a:lnT>
                      <a:noFill/>
                    </a:lnT>
                    <a:lnB>
                      <a:noFill/>
                    </a:lnB>
                    <a:solidFill>
                      <a:srgbClr val="C0C0C0"/>
                    </a:solidFill>
                  </a:tcPr>
                </a:tc>
                <a:tc>
                  <a:txBody>
                    <a:bodyPr/>
                    <a:lstStyle/>
                    <a:p>
                      <a:r>
                        <a:rPr lang="fr-FR" sz="700">
                          <a:effectLst/>
                        </a:rPr>
                        <a:t>184,134,11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A9A9A9"/>
                    </a:solidFill>
                  </a:tcPr>
                </a:tc>
                <a:tc>
                  <a:txBody>
                    <a:bodyPr/>
                    <a:lstStyle/>
                    <a:p>
                      <a:r>
                        <a:rPr lang="fr-FR" sz="700">
                          <a:effectLst/>
                        </a:rPr>
                        <a:t>  </a:t>
                      </a:r>
                    </a:p>
                  </a:txBody>
                  <a:tcPr marL="36796" marR="36796" marT="18398" marB="18398" anchor="ctr">
                    <a:lnL>
                      <a:noFill/>
                    </a:lnL>
                    <a:lnR>
                      <a:noFill/>
                    </a:lnR>
                    <a:lnT>
                      <a:noFill/>
                    </a:lnT>
                    <a:lnB>
                      <a:noFill/>
                    </a:lnB>
                    <a:solidFill>
                      <a:srgbClr val="A9A9A9"/>
                    </a:solidFill>
                  </a:tcPr>
                </a:tc>
                <a:tc>
                  <a:txBody>
                    <a:bodyPr/>
                    <a:lstStyle/>
                    <a:p>
                      <a:r>
                        <a:rPr lang="fr-FR" sz="700" i="1"/>
                        <a:t>darkgray</a:t>
                      </a:r>
                      <a:r>
                        <a:rPr lang="fr-FR" sz="700"/>
                        <a:t> </a:t>
                      </a:r>
                    </a:p>
                  </a:txBody>
                  <a:tcPr marL="36796" marR="36796" marT="18398" marB="18398" anchor="ctr">
                    <a:lnL>
                      <a:noFill/>
                    </a:lnL>
                    <a:lnR>
                      <a:noFill/>
                    </a:lnR>
                    <a:lnT>
                      <a:noFill/>
                    </a:lnT>
                    <a:lnB>
                      <a:noFill/>
                    </a:lnB>
                  </a:tcPr>
                </a:tc>
                <a:tc>
                  <a:txBody>
                    <a:bodyPr/>
                    <a:lstStyle/>
                    <a:p>
                      <a:r>
                        <a:rPr lang="fr-FR" sz="700">
                          <a:effectLst/>
                        </a:rPr>
                        <a:t>#a9a9a9 </a:t>
                      </a:r>
                    </a:p>
                  </a:txBody>
                  <a:tcPr marL="36796" marR="36796" marT="18398" marB="18398" anchor="ctr">
                    <a:lnL>
                      <a:noFill/>
                    </a:lnL>
                    <a:lnR>
                      <a:noFill/>
                    </a:lnR>
                    <a:lnT>
                      <a:noFill/>
                    </a:lnT>
                    <a:lnB>
                      <a:noFill/>
                    </a:lnB>
                    <a:solidFill>
                      <a:srgbClr val="C0C0C0"/>
                    </a:solidFill>
                  </a:tcPr>
                </a:tc>
                <a:tc>
                  <a:txBody>
                    <a:bodyPr/>
                    <a:lstStyle/>
                    <a:p>
                      <a:r>
                        <a:rPr lang="fr-FR" sz="700">
                          <a:effectLst/>
                        </a:rPr>
                        <a:t>169,169,169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006400"/>
                    </a:solidFill>
                  </a:tcPr>
                </a:tc>
                <a:tc>
                  <a:txBody>
                    <a:bodyPr/>
                    <a:lstStyle/>
                    <a:p>
                      <a:r>
                        <a:rPr lang="fr-FR" sz="700">
                          <a:effectLst/>
                        </a:rPr>
                        <a:t>  </a:t>
                      </a:r>
                    </a:p>
                  </a:txBody>
                  <a:tcPr marL="36796" marR="36796" marT="18398" marB="18398" anchor="ctr">
                    <a:lnL>
                      <a:noFill/>
                    </a:lnL>
                    <a:lnR>
                      <a:noFill/>
                    </a:lnR>
                    <a:lnT>
                      <a:noFill/>
                    </a:lnT>
                    <a:lnB>
                      <a:noFill/>
                    </a:lnB>
                    <a:solidFill>
                      <a:srgbClr val="006400"/>
                    </a:solidFill>
                  </a:tcPr>
                </a:tc>
                <a:tc>
                  <a:txBody>
                    <a:bodyPr/>
                    <a:lstStyle/>
                    <a:p>
                      <a:r>
                        <a:rPr lang="fr-FR" sz="700" i="1"/>
                        <a:t>darkgreen</a:t>
                      </a:r>
                      <a:r>
                        <a:rPr lang="fr-FR" sz="700"/>
                        <a:t> </a:t>
                      </a:r>
                    </a:p>
                  </a:txBody>
                  <a:tcPr marL="36796" marR="36796" marT="18398" marB="18398" anchor="ctr">
                    <a:lnL>
                      <a:noFill/>
                    </a:lnL>
                    <a:lnR>
                      <a:noFill/>
                    </a:lnR>
                    <a:lnT>
                      <a:noFill/>
                    </a:lnT>
                    <a:lnB>
                      <a:noFill/>
                    </a:lnB>
                  </a:tcPr>
                </a:tc>
                <a:tc>
                  <a:txBody>
                    <a:bodyPr/>
                    <a:lstStyle/>
                    <a:p>
                      <a:r>
                        <a:rPr lang="fr-FR" sz="700">
                          <a:effectLst/>
                        </a:rPr>
                        <a:t>#006400 </a:t>
                      </a:r>
                    </a:p>
                  </a:txBody>
                  <a:tcPr marL="36796" marR="36796" marT="18398" marB="18398" anchor="ctr">
                    <a:lnL>
                      <a:noFill/>
                    </a:lnL>
                    <a:lnR>
                      <a:noFill/>
                    </a:lnR>
                    <a:lnT>
                      <a:noFill/>
                    </a:lnT>
                    <a:lnB>
                      <a:noFill/>
                    </a:lnB>
                    <a:solidFill>
                      <a:srgbClr val="C0C0C0"/>
                    </a:solidFill>
                  </a:tcPr>
                </a:tc>
                <a:tc>
                  <a:txBody>
                    <a:bodyPr/>
                    <a:lstStyle/>
                    <a:p>
                      <a:r>
                        <a:rPr lang="fr-FR" sz="700">
                          <a:effectLst/>
                        </a:rPr>
                        <a:t>0,100,0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tcPr>
                </a:tc>
                <a:tc>
                  <a:txBody>
                    <a:bodyPr/>
                    <a:lstStyle/>
                    <a:p>
                      <a:r>
                        <a:rPr lang="fr-FR" sz="700">
                          <a:effectLst/>
                        </a:rPr>
                        <a:t>  </a:t>
                      </a:r>
                    </a:p>
                  </a:txBody>
                  <a:tcPr marL="36796" marR="36796" marT="18398" marB="18398" anchor="ctr">
                    <a:lnL>
                      <a:noFill/>
                    </a:lnL>
                    <a:lnR>
                      <a:noFill/>
                    </a:lnR>
                    <a:lnT>
                      <a:noFill/>
                    </a:lnT>
                    <a:lnB>
                      <a:noFill/>
                    </a:lnB>
                    <a:solidFill>
                      <a:srgbClr val="A9A9A9"/>
                    </a:solidFill>
                  </a:tcPr>
                </a:tc>
                <a:tc>
                  <a:txBody>
                    <a:bodyPr/>
                    <a:lstStyle/>
                    <a:p>
                      <a:r>
                        <a:rPr lang="fr-FR" sz="700" i="1"/>
                        <a:t>darkgrey</a:t>
                      </a:r>
                      <a:r>
                        <a:rPr lang="fr-FR" sz="700"/>
                        <a:t> </a:t>
                      </a:r>
                    </a:p>
                  </a:txBody>
                  <a:tcPr marL="36796" marR="36796" marT="18398" marB="18398" anchor="ctr">
                    <a:lnL>
                      <a:noFill/>
                    </a:lnL>
                    <a:lnR>
                      <a:noFill/>
                    </a:lnR>
                    <a:lnT>
                      <a:noFill/>
                    </a:lnT>
                    <a:lnB>
                      <a:noFill/>
                    </a:lnB>
                  </a:tcPr>
                </a:tc>
                <a:tc>
                  <a:txBody>
                    <a:bodyPr/>
                    <a:lstStyle/>
                    <a:p>
                      <a:r>
                        <a:rPr lang="fr-FR" sz="700">
                          <a:effectLst/>
                        </a:rPr>
                        <a:t>#a9a9a9 </a:t>
                      </a:r>
                    </a:p>
                  </a:txBody>
                  <a:tcPr marL="36796" marR="36796" marT="18398" marB="18398" anchor="ctr">
                    <a:lnL>
                      <a:noFill/>
                    </a:lnL>
                    <a:lnR>
                      <a:noFill/>
                    </a:lnR>
                    <a:lnT>
                      <a:noFill/>
                    </a:lnT>
                    <a:lnB>
                      <a:noFill/>
                    </a:lnB>
                    <a:solidFill>
                      <a:srgbClr val="C0C0C0"/>
                    </a:solidFill>
                  </a:tcPr>
                </a:tc>
                <a:tc>
                  <a:txBody>
                    <a:bodyPr/>
                    <a:lstStyle/>
                    <a:p>
                      <a:r>
                        <a:rPr lang="fr-FR" sz="700">
                          <a:effectLst/>
                        </a:rPr>
                        <a:t>169,169,169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BDB76B"/>
                    </a:solidFill>
                  </a:tcPr>
                </a:tc>
                <a:tc>
                  <a:txBody>
                    <a:bodyPr/>
                    <a:lstStyle/>
                    <a:p>
                      <a:r>
                        <a:rPr lang="fr-FR" sz="700">
                          <a:effectLst/>
                        </a:rPr>
                        <a:t>  </a:t>
                      </a:r>
                    </a:p>
                  </a:txBody>
                  <a:tcPr marL="36796" marR="36796" marT="18398" marB="18398" anchor="ctr">
                    <a:lnL>
                      <a:noFill/>
                    </a:lnL>
                    <a:lnR>
                      <a:noFill/>
                    </a:lnR>
                    <a:lnT>
                      <a:noFill/>
                    </a:lnT>
                    <a:lnB>
                      <a:noFill/>
                    </a:lnB>
                    <a:solidFill>
                      <a:srgbClr val="BDB76B"/>
                    </a:solidFill>
                  </a:tcPr>
                </a:tc>
                <a:tc>
                  <a:txBody>
                    <a:bodyPr/>
                    <a:lstStyle/>
                    <a:p>
                      <a:r>
                        <a:rPr lang="fr-FR" sz="700" i="1"/>
                        <a:t>darkkhaki</a:t>
                      </a:r>
                      <a:r>
                        <a:rPr lang="fr-FR" sz="700"/>
                        <a:t> </a:t>
                      </a:r>
                    </a:p>
                  </a:txBody>
                  <a:tcPr marL="36796" marR="36796" marT="18398" marB="18398" anchor="ctr">
                    <a:lnL>
                      <a:noFill/>
                    </a:lnL>
                    <a:lnR>
                      <a:noFill/>
                    </a:lnR>
                    <a:lnT>
                      <a:noFill/>
                    </a:lnT>
                    <a:lnB>
                      <a:noFill/>
                    </a:lnB>
                  </a:tcPr>
                </a:tc>
                <a:tc>
                  <a:txBody>
                    <a:bodyPr/>
                    <a:lstStyle/>
                    <a:p>
                      <a:r>
                        <a:rPr lang="fr-FR" sz="700">
                          <a:effectLst/>
                        </a:rPr>
                        <a:t>#bdb76b </a:t>
                      </a:r>
                    </a:p>
                  </a:txBody>
                  <a:tcPr marL="36796" marR="36796" marT="18398" marB="18398" anchor="ctr">
                    <a:lnL>
                      <a:noFill/>
                    </a:lnL>
                    <a:lnR>
                      <a:noFill/>
                    </a:lnR>
                    <a:lnT>
                      <a:noFill/>
                    </a:lnT>
                    <a:lnB>
                      <a:noFill/>
                    </a:lnB>
                    <a:solidFill>
                      <a:srgbClr val="C0C0C0"/>
                    </a:solidFill>
                  </a:tcPr>
                </a:tc>
                <a:tc>
                  <a:txBody>
                    <a:bodyPr/>
                    <a:lstStyle/>
                    <a:p>
                      <a:r>
                        <a:rPr lang="fr-FR" sz="700">
                          <a:effectLst/>
                        </a:rPr>
                        <a:t>189,183,107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8B008B"/>
                    </a:solidFill>
                  </a:tcPr>
                </a:tc>
                <a:tc>
                  <a:txBody>
                    <a:bodyPr/>
                    <a:lstStyle/>
                    <a:p>
                      <a:r>
                        <a:rPr lang="fr-FR" sz="700">
                          <a:effectLst/>
                        </a:rPr>
                        <a:t>  </a:t>
                      </a:r>
                    </a:p>
                  </a:txBody>
                  <a:tcPr marL="36796" marR="36796" marT="18398" marB="18398" anchor="ctr">
                    <a:lnL>
                      <a:noFill/>
                    </a:lnL>
                    <a:lnR>
                      <a:noFill/>
                    </a:lnR>
                    <a:lnT>
                      <a:noFill/>
                    </a:lnT>
                    <a:lnB>
                      <a:noFill/>
                    </a:lnB>
                    <a:solidFill>
                      <a:srgbClr val="8B008B"/>
                    </a:solidFill>
                  </a:tcPr>
                </a:tc>
                <a:tc>
                  <a:txBody>
                    <a:bodyPr/>
                    <a:lstStyle/>
                    <a:p>
                      <a:r>
                        <a:rPr lang="fr-FR" sz="700" i="1"/>
                        <a:t>darkmagenta</a:t>
                      </a:r>
                      <a:r>
                        <a:rPr lang="fr-FR" sz="700"/>
                        <a:t> </a:t>
                      </a:r>
                    </a:p>
                  </a:txBody>
                  <a:tcPr marL="36796" marR="36796" marT="18398" marB="18398" anchor="ctr">
                    <a:lnL>
                      <a:noFill/>
                    </a:lnL>
                    <a:lnR>
                      <a:noFill/>
                    </a:lnR>
                    <a:lnT>
                      <a:noFill/>
                    </a:lnT>
                    <a:lnB>
                      <a:noFill/>
                    </a:lnB>
                  </a:tcPr>
                </a:tc>
                <a:tc>
                  <a:txBody>
                    <a:bodyPr/>
                    <a:lstStyle/>
                    <a:p>
                      <a:r>
                        <a:rPr lang="fr-FR" sz="700">
                          <a:effectLst/>
                        </a:rPr>
                        <a:t>#8b008b </a:t>
                      </a:r>
                    </a:p>
                  </a:txBody>
                  <a:tcPr marL="36796" marR="36796" marT="18398" marB="18398" anchor="ctr">
                    <a:lnL>
                      <a:noFill/>
                    </a:lnL>
                    <a:lnR>
                      <a:noFill/>
                    </a:lnR>
                    <a:lnT>
                      <a:noFill/>
                    </a:lnT>
                    <a:lnB>
                      <a:noFill/>
                    </a:lnB>
                    <a:solidFill>
                      <a:srgbClr val="C0C0C0"/>
                    </a:solidFill>
                  </a:tcPr>
                </a:tc>
                <a:tc>
                  <a:txBody>
                    <a:bodyPr/>
                    <a:lstStyle/>
                    <a:p>
                      <a:r>
                        <a:rPr lang="fr-FR" sz="700">
                          <a:effectLst/>
                        </a:rPr>
                        <a:t>139,0,139 </a:t>
                      </a:r>
                    </a:p>
                  </a:txBody>
                  <a:tcPr marL="36796" marR="36796" marT="18398" marB="18398" anchor="ctr">
                    <a:lnL>
                      <a:noFill/>
                    </a:lnL>
                    <a:lnR>
                      <a:noFill/>
                    </a:lnR>
                    <a:lnT>
                      <a:noFill/>
                    </a:lnT>
                    <a:lnB>
                      <a:noFill/>
                    </a:lnB>
                    <a:solidFill>
                      <a:srgbClr val="C0C0C0"/>
                    </a:solidFill>
                  </a:tcPr>
                </a:tc>
              </a:tr>
              <a:tr h="189680">
                <a:tc>
                  <a:txBody>
                    <a:bodyPr/>
                    <a:lstStyle/>
                    <a:p>
                      <a:r>
                        <a:rPr lang="fr-FR" sz="700">
                          <a:effectLst/>
                        </a:rPr>
                        <a:t>  </a:t>
                      </a:r>
                    </a:p>
                  </a:txBody>
                  <a:tcPr marL="36796" marR="36796" marT="18398" marB="18398" anchor="ctr">
                    <a:lnL>
                      <a:noFill/>
                    </a:lnL>
                    <a:lnR>
                      <a:noFill/>
                    </a:lnR>
                    <a:lnT>
                      <a:noFill/>
                    </a:lnT>
                    <a:lnB>
                      <a:noFill/>
                    </a:lnB>
                    <a:solidFill>
                      <a:srgbClr val="556B2F"/>
                    </a:solidFill>
                  </a:tcPr>
                </a:tc>
                <a:tc>
                  <a:txBody>
                    <a:bodyPr/>
                    <a:lstStyle/>
                    <a:p>
                      <a:r>
                        <a:rPr lang="fr-FR" sz="700">
                          <a:effectLst/>
                        </a:rPr>
                        <a:t>  </a:t>
                      </a:r>
                    </a:p>
                  </a:txBody>
                  <a:tcPr marL="36796" marR="36796" marT="18398" marB="18398" anchor="ctr">
                    <a:lnL>
                      <a:noFill/>
                    </a:lnL>
                    <a:lnR>
                      <a:noFill/>
                    </a:lnR>
                    <a:lnT>
                      <a:noFill/>
                    </a:lnT>
                    <a:lnB>
                      <a:noFill/>
                    </a:lnB>
                    <a:solidFill>
                      <a:srgbClr val="556B2F"/>
                    </a:solidFill>
                  </a:tcPr>
                </a:tc>
                <a:tc>
                  <a:txBody>
                    <a:bodyPr/>
                    <a:lstStyle/>
                    <a:p>
                      <a:r>
                        <a:rPr lang="fr-FR" sz="700" i="1"/>
                        <a:t>darkolivegreen</a:t>
                      </a:r>
                      <a:r>
                        <a:rPr lang="fr-FR" sz="700"/>
                        <a:t> </a:t>
                      </a:r>
                    </a:p>
                  </a:txBody>
                  <a:tcPr marL="36796" marR="36796" marT="18398" marB="18398" anchor="ctr">
                    <a:lnL>
                      <a:noFill/>
                    </a:lnL>
                    <a:lnR>
                      <a:noFill/>
                    </a:lnR>
                    <a:lnT>
                      <a:noFill/>
                    </a:lnT>
                    <a:lnB>
                      <a:noFill/>
                    </a:lnB>
                  </a:tcPr>
                </a:tc>
                <a:tc>
                  <a:txBody>
                    <a:bodyPr/>
                    <a:lstStyle/>
                    <a:p>
                      <a:r>
                        <a:rPr lang="fr-FR" sz="700">
                          <a:effectLst/>
                        </a:rPr>
                        <a:t>#556b2f </a:t>
                      </a:r>
                    </a:p>
                  </a:txBody>
                  <a:tcPr marL="36796" marR="36796" marT="18398" marB="18398" anchor="ctr">
                    <a:lnL>
                      <a:noFill/>
                    </a:lnL>
                    <a:lnR>
                      <a:noFill/>
                    </a:lnR>
                    <a:lnT>
                      <a:noFill/>
                    </a:lnT>
                    <a:lnB>
                      <a:noFill/>
                    </a:lnB>
                    <a:solidFill>
                      <a:srgbClr val="C0C0C0"/>
                    </a:solidFill>
                  </a:tcPr>
                </a:tc>
                <a:tc>
                  <a:txBody>
                    <a:bodyPr/>
                    <a:lstStyle/>
                    <a:p>
                      <a:r>
                        <a:rPr lang="fr-FR" sz="700" dirty="0">
                          <a:effectLst/>
                        </a:rPr>
                        <a:t>85,107,47 </a:t>
                      </a:r>
                    </a:p>
                  </a:txBody>
                  <a:tcPr marL="36796" marR="36796" marT="18398" marB="18398" anchor="ctr">
                    <a:lnL>
                      <a:noFill/>
                    </a:lnL>
                    <a:lnR>
                      <a:noFill/>
                    </a:lnR>
                    <a:lnT>
                      <a:noFill/>
                    </a:lnT>
                    <a:lnB>
                      <a:noFill/>
                    </a:lnB>
                    <a:solidFill>
                      <a:srgbClr val="C0C0C0"/>
                    </a:solidFill>
                  </a:tcPr>
                </a:tc>
              </a:tr>
            </a:tbl>
          </a:graphicData>
        </a:graphic>
      </p:graphicFrame>
    </p:spTree>
    <p:extLst>
      <p:ext uri="{BB962C8B-B14F-4D97-AF65-F5344CB8AC3E}">
        <p14:creationId xmlns:p14="http://schemas.microsoft.com/office/powerpoint/2010/main" val="3476750872"/>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a:xfrm>
            <a:off x="762000" y="269875"/>
            <a:ext cx="8077200" cy="1143000"/>
          </a:xfrm>
        </p:spPr>
        <p:txBody>
          <a:bodyPr/>
          <a:lstStyle/>
          <a:p>
            <a:r>
              <a:rPr smtClean="0"/>
              <a:t>Propriété 'background-color'</a:t>
            </a:r>
          </a:p>
        </p:txBody>
      </p:sp>
      <p:sp>
        <p:nvSpPr>
          <p:cNvPr id="52227" name="Espace réservé du contenu 2"/>
          <p:cNvSpPr>
            <a:spLocks noGrp="1"/>
          </p:cNvSpPr>
          <p:nvPr>
            <p:ph idx="1"/>
          </p:nvPr>
        </p:nvSpPr>
        <p:spPr>
          <a:xfrm>
            <a:off x="762000" y="1597025"/>
            <a:ext cx="8077200" cy="1831975"/>
          </a:xfrm>
        </p:spPr>
        <p:txBody>
          <a:bodyPr/>
          <a:lstStyle/>
          <a:p>
            <a:pPr marL="0" indent="0">
              <a:buFont typeface="Arial" charset="0"/>
              <a:buNone/>
            </a:pPr>
            <a:r>
              <a:rPr sz="2000" smtClean="0"/>
              <a:t>définit la couleur de fond de l'élément.</a:t>
            </a:r>
          </a:p>
          <a:p>
            <a:pPr marL="0" indent="0">
              <a:buFont typeface="Arial" charset="0"/>
              <a:buNone/>
            </a:pPr>
            <a:r>
              <a:rPr sz="2000" smtClean="0"/>
              <a:t>Valeurs : couleur, transparent ou inherit</a:t>
            </a:r>
          </a:p>
          <a:p>
            <a:pPr marL="0" indent="0">
              <a:buFont typeface="Arial" charset="0"/>
              <a:buNone/>
            </a:pPr>
            <a:r>
              <a:rPr sz="2000" smtClean="0"/>
              <a:t>Exemple :</a:t>
            </a:r>
          </a:p>
          <a:p>
            <a:pPr marL="0" indent="0">
              <a:buFont typeface="Arial" charset="0"/>
              <a:buNone/>
            </a:pPr>
            <a:r>
              <a:rPr sz="2000" smtClean="0"/>
              <a:t>&lt;p style="</a:t>
            </a:r>
            <a:r>
              <a:rPr sz="2000" smtClean="0">
                <a:solidFill>
                  <a:srgbClr val="2403E7"/>
                </a:solidFill>
              </a:rPr>
              <a:t>background-color:#00F;color:#FFF";</a:t>
            </a:r>
            <a:r>
              <a:rPr sz="2000" smtClean="0"/>
              <a:t>&gt;Blanc sur fond bleu&lt;/p&gt;</a:t>
            </a:r>
          </a:p>
        </p:txBody>
      </p:sp>
      <p:pic>
        <p:nvPicPr>
          <p:cNvPr id="522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716338"/>
            <a:ext cx="427672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re 1"/>
          <p:cNvSpPr>
            <a:spLocks noGrp="1"/>
          </p:cNvSpPr>
          <p:nvPr>
            <p:ph type="title"/>
          </p:nvPr>
        </p:nvSpPr>
        <p:spPr>
          <a:xfrm>
            <a:off x="762000" y="269875"/>
            <a:ext cx="8077200" cy="1143000"/>
          </a:xfrm>
        </p:spPr>
        <p:txBody>
          <a:bodyPr/>
          <a:lstStyle/>
          <a:p>
            <a:r>
              <a:rPr smtClean="0"/>
              <a:t>Exercice 2</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28775"/>
            <a:ext cx="57912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a:xfrm>
            <a:off x="762000" y="269875"/>
            <a:ext cx="8077200" cy="1143000"/>
          </a:xfrm>
        </p:spPr>
        <p:txBody>
          <a:bodyPr/>
          <a:lstStyle/>
          <a:p>
            <a:r>
              <a:rPr smtClean="0"/>
              <a:t>Corrigé exercice 2</a:t>
            </a:r>
          </a:p>
        </p:txBody>
      </p:sp>
      <p:sp>
        <p:nvSpPr>
          <p:cNvPr id="54275" name="Espace réservé du contenu 2"/>
          <p:cNvSpPr>
            <a:spLocks noGrp="1"/>
          </p:cNvSpPr>
          <p:nvPr>
            <p:ph idx="1"/>
          </p:nvPr>
        </p:nvSpPr>
        <p:spPr>
          <a:xfrm>
            <a:off x="755650" y="1597025"/>
            <a:ext cx="8388350" cy="5000625"/>
          </a:xfrm>
        </p:spPr>
        <p:txBody>
          <a:bodyPr/>
          <a:lstStyle/>
          <a:p>
            <a:pPr marL="0" indent="0">
              <a:buFont typeface="Arial" charset="0"/>
              <a:buNone/>
            </a:pPr>
            <a:r>
              <a:rPr sz="2000" smtClean="0"/>
              <a:t>&lt;html&gt;</a:t>
            </a:r>
          </a:p>
          <a:p>
            <a:pPr marL="0" indent="0">
              <a:buFont typeface="Arial" charset="0"/>
              <a:buNone/>
            </a:pPr>
            <a:r>
              <a:rPr sz="2000" smtClean="0"/>
              <a:t>&lt;head&gt;</a:t>
            </a:r>
          </a:p>
          <a:p>
            <a:pPr marL="0" indent="0">
              <a:buFont typeface="Arial" charset="0"/>
              <a:buNone/>
            </a:pPr>
            <a:r>
              <a:rPr sz="2000" smtClean="0"/>
              <a:t>&lt;meta http-equiv="content-type" content="text/html; charset=utf8"/&gt;</a:t>
            </a:r>
          </a:p>
          <a:p>
            <a:pPr marL="0" indent="0">
              <a:buFont typeface="Arial" charset="0"/>
              <a:buNone/>
            </a:pPr>
            <a:r>
              <a:rPr sz="2000" smtClean="0"/>
              <a:t>&lt;meta http-equiv="content-language" content="fr-FR"/&gt;</a:t>
            </a:r>
          </a:p>
          <a:p>
            <a:pPr marL="0" indent="0">
              <a:buFont typeface="Arial" charset="0"/>
              <a:buNone/>
            </a:pPr>
            <a:r>
              <a:rPr sz="2000" smtClean="0"/>
              <a:t>&lt;/head&gt;</a:t>
            </a:r>
          </a:p>
          <a:p>
            <a:pPr marL="0" indent="0">
              <a:buFont typeface="Arial" charset="0"/>
              <a:buNone/>
            </a:pPr>
            <a:r>
              <a:rPr sz="2000" smtClean="0"/>
              <a:t>&lt;body&gt;</a:t>
            </a:r>
          </a:p>
          <a:p>
            <a:pPr marL="0" indent="0">
              <a:buFont typeface="Arial" charset="0"/>
              <a:buNone/>
            </a:pPr>
            <a:r>
              <a:rPr sz="2000" smtClean="0"/>
              <a:t>&lt;h1 style="text-align:center;font-family:Arial;color:white;background-color:blue;"&gt;En rugby à XV&lt;/h1&gt;</a:t>
            </a:r>
          </a:p>
          <a:p>
            <a:pPr marL="0" indent="0">
              <a:buFont typeface="Arial" charset="0"/>
              <a:buNone/>
            </a:pPr>
            <a:r>
              <a:rPr sz="2000" smtClean="0"/>
              <a:t>&lt;h1 style="text-align:center;font-family:Comic sans MS"&gt;La France va battre &lt;/h1&gt;</a:t>
            </a:r>
          </a:p>
          <a:p>
            <a:pPr marL="0" indent="0">
              <a:buFont typeface="Arial" charset="0"/>
              <a:buNone/>
            </a:pPr>
            <a:r>
              <a:rPr sz="2000" smtClean="0"/>
              <a:t>&lt;h1 style="text-align:center;font-family:Times New Roman;color:yellow;background-color:red;"&gt;l'Angleterre 22 à 15&lt;/h1&gt;</a:t>
            </a:r>
          </a:p>
          <a:p>
            <a:pPr marL="0" indent="0">
              <a:buFont typeface="Arial" charset="0"/>
              <a:buNone/>
            </a:pPr>
            <a:r>
              <a:rPr sz="2000" smtClean="0"/>
              <a:t>&lt;/body&gt;</a:t>
            </a:r>
          </a:p>
          <a:p>
            <a:pPr marL="0" indent="0">
              <a:buFont typeface="Arial" charset="0"/>
              <a:buNone/>
            </a:pPr>
            <a:r>
              <a:rPr sz="2000" smtClean="0"/>
              <a:t>&lt;/html&gt;</a:t>
            </a:r>
          </a:p>
        </p:txBody>
      </p:sp>
    </p:spTree>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a:xfrm>
            <a:off x="762000" y="269875"/>
            <a:ext cx="8077200" cy="1143000"/>
          </a:xfrm>
        </p:spPr>
        <p:txBody>
          <a:bodyPr/>
          <a:lstStyle/>
          <a:p>
            <a:r>
              <a:rPr smtClean="0"/>
              <a:t>Les pseudo-classes liées à &lt;a&gt;</a:t>
            </a:r>
          </a:p>
        </p:txBody>
      </p:sp>
      <p:sp>
        <p:nvSpPr>
          <p:cNvPr id="60419" name="Espace réservé du contenu 2"/>
          <p:cNvSpPr>
            <a:spLocks noGrp="1"/>
          </p:cNvSpPr>
          <p:nvPr>
            <p:ph idx="1"/>
          </p:nvPr>
        </p:nvSpPr>
        <p:spPr>
          <a:xfrm>
            <a:off x="755650" y="1341438"/>
            <a:ext cx="8077200" cy="5143500"/>
          </a:xfrm>
        </p:spPr>
        <p:txBody>
          <a:bodyPr/>
          <a:lstStyle/>
          <a:p>
            <a:pPr marL="0" indent="0">
              <a:buFont typeface="Arial" charset="0"/>
              <a:buNone/>
            </a:pPr>
            <a:r>
              <a:rPr sz="2000" smtClean="0"/>
              <a:t>Les pseudo-classes sont des agents qui modifient la présentation d'une balise &lt;a&gt;&lt;/a&gt; en fonction des actions de l'utilisateur.</a:t>
            </a:r>
          </a:p>
          <a:p>
            <a:pPr marL="0" indent="0">
              <a:buFont typeface="Arial" charset="0"/>
              <a:buNone/>
            </a:pPr>
            <a:r>
              <a:rPr sz="2000" smtClean="0"/>
              <a:t>5 pseudo-classes peuvent être définies :</a:t>
            </a:r>
          </a:p>
          <a:p>
            <a:pPr marL="0" indent="0">
              <a:buFont typeface="Arial" charset="0"/>
              <a:buNone/>
            </a:pPr>
            <a:r>
              <a:rPr sz="2000" smtClean="0"/>
              <a:t>:link	pour les liens non encore visités,</a:t>
            </a:r>
          </a:p>
          <a:p>
            <a:pPr marL="0" indent="0">
              <a:buFont typeface="Arial" charset="0"/>
              <a:buNone/>
            </a:pPr>
            <a:r>
              <a:rPr sz="2000" smtClean="0"/>
              <a:t>:visited	pour les liens visités,</a:t>
            </a:r>
          </a:p>
          <a:p>
            <a:pPr marL="0" indent="0">
              <a:buFont typeface="Arial" charset="0"/>
              <a:buNone/>
            </a:pPr>
            <a:r>
              <a:rPr sz="2000" smtClean="0"/>
              <a:t>:hover	lorsque la souris survole le lien,</a:t>
            </a:r>
          </a:p>
          <a:p>
            <a:pPr marL="0" indent="0">
              <a:buFont typeface="Arial" charset="0"/>
              <a:buNone/>
            </a:pPr>
            <a:r>
              <a:rPr sz="2000" smtClean="0"/>
              <a:t>:active	lorsque l'utilisateur active le lien, c'est à dire entre le moment où il appuie sur le bouton de gauche et le moment où il le relâche,</a:t>
            </a:r>
          </a:p>
          <a:p>
            <a:pPr marL="0" indent="0">
              <a:buFont typeface="Arial" charset="0"/>
              <a:buNone/>
            </a:pPr>
            <a:r>
              <a:rPr sz="2000" smtClean="0"/>
              <a:t>:focus	lorsque l'élément reçoit le focus.</a:t>
            </a:r>
          </a:p>
        </p:txBody>
      </p:sp>
    </p:spTree>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1597025"/>
            <a:ext cx="8077200" cy="4297363"/>
          </a:xfrm>
        </p:spPr>
        <p:txBody>
          <a:bodyPr/>
          <a:lstStyle/>
          <a:p>
            <a:pPr marL="0" indent="0">
              <a:buFont typeface="Arial" charset="0"/>
              <a:buNone/>
            </a:pPr>
            <a:r>
              <a:rPr sz="2000" dirty="0" smtClean="0"/>
              <a:t>Exemples :</a:t>
            </a:r>
          </a:p>
          <a:p>
            <a:pPr marL="0" indent="0">
              <a:buFont typeface="Arial" charset="0"/>
              <a:buNone/>
            </a:pPr>
            <a:r>
              <a:rPr sz="2000" dirty="0" smtClean="0"/>
              <a:t>a:link    { </a:t>
            </a:r>
            <a:r>
              <a:rPr sz="2000" dirty="0" err="1" smtClean="0"/>
              <a:t>color</a:t>
            </a:r>
            <a:r>
              <a:rPr sz="2000" dirty="0" smtClean="0"/>
              <a:t>: </a:t>
            </a:r>
            <a:r>
              <a:rPr sz="2000" dirty="0" err="1" smtClean="0"/>
              <a:t>red</a:t>
            </a:r>
            <a:r>
              <a:rPr sz="2000" dirty="0" smtClean="0"/>
              <a:t> }    		/* </a:t>
            </a:r>
            <a:r>
              <a:rPr sz="2000" dirty="0" err="1" smtClean="0"/>
              <a:t>unvisited</a:t>
            </a:r>
            <a:r>
              <a:rPr sz="2000" dirty="0" smtClean="0"/>
              <a:t> links */</a:t>
            </a:r>
          </a:p>
          <a:p>
            <a:pPr marL="0" indent="0">
              <a:buFont typeface="Arial" charset="0"/>
              <a:buNone/>
            </a:pPr>
            <a:r>
              <a:rPr sz="2000" dirty="0" smtClean="0"/>
              <a:t>a:visited { </a:t>
            </a:r>
            <a:r>
              <a:rPr sz="2000" dirty="0" err="1" smtClean="0"/>
              <a:t>color</a:t>
            </a:r>
            <a:r>
              <a:rPr sz="2000" dirty="0" smtClean="0"/>
              <a:t>: </a:t>
            </a:r>
            <a:r>
              <a:rPr sz="2000" dirty="0" err="1" smtClean="0"/>
              <a:t>blue</a:t>
            </a:r>
            <a:r>
              <a:rPr sz="2000" dirty="0" smtClean="0"/>
              <a:t> }   		/* </a:t>
            </a:r>
            <a:r>
              <a:rPr sz="2000" dirty="0" err="1" smtClean="0"/>
              <a:t>visited</a:t>
            </a:r>
            <a:r>
              <a:rPr sz="2000" dirty="0" smtClean="0"/>
              <a:t> links   */</a:t>
            </a:r>
          </a:p>
          <a:p>
            <a:pPr marL="0" indent="0">
              <a:buFont typeface="Arial" charset="0"/>
              <a:buNone/>
            </a:pPr>
            <a:r>
              <a:rPr sz="2000" dirty="0" smtClean="0"/>
              <a:t>a:hover   { </a:t>
            </a:r>
            <a:r>
              <a:rPr sz="2000" dirty="0" err="1" smtClean="0"/>
              <a:t>color</a:t>
            </a:r>
            <a:r>
              <a:rPr sz="2000" dirty="0" smtClean="0"/>
              <a:t>: </a:t>
            </a:r>
            <a:r>
              <a:rPr sz="2000" dirty="0" err="1" smtClean="0"/>
              <a:t>yellow</a:t>
            </a:r>
            <a:r>
              <a:rPr sz="2000" dirty="0" smtClean="0"/>
              <a:t> } 		/* user </a:t>
            </a:r>
            <a:r>
              <a:rPr sz="2000" dirty="0" err="1" smtClean="0"/>
              <a:t>hovers</a:t>
            </a:r>
            <a:r>
              <a:rPr sz="2000" dirty="0" smtClean="0"/>
              <a:t>     */</a:t>
            </a:r>
          </a:p>
          <a:p>
            <a:pPr marL="0" indent="0">
              <a:buFont typeface="Arial" charset="0"/>
              <a:buNone/>
            </a:pPr>
            <a:r>
              <a:rPr sz="2000" dirty="0" smtClean="0"/>
              <a:t>a:active  { </a:t>
            </a:r>
            <a:r>
              <a:rPr sz="2000" dirty="0" err="1" smtClean="0"/>
              <a:t>color</a:t>
            </a:r>
            <a:r>
              <a:rPr sz="2000" dirty="0" smtClean="0"/>
              <a:t>: lime }   		/* active links    */</a:t>
            </a:r>
          </a:p>
          <a:p>
            <a:pPr marL="0" indent="0">
              <a:buFont typeface="Arial" charset="0"/>
              <a:buNone/>
            </a:pPr>
            <a:endParaRPr sz="2000" dirty="0" smtClean="0"/>
          </a:p>
          <a:p>
            <a:pPr marL="0" indent="0">
              <a:buFont typeface="Arial" charset="0"/>
              <a:buNone/>
            </a:pPr>
            <a:r>
              <a:rPr sz="2000" dirty="0" smtClean="0"/>
              <a:t>Il est possible de combiner deux pseudo-classes pour donner un nouveau rendu sur l'élément &lt;a&gt;</a:t>
            </a:r>
          </a:p>
          <a:p>
            <a:pPr marL="0" indent="0">
              <a:buFont typeface="Arial" charset="0"/>
              <a:buNone/>
            </a:pPr>
            <a:endParaRPr sz="2000" dirty="0" smtClean="0"/>
          </a:p>
          <a:p>
            <a:pPr marL="0" indent="0">
              <a:buFont typeface="Arial" charset="0"/>
              <a:buNone/>
            </a:pPr>
            <a:r>
              <a:rPr lang="en-US" sz="2000" dirty="0" smtClean="0"/>
              <a:t>a:focus { background: yellow }</a:t>
            </a:r>
          </a:p>
          <a:p>
            <a:pPr marL="0" indent="0">
              <a:buFont typeface="Arial" charset="0"/>
              <a:buNone/>
            </a:pPr>
            <a:r>
              <a:rPr lang="en-US" sz="2000" dirty="0" smtClean="0"/>
              <a:t>a:focus:hover { background: white }</a:t>
            </a:r>
            <a:endParaRPr sz="2000" dirty="0" smtClean="0"/>
          </a:p>
          <a:p>
            <a:pPr marL="0" indent="0">
              <a:buFont typeface="Arial" charset="0"/>
              <a:buNone/>
            </a:pPr>
            <a:endParaRPr sz="2000" dirty="0" smtClean="0"/>
          </a:p>
        </p:txBody>
      </p:sp>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lstStyle/>
          <a:p>
            <a:pPr marL="0" indent="0" fontAlgn="auto">
              <a:spcAft>
                <a:spcPts val="0"/>
              </a:spcAft>
              <a:buFont typeface="Arial" pitchFamily="34" charset="0"/>
              <a:buNone/>
              <a:defRPr/>
            </a:pPr>
            <a:r>
              <a:rPr sz="2000" dirty="0" smtClean="0"/>
              <a:t>Que va contenir le fichier </a:t>
            </a:r>
            <a:r>
              <a:rPr lang="fr-FR" sz="2000" dirty="0"/>
              <a:t>style_v8.css</a:t>
            </a:r>
            <a:r>
              <a:rPr sz="2000" dirty="0" smtClean="0"/>
              <a:t> ?</a:t>
            </a:r>
          </a:p>
          <a:p>
            <a:pPr marL="0" indent="0" fontAlgn="auto">
              <a:spcAft>
                <a:spcPts val="0"/>
              </a:spcAft>
              <a:buFont typeface="Arial" pitchFamily="34" charset="0"/>
              <a:buNone/>
              <a:defRPr/>
            </a:pPr>
            <a:r>
              <a:rPr lang="fr-FR" sz="2000" dirty="0" smtClean="0"/>
              <a:t>du texte décrivant chacune des spécifications utilisées pour mettre en forme les éléments d'une page HTML.</a:t>
            </a:r>
          </a:p>
          <a:p>
            <a:pPr marL="0" indent="0" fontAlgn="auto">
              <a:spcAft>
                <a:spcPts val="0"/>
              </a:spcAft>
              <a:buFont typeface="Arial" pitchFamily="34" charset="0"/>
              <a:buNone/>
              <a:defRPr/>
            </a:pPr>
            <a:r>
              <a:rPr lang="fr-FR" sz="2000" dirty="0" smtClean="0"/>
              <a:t>Exemple :</a:t>
            </a:r>
          </a:p>
          <a:p>
            <a:pPr marL="0" indent="0" fontAlgn="auto">
              <a:spcAft>
                <a:spcPts val="0"/>
              </a:spcAft>
              <a:buFont typeface="Arial" pitchFamily="34" charset="0"/>
              <a:buNone/>
              <a:defRPr/>
            </a:pPr>
            <a:r>
              <a:rPr lang="en-US" sz="2000" b="1" dirty="0">
                <a:solidFill>
                  <a:schemeClr val="accent2">
                    <a:lumMod val="75000"/>
                  </a:schemeClr>
                </a:solidFill>
              </a:rPr>
              <a:t>body </a:t>
            </a:r>
            <a:r>
              <a:rPr lang="en-US" sz="2000" dirty="0"/>
              <a:t>{</a:t>
            </a:r>
            <a:r>
              <a:rPr lang="en-US" sz="2000" dirty="0">
                <a:solidFill>
                  <a:schemeClr val="accent1">
                    <a:lumMod val="75000"/>
                  </a:schemeClr>
                </a:solidFill>
              </a:rPr>
              <a:t>  margin: 0</a:t>
            </a:r>
            <a:r>
              <a:rPr lang="en-US" sz="2000" dirty="0"/>
              <a:t>;</a:t>
            </a:r>
            <a:r>
              <a:rPr lang="en-US" sz="2000" dirty="0">
                <a:solidFill>
                  <a:schemeClr val="accent1">
                    <a:lumMod val="75000"/>
                  </a:schemeClr>
                </a:solidFill>
              </a:rPr>
              <a:t>  padding: 0</a:t>
            </a:r>
            <a:r>
              <a:rPr lang="en-US" sz="2000" dirty="0"/>
              <a:t>;</a:t>
            </a:r>
            <a:r>
              <a:rPr lang="en-US" sz="2000" dirty="0">
                <a:solidFill>
                  <a:schemeClr val="accent1">
                    <a:lumMod val="75000"/>
                  </a:schemeClr>
                </a:solidFill>
              </a:rPr>
              <a:t>  height: 100%</a:t>
            </a:r>
            <a:r>
              <a:rPr lang="en-US" sz="2000" dirty="0"/>
              <a:t>; </a:t>
            </a:r>
            <a:r>
              <a:rPr lang="en-US" sz="2000" dirty="0">
                <a:solidFill>
                  <a:schemeClr val="accent1">
                    <a:lumMod val="75000"/>
                  </a:schemeClr>
                </a:solidFill>
              </a:rPr>
              <a:t> font-family: </a:t>
            </a:r>
            <a:r>
              <a:rPr lang="en-US" sz="2000" dirty="0" err="1">
                <a:solidFill>
                  <a:schemeClr val="accent1">
                    <a:lumMod val="75000"/>
                  </a:schemeClr>
                </a:solidFill>
              </a:rPr>
              <a:t>verdana</a:t>
            </a:r>
            <a:r>
              <a:rPr lang="en-US" sz="2000" dirty="0"/>
              <a:t>; </a:t>
            </a:r>
            <a:r>
              <a:rPr lang="en-US" sz="2000" dirty="0">
                <a:solidFill>
                  <a:schemeClr val="accent1">
                    <a:lumMod val="75000"/>
                  </a:schemeClr>
                </a:solidFill>
              </a:rPr>
              <a:t> font-size: 103%</a:t>
            </a:r>
            <a:r>
              <a:rPr lang="en-US" sz="2000" dirty="0"/>
              <a:t>; </a:t>
            </a:r>
            <a:r>
              <a:rPr lang="en-US" sz="2000" dirty="0">
                <a:solidFill>
                  <a:schemeClr val="accent1">
                    <a:lumMod val="75000"/>
                  </a:schemeClr>
                </a:solidFill>
              </a:rPr>
              <a:t> color: #000000</a:t>
            </a:r>
            <a:r>
              <a:rPr lang="en-US" sz="2000" dirty="0" smtClean="0"/>
              <a:t>;}</a:t>
            </a:r>
          </a:p>
          <a:p>
            <a:pPr marL="0" indent="0" fontAlgn="auto">
              <a:spcAft>
                <a:spcPts val="0"/>
              </a:spcAft>
              <a:buFont typeface="Arial" pitchFamily="34" charset="0"/>
              <a:buNone/>
              <a:defRPr/>
            </a:pPr>
            <a:r>
              <a:rPr lang="en-US" sz="2000" b="1" dirty="0">
                <a:solidFill>
                  <a:schemeClr val="accent2">
                    <a:lumMod val="75000"/>
                  </a:schemeClr>
                </a:solidFill>
              </a:rPr>
              <a:t>.rouge</a:t>
            </a:r>
            <a:r>
              <a:rPr lang="en-US" sz="2000" dirty="0"/>
              <a:t> { </a:t>
            </a:r>
            <a:r>
              <a:rPr lang="en-US" sz="2000" dirty="0">
                <a:solidFill>
                  <a:schemeClr val="accent1">
                    <a:lumMod val="75000"/>
                  </a:schemeClr>
                </a:solidFill>
              </a:rPr>
              <a:t> </a:t>
            </a:r>
            <a:endParaRPr lang="en-US" sz="2000" dirty="0" smtClean="0">
              <a:solidFill>
                <a:schemeClr val="accent1">
                  <a:lumMod val="75000"/>
                </a:schemeClr>
              </a:solidFill>
            </a:endParaRPr>
          </a:p>
          <a:p>
            <a:pPr marL="0" indent="0" fontAlgn="auto">
              <a:spcAft>
                <a:spcPts val="0"/>
              </a:spcAft>
              <a:buFont typeface="Arial" pitchFamily="34" charset="0"/>
              <a:buNone/>
              <a:defRPr/>
            </a:pPr>
            <a:r>
              <a:rPr lang="en-US" sz="2000" dirty="0" smtClean="0">
                <a:solidFill>
                  <a:schemeClr val="accent1">
                    <a:lumMod val="75000"/>
                  </a:schemeClr>
                </a:solidFill>
              </a:rPr>
              <a:t>color</a:t>
            </a:r>
            <a:r>
              <a:rPr lang="en-US" sz="2000" dirty="0">
                <a:solidFill>
                  <a:schemeClr val="accent1">
                    <a:lumMod val="75000"/>
                  </a:schemeClr>
                </a:solidFill>
              </a:rPr>
              <a:t>: #c82b13</a:t>
            </a:r>
            <a:r>
              <a:rPr lang="en-US" sz="2000" dirty="0" smtClean="0"/>
              <a:t>;</a:t>
            </a:r>
          </a:p>
          <a:p>
            <a:pPr marL="0" indent="0" fontAlgn="auto">
              <a:spcAft>
                <a:spcPts val="0"/>
              </a:spcAft>
              <a:buFont typeface="Arial" pitchFamily="34" charset="0"/>
              <a:buNone/>
              <a:defRPr/>
            </a:pPr>
            <a:r>
              <a:rPr lang="en-US" sz="2000" dirty="0" smtClean="0"/>
              <a:t>}</a:t>
            </a:r>
          </a:p>
          <a:p>
            <a:pPr marL="0" indent="0" fontAlgn="auto">
              <a:spcAft>
                <a:spcPts val="0"/>
              </a:spcAft>
              <a:buFont typeface="Arial" pitchFamily="34" charset="0"/>
              <a:buNone/>
              <a:defRPr/>
            </a:pPr>
            <a:r>
              <a:rPr lang="en-US" sz="2000" b="1" dirty="0">
                <a:solidFill>
                  <a:schemeClr val="accent2">
                    <a:lumMod val="75000"/>
                  </a:schemeClr>
                </a:solidFill>
              </a:rPr>
              <a:t>#bandeau2013</a:t>
            </a:r>
            <a:r>
              <a:rPr lang="en-US" sz="2000" dirty="0">
                <a:solidFill>
                  <a:schemeClr val="accent1">
                    <a:lumMod val="75000"/>
                  </a:schemeClr>
                </a:solidFill>
              </a:rPr>
              <a:t> </a:t>
            </a:r>
            <a:r>
              <a:rPr lang="en-US" sz="2000" dirty="0"/>
              <a:t>{</a:t>
            </a:r>
            <a:r>
              <a:rPr lang="en-US" sz="2000" dirty="0">
                <a:solidFill>
                  <a:schemeClr val="accent1">
                    <a:lumMod val="75000"/>
                  </a:schemeClr>
                </a:solidFill>
              </a:rPr>
              <a:t>  width: 100%</a:t>
            </a:r>
            <a:r>
              <a:rPr lang="en-US" sz="2000" dirty="0"/>
              <a:t>; </a:t>
            </a:r>
            <a:r>
              <a:rPr lang="en-US" sz="2000" dirty="0">
                <a:solidFill>
                  <a:schemeClr val="accent1">
                    <a:lumMod val="75000"/>
                  </a:schemeClr>
                </a:solidFill>
              </a:rPr>
              <a:t> max-width</a:t>
            </a:r>
            <a:r>
              <a:rPr lang="en-US" sz="2000" dirty="0"/>
              <a:t>:</a:t>
            </a:r>
            <a:r>
              <a:rPr lang="en-US" sz="2000" dirty="0">
                <a:solidFill>
                  <a:schemeClr val="accent1">
                    <a:lumMod val="75000"/>
                  </a:schemeClr>
                </a:solidFill>
              </a:rPr>
              <a:t> 1680px</a:t>
            </a:r>
            <a:r>
              <a:rPr lang="en-US" sz="2000" dirty="0"/>
              <a:t>; </a:t>
            </a:r>
            <a:r>
              <a:rPr lang="en-US" sz="2000" dirty="0" smtClean="0">
                <a:solidFill>
                  <a:schemeClr val="accent1">
                    <a:lumMod val="75000"/>
                  </a:schemeClr>
                </a:solidFill>
              </a:rPr>
              <a:t>min-width</a:t>
            </a:r>
            <a:r>
              <a:rPr lang="en-US" sz="2000" dirty="0"/>
              <a:t>:</a:t>
            </a:r>
            <a:r>
              <a:rPr lang="en-US" sz="2000" dirty="0">
                <a:solidFill>
                  <a:schemeClr val="accent1">
                    <a:lumMod val="75000"/>
                  </a:schemeClr>
                </a:solidFill>
              </a:rPr>
              <a:t> 755px;  margin: 0</a:t>
            </a:r>
            <a:r>
              <a:rPr lang="en-US" sz="2000" dirty="0"/>
              <a:t>;</a:t>
            </a:r>
            <a:r>
              <a:rPr lang="en-US" sz="2000" dirty="0">
                <a:solidFill>
                  <a:schemeClr val="accent1">
                    <a:lumMod val="75000"/>
                  </a:schemeClr>
                </a:solidFill>
              </a:rPr>
              <a:t> </a:t>
            </a:r>
            <a:r>
              <a:rPr lang="en-US" sz="2000" dirty="0" smtClean="0">
                <a:solidFill>
                  <a:schemeClr val="accent1">
                    <a:lumMod val="75000"/>
                  </a:schemeClr>
                </a:solidFill>
              </a:rPr>
              <a:t>padding</a:t>
            </a:r>
            <a:r>
              <a:rPr lang="en-US" sz="2000" dirty="0">
                <a:solidFill>
                  <a:schemeClr val="accent1">
                    <a:lumMod val="75000"/>
                  </a:schemeClr>
                </a:solidFill>
              </a:rPr>
              <a:t>: 0</a:t>
            </a:r>
            <a:r>
              <a:rPr lang="en-US" sz="2000" dirty="0"/>
              <a:t>;</a:t>
            </a:r>
            <a:r>
              <a:rPr lang="en-US" sz="2000" dirty="0">
                <a:solidFill>
                  <a:schemeClr val="accent1">
                    <a:lumMod val="75000"/>
                  </a:schemeClr>
                </a:solidFill>
              </a:rPr>
              <a:t>  overflow: </a:t>
            </a:r>
            <a:r>
              <a:rPr lang="en-US" sz="2000" dirty="0" smtClean="0">
                <a:solidFill>
                  <a:schemeClr val="accent1">
                    <a:lumMod val="75000"/>
                  </a:schemeClr>
                </a:solidFill>
              </a:rPr>
              <a:t>hidden</a:t>
            </a:r>
            <a:r>
              <a:rPr lang="en-US" sz="2000" dirty="0" smtClean="0"/>
              <a:t>}</a:t>
            </a:r>
          </a:p>
          <a:p>
            <a:pPr marL="0" indent="0" fontAlgn="auto">
              <a:spcAft>
                <a:spcPts val="0"/>
              </a:spcAft>
              <a:buFont typeface="Arial" pitchFamily="34" charset="0"/>
              <a:buNone/>
              <a:defRPr/>
            </a:pPr>
            <a:r>
              <a:rPr lang="en-US" sz="2000" b="1" dirty="0">
                <a:solidFill>
                  <a:schemeClr val="accent2">
                    <a:lumMod val="75000"/>
                  </a:schemeClr>
                </a:solidFill>
              </a:rPr>
              <a:t>.scores</a:t>
            </a:r>
            <a:r>
              <a:rPr lang="en-US" sz="2000" dirty="0">
                <a:solidFill>
                  <a:schemeClr val="accent1">
                    <a:lumMod val="75000"/>
                  </a:schemeClr>
                </a:solidFill>
              </a:rPr>
              <a:t> </a:t>
            </a:r>
            <a:r>
              <a:rPr lang="en-US" sz="2000" dirty="0"/>
              <a:t>{</a:t>
            </a:r>
            <a:r>
              <a:rPr lang="en-US" sz="2000" dirty="0">
                <a:solidFill>
                  <a:schemeClr val="accent1">
                    <a:lumMod val="75000"/>
                  </a:schemeClr>
                </a:solidFill>
              </a:rPr>
              <a:t>  font-size: 83%</a:t>
            </a:r>
            <a:r>
              <a:rPr lang="en-US" sz="2000" dirty="0"/>
              <a:t>;</a:t>
            </a:r>
            <a:r>
              <a:rPr lang="en-US" sz="2000" dirty="0">
                <a:solidFill>
                  <a:schemeClr val="accent1">
                    <a:lumMod val="75000"/>
                  </a:schemeClr>
                </a:solidFill>
              </a:rPr>
              <a:t>  padding-top: </a:t>
            </a:r>
            <a:r>
              <a:rPr lang="en-US" sz="2000" dirty="0" smtClean="0">
                <a:solidFill>
                  <a:schemeClr val="accent1">
                    <a:lumMod val="75000"/>
                  </a:schemeClr>
                </a:solidFill>
              </a:rPr>
              <a:t>3px</a:t>
            </a:r>
            <a:r>
              <a:rPr lang="en-US" sz="2000" dirty="0" smtClean="0"/>
              <a:t>}</a:t>
            </a:r>
            <a:endParaRPr sz="2000" dirty="0"/>
          </a:p>
          <a:p>
            <a:pPr marL="0" indent="0" fontAlgn="auto">
              <a:spcAft>
                <a:spcPts val="0"/>
              </a:spcAft>
              <a:buFont typeface="Arial" pitchFamily="34" charset="0"/>
              <a:buNone/>
              <a:defRPr/>
            </a:pPr>
            <a:endParaRPr sz="2000" dirty="0" smtClean="0"/>
          </a:p>
        </p:txBody>
      </p:sp>
    </p:spTree>
    <p:extLst>
      <p:ext uri="{BB962C8B-B14F-4D97-AF65-F5344CB8AC3E}">
        <p14:creationId xmlns:p14="http://schemas.microsoft.com/office/powerpoint/2010/main" val="1298836863"/>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2348880"/>
            <a:ext cx="7050360" cy="4320480"/>
          </a:xfrm>
        </p:spPr>
        <p:txBody>
          <a:bodyPr>
            <a:normAutofit fontScale="700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04A&lt;/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 </a:t>
            </a:r>
            <a:r>
              <a:rPr lang="fr-FR" sz="2000" b="1" dirty="0" smtClean="0">
                <a:latin typeface="Courier New" panose="02070309020205020404" pitchFamily="49" charset="0"/>
                <a:cs typeface="Courier New" panose="02070309020205020404" pitchFamily="49" charset="0"/>
              </a:rPr>
              <a: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script&gt;</a:t>
            </a:r>
          </a:p>
          <a:p>
            <a:pPr marL="0" indent="0">
              <a:buNone/>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a:link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unvisited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a:visited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a:hover   { </a:t>
            </a:r>
            <a:r>
              <a:rPr lang="fr-FR" sz="2000" b="1" dirty="0" err="1">
                <a:solidFill>
                  <a:srgbClr val="2403E7"/>
                </a:solidFill>
                <a:latin typeface="Courier New" panose="02070309020205020404" pitchFamily="49" charset="0"/>
                <a:cs typeface="Courier New" panose="02070309020205020404" pitchFamily="49" charset="0"/>
              </a:rPr>
              <a:t>background-color:blue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smtClean="0">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yellow</a:t>
            </a:r>
            <a:r>
              <a:rPr lang="fr-FR" sz="2000" b="1" dirty="0">
                <a:solidFill>
                  <a:srgbClr val="2403E7"/>
                </a:solidFill>
                <a:latin typeface="Courier New" panose="02070309020205020404" pitchFamily="49" charset="0"/>
                <a:cs typeface="Courier New" panose="02070309020205020404" pitchFamily="49" charset="0"/>
              </a:rPr>
              <a:t> } 		/* user </a:t>
            </a:r>
            <a:r>
              <a:rPr lang="fr-FR" sz="2000" b="1" dirty="0" err="1">
                <a:solidFill>
                  <a:srgbClr val="2403E7"/>
                </a:solidFill>
                <a:latin typeface="Courier New" panose="02070309020205020404" pitchFamily="49" charset="0"/>
                <a:cs typeface="Courier New" panose="02070309020205020404" pitchFamily="49" charset="0"/>
              </a:rPr>
              <a:t>hovers</a:t>
            </a:r>
            <a:r>
              <a:rPr lang="fr-FR" sz="2000" b="1" dirty="0">
                <a:solidFill>
                  <a:srgbClr val="2403E7"/>
                </a:solidFill>
                <a:latin typeface="Courier New" panose="02070309020205020404" pitchFamily="49" charset="0"/>
                <a:cs typeface="Courier New" panose="02070309020205020404" pitchFamily="49" charset="0"/>
              </a:rPr>
              <a:t>     */</a:t>
            </a:r>
          </a:p>
          <a:p>
            <a:pPr marL="0" indent="0">
              <a:buNone/>
            </a:pPr>
            <a:r>
              <a:rPr lang="fr-FR" sz="2000" b="1" dirty="0">
                <a:solidFill>
                  <a:srgbClr val="2403E7"/>
                </a:solidFill>
                <a:latin typeface="Courier New" panose="02070309020205020404" pitchFamily="49" charset="0"/>
                <a:cs typeface="Courier New" panose="02070309020205020404" pitchFamily="49" charset="0"/>
              </a:rPr>
              <a:t>a:active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lime }   		/* active links    */</a:t>
            </a:r>
          </a:p>
          <a:p>
            <a:pPr marL="0" indent="0">
              <a:buNone/>
            </a:pPr>
            <a:r>
              <a:rPr lang="fr-FR" sz="2000" b="1" dirty="0">
                <a:latin typeface="Courier New" panose="02070309020205020404" pitchFamily="49" charset="0"/>
                <a:cs typeface="Courier New" panose="02070309020205020404" pitchFamily="49" charset="0"/>
              </a:rPr>
              <a:t>&lt;/style&gt;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C00000"/>
                </a:solidFill>
                <a:latin typeface="Courier New" panose="02070309020205020404" pitchFamily="49" charset="0"/>
                <a:cs typeface="Courier New" panose="02070309020205020404" pitchFamily="49" charset="0"/>
              </a:rPr>
              <a:t>&lt;h2&gt;&lt;a </a:t>
            </a:r>
            <a:r>
              <a:rPr lang="fr-FR" sz="2000" b="1" dirty="0" err="1">
                <a:solidFill>
                  <a:srgbClr val="C00000"/>
                </a:solidFill>
                <a:latin typeface="Courier New" panose="02070309020205020404" pitchFamily="49" charset="0"/>
                <a:cs typeface="Courier New" panose="02070309020205020404" pitchFamily="49" charset="0"/>
              </a:rPr>
              <a:t>href</a:t>
            </a:r>
            <a:r>
              <a:rPr lang="fr-FR" sz="2000" b="1" dirty="0">
                <a:solidFill>
                  <a:srgbClr val="C00000"/>
                </a:solidFill>
                <a:latin typeface="Courier New" panose="02070309020205020404" pitchFamily="49" charset="0"/>
                <a:cs typeface="Courier New" panose="02070309020205020404" pitchFamily="49" charset="0"/>
              </a:rPr>
              <a:t>="ex93.html" &gt;Coupe du Monde au Brésil&lt;/a&gt;&lt;/h2&gt;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1115616" y="1412874"/>
            <a:ext cx="6264696" cy="461665"/>
          </a:xfrm>
          <a:prstGeom prst="rect">
            <a:avLst/>
          </a:prstGeom>
          <a:noFill/>
        </p:spPr>
        <p:txBody>
          <a:bodyPr wrap="square" rtlCol="0">
            <a:spAutoFit/>
          </a:bodyPr>
          <a:lstStyle/>
          <a:p>
            <a:r>
              <a:rPr lang="fr-FR" sz="2400" b="1" dirty="0" smtClean="0">
                <a:solidFill>
                  <a:schemeClr val="accent2">
                    <a:lumMod val="75000"/>
                  </a:schemeClr>
                </a:solidFill>
              </a:rPr>
              <a:t>Lien non visité  a:link</a:t>
            </a:r>
            <a:endParaRPr lang="fr-FR" sz="2400" b="1" dirty="0">
              <a:solidFill>
                <a:schemeClr val="accent2">
                  <a:lumMod val="75000"/>
                </a:schemeClr>
              </a:solidFill>
            </a:endParaRPr>
          </a:p>
        </p:txBody>
      </p:sp>
      <p:pic>
        <p:nvPicPr>
          <p:cNvPr id="4" name="Image 3"/>
          <p:cNvPicPr>
            <a:picLocks noChangeAspect="1"/>
          </p:cNvPicPr>
          <p:nvPr/>
        </p:nvPicPr>
        <p:blipFill>
          <a:blip r:embed="rId2"/>
          <a:stretch>
            <a:fillRect/>
          </a:stretch>
        </p:blipFill>
        <p:spPr>
          <a:xfrm>
            <a:off x="5868144" y="1459873"/>
            <a:ext cx="3152775" cy="2362200"/>
          </a:xfrm>
          <a:prstGeom prst="rect">
            <a:avLst/>
          </a:prstGeom>
        </p:spPr>
      </p:pic>
    </p:spTree>
    <p:extLst>
      <p:ext uri="{BB962C8B-B14F-4D97-AF65-F5344CB8AC3E}">
        <p14:creationId xmlns:p14="http://schemas.microsoft.com/office/powerpoint/2010/main" val="1275800307"/>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2348880"/>
            <a:ext cx="7050360" cy="4320480"/>
          </a:xfrm>
        </p:spPr>
        <p:txBody>
          <a:bodyPr>
            <a:normAutofit fontScale="700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04A&lt;/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 </a:t>
            </a:r>
            <a:r>
              <a:rPr lang="fr-FR" sz="2000" b="1" dirty="0" smtClean="0">
                <a:latin typeface="Courier New" panose="02070309020205020404" pitchFamily="49" charset="0"/>
                <a:cs typeface="Courier New" panose="02070309020205020404" pitchFamily="49" charset="0"/>
              </a:rPr>
              <a: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script&gt;</a:t>
            </a:r>
          </a:p>
          <a:p>
            <a:pPr marL="0" indent="0">
              <a:buNone/>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a:link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unvisited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a:visited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a:hover   { </a:t>
            </a:r>
            <a:r>
              <a:rPr lang="fr-FR" sz="2000" b="1" dirty="0" err="1">
                <a:solidFill>
                  <a:srgbClr val="2403E7"/>
                </a:solidFill>
                <a:latin typeface="Courier New" panose="02070309020205020404" pitchFamily="49" charset="0"/>
                <a:cs typeface="Courier New" panose="02070309020205020404" pitchFamily="49" charset="0"/>
              </a:rPr>
              <a:t>background-color:blue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smtClean="0">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yellow</a:t>
            </a:r>
            <a:r>
              <a:rPr lang="fr-FR" sz="2000" b="1" dirty="0">
                <a:solidFill>
                  <a:srgbClr val="2403E7"/>
                </a:solidFill>
                <a:latin typeface="Courier New" panose="02070309020205020404" pitchFamily="49" charset="0"/>
                <a:cs typeface="Courier New" panose="02070309020205020404" pitchFamily="49" charset="0"/>
              </a:rPr>
              <a:t> } 		/* user </a:t>
            </a:r>
            <a:r>
              <a:rPr lang="fr-FR" sz="2000" b="1" dirty="0" err="1">
                <a:solidFill>
                  <a:srgbClr val="2403E7"/>
                </a:solidFill>
                <a:latin typeface="Courier New" panose="02070309020205020404" pitchFamily="49" charset="0"/>
                <a:cs typeface="Courier New" panose="02070309020205020404" pitchFamily="49" charset="0"/>
              </a:rPr>
              <a:t>hovers</a:t>
            </a:r>
            <a:r>
              <a:rPr lang="fr-FR" sz="2000" b="1" dirty="0">
                <a:solidFill>
                  <a:srgbClr val="2403E7"/>
                </a:solidFill>
                <a:latin typeface="Courier New" panose="02070309020205020404" pitchFamily="49" charset="0"/>
                <a:cs typeface="Courier New" panose="02070309020205020404" pitchFamily="49" charset="0"/>
              </a:rPr>
              <a:t>     */</a:t>
            </a:r>
          </a:p>
          <a:p>
            <a:pPr marL="0" indent="0">
              <a:buNone/>
            </a:pPr>
            <a:r>
              <a:rPr lang="fr-FR" sz="2000" b="1" dirty="0">
                <a:solidFill>
                  <a:srgbClr val="2403E7"/>
                </a:solidFill>
                <a:latin typeface="Courier New" panose="02070309020205020404" pitchFamily="49" charset="0"/>
                <a:cs typeface="Courier New" panose="02070309020205020404" pitchFamily="49" charset="0"/>
              </a:rPr>
              <a:t>a:active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lime }   		/* active links    */</a:t>
            </a:r>
          </a:p>
          <a:p>
            <a:pPr marL="0" indent="0">
              <a:buNone/>
            </a:pPr>
            <a:r>
              <a:rPr lang="fr-FR" sz="2000" b="1" dirty="0">
                <a:latin typeface="Courier New" panose="02070309020205020404" pitchFamily="49" charset="0"/>
                <a:cs typeface="Courier New" panose="02070309020205020404" pitchFamily="49" charset="0"/>
              </a:rPr>
              <a:t>&lt;/style&gt;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C00000"/>
                </a:solidFill>
                <a:latin typeface="Courier New" panose="02070309020205020404" pitchFamily="49" charset="0"/>
                <a:cs typeface="Courier New" panose="02070309020205020404" pitchFamily="49" charset="0"/>
              </a:rPr>
              <a:t>&lt;h2&gt;&lt;a </a:t>
            </a:r>
            <a:r>
              <a:rPr lang="fr-FR" sz="2000" b="1" dirty="0" err="1">
                <a:solidFill>
                  <a:srgbClr val="C00000"/>
                </a:solidFill>
                <a:latin typeface="Courier New" panose="02070309020205020404" pitchFamily="49" charset="0"/>
                <a:cs typeface="Courier New" panose="02070309020205020404" pitchFamily="49" charset="0"/>
              </a:rPr>
              <a:t>href</a:t>
            </a:r>
            <a:r>
              <a:rPr lang="fr-FR" sz="2000" b="1" dirty="0">
                <a:solidFill>
                  <a:srgbClr val="C00000"/>
                </a:solidFill>
                <a:latin typeface="Courier New" panose="02070309020205020404" pitchFamily="49" charset="0"/>
                <a:cs typeface="Courier New" panose="02070309020205020404" pitchFamily="49" charset="0"/>
              </a:rPr>
              <a:t>="ex93.html" &gt;Coupe du Monde au Brésil&lt;/a&gt;&lt;/h2&gt;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1115616" y="1412874"/>
            <a:ext cx="6264696" cy="461665"/>
          </a:xfrm>
          <a:prstGeom prst="rect">
            <a:avLst/>
          </a:prstGeom>
          <a:noFill/>
        </p:spPr>
        <p:txBody>
          <a:bodyPr wrap="square" rtlCol="0">
            <a:spAutoFit/>
          </a:bodyPr>
          <a:lstStyle/>
          <a:p>
            <a:r>
              <a:rPr lang="fr-FR" sz="2400" b="1" dirty="0" smtClean="0">
                <a:solidFill>
                  <a:schemeClr val="accent2">
                    <a:lumMod val="75000"/>
                  </a:schemeClr>
                </a:solidFill>
              </a:rPr>
              <a:t>Lien survolé  a:hover</a:t>
            </a:r>
            <a:endParaRPr lang="fr-FR" sz="2400" b="1" dirty="0">
              <a:solidFill>
                <a:schemeClr val="accent2">
                  <a:lumMod val="75000"/>
                </a:schemeClr>
              </a:solidFill>
            </a:endParaRPr>
          </a:p>
        </p:txBody>
      </p:sp>
      <p:pic>
        <p:nvPicPr>
          <p:cNvPr id="3" name="Image 2"/>
          <p:cNvPicPr>
            <a:picLocks noChangeAspect="1"/>
          </p:cNvPicPr>
          <p:nvPr/>
        </p:nvPicPr>
        <p:blipFill>
          <a:blip r:embed="rId2"/>
          <a:stretch>
            <a:fillRect/>
          </a:stretch>
        </p:blipFill>
        <p:spPr>
          <a:xfrm>
            <a:off x="5220072" y="1340768"/>
            <a:ext cx="3190875" cy="2486025"/>
          </a:xfrm>
          <a:prstGeom prst="rect">
            <a:avLst/>
          </a:prstGeom>
        </p:spPr>
      </p:pic>
    </p:spTree>
    <p:extLst>
      <p:ext uri="{BB962C8B-B14F-4D97-AF65-F5344CB8AC3E}">
        <p14:creationId xmlns:p14="http://schemas.microsoft.com/office/powerpoint/2010/main" val="2709053783"/>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2348880"/>
            <a:ext cx="7050360" cy="4320480"/>
          </a:xfrm>
        </p:spPr>
        <p:txBody>
          <a:bodyPr>
            <a:normAutofit fontScale="700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04A&lt;/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 </a:t>
            </a:r>
            <a:r>
              <a:rPr lang="fr-FR" sz="2000" b="1" dirty="0" smtClean="0">
                <a:latin typeface="Courier New" panose="02070309020205020404" pitchFamily="49" charset="0"/>
                <a:cs typeface="Courier New" panose="02070309020205020404" pitchFamily="49" charset="0"/>
              </a:rPr>
              <a: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script&gt;</a:t>
            </a:r>
          </a:p>
          <a:p>
            <a:pPr marL="0" indent="0">
              <a:buNone/>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a:link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unvisited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a:visited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a:hover   { </a:t>
            </a:r>
            <a:r>
              <a:rPr lang="fr-FR" sz="2000" b="1" dirty="0" err="1">
                <a:solidFill>
                  <a:srgbClr val="2403E7"/>
                </a:solidFill>
                <a:latin typeface="Courier New" panose="02070309020205020404" pitchFamily="49" charset="0"/>
                <a:cs typeface="Courier New" panose="02070309020205020404" pitchFamily="49" charset="0"/>
              </a:rPr>
              <a:t>background-color:blue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smtClean="0">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yellow</a:t>
            </a:r>
            <a:r>
              <a:rPr lang="fr-FR" sz="2000" b="1" dirty="0">
                <a:solidFill>
                  <a:srgbClr val="2403E7"/>
                </a:solidFill>
                <a:latin typeface="Courier New" panose="02070309020205020404" pitchFamily="49" charset="0"/>
                <a:cs typeface="Courier New" panose="02070309020205020404" pitchFamily="49" charset="0"/>
              </a:rPr>
              <a:t> } 		/* user </a:t>
            </a:r>
            <a:r>
              <a:rPr lang="fr-FR" sz="2000" b="1" dirty="0" err="1">
                <a:solidFill>
                  <a:srgbClr val="2403E7"/>
                </a:solidFill>
                <a:latin typeface="Courier New" panose="02070309020205020404" pitchFamily="49" charset="0"/>
                <a:cs typeface="Courier New" panose="02070309020205020404" pitchFamily="49" charset="0"/>
              </a:rPr>
              <a:t>hovers</a:t>
            </a:r>
            <a:r>
              <a:rPr lang="fr-FR" sz="2000" b="1" dirty="0">
                <a:solidFill>
                  <a:srgbClr val="2403E7"/>
                </a:solidFill>
                <a:latin typeface="Courier New" panose="02070309020205020404" pitchFamily="49" charset="0"/>
                <a:cs typeface="Courier New" panose="02070309020205020404" pitchFamily="49" charset="0"/>
              </a:rPr>
              <a:t>     */</a:t>
            </a:r>
          </a:p>
          <a:p>
            <a:pPr marL="0" indent="0">
              <a:buNone/>
            </a:pPr>
            <a:r>
              <a:rPr lang="fr-FR" sz="2000" b="1" dirty="0">
                <a:solidFill>
                  <a:srgbClr val="2403E7"/>
                </a:solidFill>
                <a:latin typeface="Courier New" panose="02070309020205020404" pitchFamily="49" charset="0"/>
                <a:cs typeface="Courier New" panose="02070309020205020404" pitchFamily="49" charset="0"/>
              </a:rPr>
              <a:t>a:active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lime }   		/* active links    */</a:t>
            </a:r>
          </a:p>
          <a:p>
            <a:pPr marL="0" indent="0">
              <a:buNone/>
            </a:pPr>
            <a:r>
              <a:rPr lang="fr-FR" sz="2000" b="1" dirty="0">
                <a:latin typeface="Courier New" panose="02070309020205020404" pitchFamily="49" charset="0"/>
                <a:cs typeface="Courier New" panose="02070309020205020404" pitchFamily="49" charset="0"/>
              </a:rPr>
              <a:t>&lt;/style&gt;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C00000"/>
                </a:solidFill>
                <a:latin typeface="Courier New" panose="02070309020205020404" pitchFamily="49" charset="0"/>
                <a:cs typeface="Courier New" panose="02070309020205020404" pitchFamily="49" charset="0"/>
              </a:rPr>
              <a:t>&lt;h2&gt;&lt;a </a:t>
            </a:r>
            <a:r>
              <a:rPr lang="fr-FR" sz="2000" b="1" dirty="0" err="1">
                <a:solidFill>
                  <a:srgbClr val="C00000"/>
                </a:solidFill>
                <a:latin typeface="Courier New" panose="02070309020205020404" pitchFamily="49" charset="0"/>
                <a:cs typeface="Courier New" panose="02070309020205020404" pitchFamily="49" charset="0"/>
              </a:rPr>
              <a:t>href</a:t>
            </a:r>
            <a:r>
              <a:rPr lang="fr-FR" sz="2000" b="1" dirty="0">
                <a:solidFill>
                  <a:srgbClr val="C00000"/>
                </a:solidFill>
                <a:latin typeface="Courier New" panose="02070309020205020404" pitchFamily="49" charset="0"/>
                <a:cs typeface="Courier New" panose="02070309020205020404" pitchFamily="49" charset="0"/>
              </a:rPr>
              <a:t>="ex93.html" &gt;Coupe du Monde au Brésil&lt;/a&gt;&lt;/h2&gt;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1115616" y="1412874"/>
            <a:ext cx="6264696" cy="461665"/>
          </a:xfrm>
          <a:prstGeom prst="rect">
            <a:avLst/>
          </a:prstGeom>
          <a:noFill/>
        </p:spPr>
        <p:txBody>
          <a:bodyPr wrap="square" rtlCol="0">
            <a:spAutoFit/>
          </a:bodyPr>
          <a:lstStyle/>
          <a:p>
            <a:r>
              <a:rPr lang="fr-FR" sz="2400" b="1" dirty="0" smtClean="0">
                <a:solidFill>
                  <a:schemeClr val="accent2">
                    <a:lumMod val="75000"/>
                  </a:schemeClr>
                </a:solidFill>
              </a:rPr>
              <a:t>Lien activé  a:active</a:t>
            </a:r>
            <a:endParaRPr lang="fr-FR" sz="2400" b="1" dirty="0">
              <a:solidFill>
                <a:schemeClr val="accent2">
                  <a:lumMod val="75000"/>
                </a:schemeClr>
              </a:solidFill>
            </a:endParaRPr>
          </a:p>
        </p:txBody>
      </p:sp>
      <p:pic>
        <p:nvPicPr>
          <p:cNvPr id="5" name="Image 4"/>
          <p:cNvPicPr>
            <a:picLocks noChangeAspect="1"/>
          </p:cNvPicPr>
          <p:nvPr/>
        </p:nvPicPr>
        <p:blipFill>
          <a:blip r:embed="rId2"/>
          <a:stretch>
            <a:fillRect/>
          </a:stretch>
        </p:blipFill>
        <p:spPr>
          <a:xfrm>
            <a:off x="5076056" y="1268760"/>
            <a:ext cx="3209925" cy="2438400"/>
          </a:xfrm>
          <a:prstGeom prst="rect">
            <a:avLst/>
          </a:prstGeom>
        </p:spPr>
      </p:pic>
    </p:spTree>
    <p:extLst>
      <p:ext uri="{BB962C8B-B14F-4D97-AF65-F5344CB8AC3E}">
        <p14:creationId xmlns:p14="http://schemas.microsoft.com/office/powerpoint/2010/main" val="564165508"/>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2348880"/>
            <a:ext cx="7050360" cy="4320480"/>
          </a:xfrm>
        </p:spPr>
        <p:txBody>
          <a:bodyPr>
            <a:normAutofit fontScale="700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04A&lt;/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 </a:t>
            </a:r>
            <a:r>
              <a:rPr lang="fr-FR" sz="2000" b="1" dirty="0" smtClean="0">
                <a:latin typeface="Courier New" panose="02070309020205020404" pitchFamily="49" charset="0"/>
                <a:cs typeface="Courier New" panose="02070309020205020404" pitchFamily="49" charset="0"/>
              </a:rPr>
              <a: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script&gt;</a:t>
            </a:r>
          </a:p>
          <a:p>
            <a:pPr marL="0" indent="0">
              <a:buNone/>
            </a:pPr>
            <a:r>
              <a:rPr lang="fr-FR" sz="2000" b="1" dirty="0">
                <a:latin typeface="Courier New" panose="02070309020205020404" pitchFamily="49" charset="0"/>
                <a:cs typeface="Courier New" panose="02070309020205020404" pitchFamily="49" charset="0"/>
              </a:rPr>
              <a:t>&lt;style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a:link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unvisited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a:visited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red</a:t>
            </a:r>
            <a:r>
              <a:rPr lang="fr-FR" sz="2000" b="1" dirty="0">
                <a:solidFill>
                  <a:srgbClr val="2403E7"/>
                </a:solidFill>
                <a:latin typeface="Courier New" panose="02070309020205020404" pitchFamily="49" charset="0"/>
                <a:cs typeface="Courier New" panose="02070309020205020404" pitchFamily="49" charset="0"/>
              </a:rPr>
              <a:t> }   		/* </a:t>
            </a:r>
            <a:r>
              <a:rPr lang="fr-FR" sz="2000" b="1" dirty="0" err="1">
                <a:solidFill>
                  <a:srgbClr val="2403E7"/>
                </a:solidFill>
                <a:latin typeface="Courier New" panose="02070309020205020404" pitchFamily="49" charset="0"/>
                <a:cs typeface="Courier New" panose="02070309020205020404" pitchFamily="49" charset="0"/>
              </a:rPr>
              <a:t>visited</a:t>
            </a:r>
            <a:r>
              <a:rPr lang="fr-FR" sz="2000" b="1" dirty="0">
                <a:solidFill>
                  <a:srgbClr val="2403E7"/>
                </a:solidFill>
                <a:latin typeface="Courier New" panose="02070309020205020404" pitchFamily="49" charset="0"/>
                <a:cs typeface="Courier New" panose="02070309020205020404" pitchFamily="49" charset="0"/>
              </a:rPr>
              <a:t> links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a:hover   { </a:t>
            </a:r>
            <a:r>
              <a:rPr lang="fr-FR" sz="2000" b="1" dirty="0" err="1">
                <a:solidFill>
                  <a:srgbClr val="2403E7"/>
                </a:solidFill>
                <a:latin typeface="Courier New" panose="02070309020205020404" pitchFamily="49" charset="0"/>
                <a:cs typeface="Courier New" panose="02070309020205020404" pitchFamily="49" charset="0"/>
              </a:rPr>
              <a:t>background-color:blue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smtClean="0">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yellow</a:t>
            </a:r>
            <a:r>
              <a:rPr lang="fr-FR" sz="2000" b="1" dirty="0">
                <a:solidFill>
                  <a:srgbClr val="2403E7"/>
                </a:solidFill>
                <a:latin typeface="Courier New" panose="02070309020205020404" pitchFamily="49" charset="0"/>
                <a:cs typeface="Courier New" panose="02070309020205020404" pitchFamily="49" charset="0"/>
              </a:rPr>
              <a:t> } 		/* user </a:t>
            </a:r>
            <a:r>
              <a:rPr lang="fr-FR" sz="2000" b="1" dirty="0" err="1">
                <a:solidFill>
                  <a:srgbClr val="2403E7"/>
                </a:solidFill>
                <a:latin typeface="Courier New" panose="02070309020205020404" pitchFamily="49" charset="0"/>
                <a:cs typeface="Courier New" panose="02070309020205020404" pitchFamily="49" charset="0"/>
              </a:rPr>
              <a:t>hovers</a:t>
            </a:r>
            <a:r>
              <a:rPr lang="fr-FR" sz="2000" b="1" dirty="0">
                <a:solidFill>
                  <a:srgbClr val="2403E7"/>
                </a:solidFill>
                <a:latin typeface="Courier New" panose="02070309020205020404" pitchFamily="49" charset="0"/>
                <a:cs typeface="Courier New" panose="02070309020205020404" pitchFamily="49" charset="0"/>
              </a:rPr>
              <a:t>     */</a:t>
            </a:r>
          </a:p>
          <a:p>
            <a:pPr marL="0" indent="0">
              <a:buNone/>
            </a:pPr>
            <a:r>
              <a:rPr lang="fr-FR" sz="2000" b="1" dirty="0">
                <a:solidFill>
                  <a:srgbClr val="2403E7"/>
                </a:solidFill>
                <a:latin typeface="Courier New" panose="02070309020205020404" pitchFamily="49" charset="0"/>
                <a:cs typeface="Courier New" panose="02070309020205020404" pitchFamily="49" charset="0"/>
              </a:rPr>
              <a:t>a:active  { </a:t>
            </a:r>
            <a:r>
              <a:rPr lang="fr-FR" sz="2000" b="1" dirty="0" err="1">
                <a:solidFill>
                  <a:srgbClr val="2403E7"/>
                </a:solidFill>
                <a:latin typeface="Courier New" panose="02070309020205020404" pitchFamily="49" charset="0"/>
                <a:cs typeface="Courier New" panose="02070309020205020404" pitchFamily="49" charset="0"/>
              </a:rPr>
              <a:t>color</a:t>
            </a:r>
            <a:r>
              <a:rPr lang="fr-FR" sz="2000" b="1" dirty="0">
                <a:solidFill>
                  <a:srgbClr val="2403E7"/>
                </a:solidFill>
                <a:latin typeface="Courier New" panose="02070309020205020404" pitchFamily="49" charset="0"/>
                <a:cs typeface="Courier New" panose="02070309020205020404" pitchFamily="49" charset="0"/>
              </a:rPr>
              <a:t>: lime }   		/* active links    */</a:t>
            </a:r>
          </a:p>
          <a:p>
            <a:pPr marL="0" indent="0">
              <a:buNone/>
            </a:pPr>
            <a:r>
              <a:rPr lang="fr-FR" sz="2000" b="1" dirty="0">
                <a:latin typeface="Courier New" panose="02070309020205020404" pitchFamily="49" charset="0"/>
                <a:cs typeface="Courier New" panose="02070309020205020404" pitchFamily="49" charset="0"/>
              </a:rPr>
              <a:t>&lt;/style&gt;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C00000"/>
                </a:solidFill>
                <a:latin typeface="Courier New" panose="02070309020205020404" pitchFamily="49" charset="0"/>
                <a:cs typeface="Courier New" panose="02070309020205020404" pitchFamily="49" charset="0"/>
              </a:rPr>
              <a:t>&lt;h2&gt;&lt;a </a:t>
            </a:r>
            <a:r>
              <a:rPr lang="fr-FR" sz="2000" b="1" dirty="0" err="1">
                <a:solidFill>
                  <a:srgbClr val="C00000"/>
                </a:solidFill>
                <a:latin typeface="Courier New" panose="02070309020205020404" pitchFamily="49" charset="0"/>
                <a:cs typeface="Courier New" panose="02070309020205020404" pitchFamily="49" charset="0"/>
              </a:rPr>
              <a:t>href</a:t>
            </a:r>
            <a:r>
              <a:rPr lang="fr-FR" sz="2000" b="1" dirty="0">
                <a:solidFill>
                  <a:srgbClr val="C00000"/>
                </a:solidFill>
                <a:latin typeface="Courier New" panose="02070309020205020404" pitchFamily="49" charset="0"/>
                <a:cs typeface="Courier New" panose="02070309020205020404" pitchFamily="49" charset="0"/>
              </a:rPr>
              <a:t>="ex93.html" &gt;Coupe du Monde au Brésil&lt;/a&gt;&lt;/h2&gt;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1115616" y="1412874"/>
            <a:ext cx="6264696" cy="461665"/>
          </a:xfrm>
          <a:prstGeom prst="rect">
            <a:avLst/>
          </a:prstGeom>
          <a:noFill/>
        </p:spPr>
        <p:txBody>
          <a:bodyPr wrap="square" rtlCol="0">
            <a:spAutoFit/>
          </a:bodyPr>
          <a:lstStyle/>
          <a:p>
            <a:r>
              <a:rPr lang="fr-FR" sz="2400" b="1" dirty="0" smtClean="0">
                <a:solidFill>
                  <a:schemeClr val="accent2">
                    <a:lumMod val="75000"/>
                  </a:schemeClr>
                </a:solidFill>
              </a:rPr>
              <a:t>Lien visité  a:visited</a:t>
            </a:r>
            <a:endParaRPr lang="fr-FR" sz="2400" b="1" dirty="0">
              <a:solidFill>
                <a:schemeClr val="accent2">
                  <a:lumMod val="75000"/>
                </a:schemeClr>
              </a:solidFill>
            </a:endParaRPr>
          </a:p>
        </p:txBody>
      </p:sp>
      <p:pic>
        <p:nvPicPr>
          <p:cNvPr id="4" name="Image 3"/>
          <p:cNvPicPr>
            <a:picLocks noChangeAspect="1"/>
          </p:cNvPicPr>
          <p:nvPr/>
        </p:nvPicPr>
        <p:blipFill>
          <a:blip r:embed="rId2"/>
          <a:stretch>
            <a:fillRect/>
          </a:stretch>
        </p:blipFill>
        <p:spPr>
          <a:xfrm>
            <a:off x="5686425" y="1413684"/>
            <a:ext cx="3152775" cy="2362200"/>
          </a:xfrm>
          <a:prstGeom prst="rect">
            <a:avLst/>
          </a:prstGeom>
        </p:spPr>
      </p:pic>
    </p:spTree>
    <p:extLst>
      <p:ext uri="{BB962C8B-B14F-4D97-AF65-F5344CB8AC3E}">
        <p14:creationId xmlns:p14="http://schemas.microsoft.com/office/powerpoint/2010/main" val="4267450925"/>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1730425"/>
            <a:ext cx="8274496" cy="4938936"/>
          </a:xfrm>
        </p:spPr>
        <p:txBody>
          <a:bodyPr>
            <a:normAutofit fontScale="625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04B&lt;/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a:t>
            </a:r>
            <a:r>
              <a:rPr lang="fr-FR" sz="2000" b="1" dirty="0" smtClean="0">
                <a:latin typeface="Courier New" panose="02070309020205020404" pitchFamily="49" charset="0"/>
                <a:cs typeface="Courier New" panose="02070309020205020404" pitchFamily="49" charset="0"/>
              </a:rPr>
              <a:t>"&gt;&lt;/script&gt;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background-color:white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background-color:lime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survol de la souris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background-color:orange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reçoit le focus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background-color:yellow</a:t>
            </a:r>
            <a:r>
              <a:rPr lang="fr-FR" sz="2000" b="1" dirty="0">
                <a:solidFill>
                  <a:srgbClr val="2403E7"/>
                </a:solidFill>
                <a:latin typeface="Courier New" panose="02070309020205020404" pitchFamily="49" charset="0"/>
                <a:cs typeface="Courier New" panose="02070309020205020404" pitchFamily="49" charset="0"/>
              </a:rPr>
              <a:t>}	/* reçoit le focus et survol de la souris */&lt;/style&gt;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&lt;p&gt;Prénom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id="nom"&gt;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776807" y="1268760"/>
            <a:ext cx="6264696" cy="461665"/>
          </a:xfrm>
          <a:prstGeom prst="rect">
            <a:avLst/>
          </a:prstGeom>
          <a:noFill/>
        </p:spPr>
        <p:txBody>
          <a:bodyPr wrap="square" rtlCol="0">
            <a:spAutoFit/>
          </a:bodyPr>
          <a:lstStyle/>
          <a:p>
            <a:r>
              <a:rPr lang="fr-FR" sz="2400" b="1" dirty="0" smtClean="0">
                <a:solidFill>
                  <a:schemeClr val="accent2">
                    <a:lumMod val="75000"/>
                  </a:schemeClr>
                </a:solidFill>
              </a:rPr>
              <a:t>Focus non arrivé sur le nom</a:t>
            </a:r>
            <a:endParaRPr lang="fr-FR" sz="2400" b="1" dirty="0">
              <a:solidFill>
                <a:schemeClr val="accent2">
                  <a:lumMod val="75000"/>
                </a:schemeClr>
              </a:solidFill>
            </a:endParaRPr>
          </a:p>
        </p:txBody>
      </p:sp>
      <p:pic>
        <p:nvPicPr>
          <p:cNvPr id="5" name="Image 4"/>
          <p:cNvPicPr>
            <a:picLocks noChangeAspect="1"/>
          </p:cNvPicPr>
          <p:nvPr/>
        </p:nvPicPr>
        <p:blipFill>
          <a:blip r:embed="rId2"/>
          <a:stretch>
            <a:fillRect/>
          </a:stretch>
        </p:blipFill>
        <p:spPr>
          <a:xfrm>
            <a:off x="5652120" y="4027901"/>
            <a:ext cx="3314700" cy="2647950"/>
          </a:xfrm>
          <a:prstGeom prst="rect">
            <a:avLst/>
          </a:prstGeom>
        </p:spPr>
      </p:pic>
    </p:spTree>
    <p:extLst>
      <p:ext uri="{BB962C8B-B14F-4D97-AF65-F5344CB8AC3E}">
        <p14:creationId xmlns:p14="http://schemas.microsoft.com/office/powerpoint/2010/main" val="1177023289"/>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1730425"/>
            <a:ext cx="8274496" cy="4938936"/>
          </a:xfrm>
        </p:spPr>
        <p:txBody>
          <a:bodyPr>
            <a:normAutofit fontScale="625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04B&lt;/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a:t>
            </a:r>
            <a:r>
              <a:rPr lang="fr-FR" sz="2000" b="1" dirty="0" smtClean="0">
                <a:latin typeface="Courier New" panose="02070309020205020404" pitchFamily="49" charset="0"/>
                <a:cs typeface="Courier New" panose="02070309020205020404" pitchFamily="49" charset="0"/>
              </a:rPr>
              <a:t>"&gt;&lt;/script&gt; </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background-color:white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background-color:lime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survol de la souris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background-color:orange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reçoit le focus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background-color:yellow</a:t>
            </a:r>
            <a:r>
              <a:rPr lang="fr-FR" sz="2000" b="1" dirty="0">
                <a:solidFill>
                  <a:srgbClr val="2403E7"/>
                </a:solidFill>
                <a:latin typeface="Courier New" panose="02070309020205020404" pitchFamily="49" charset="0"/>
                <a:cs typeface="Courier New" panose="02070309020205020404" pitchFamily="49" charset="0"/>
              </a:rPr>
              <a:t>}	/* reçoit le focus et survol de la souris */&lt;/style&gt;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&lt;p&gt;Prénom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id="nom"&gt;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form</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776807" y="1268760"/>
            <a:ext cx="6264696" cy="461665"/>
          </a:xfrm>
          <a:prstGeom prst="rect">
            <a:avLst/>
          </a:prstGeom>
          <a:noFill/>
        </p:spPr>
        <p:txBody>
          <a:bodyPr wrap="square" rtlCol="0">
            <a:spAutoFit/>
          </a:bodyPr>
          <a:lstStyle/>
          <a:p>
            <a:r>
              <a:rPr lang="fr-FR" sz="2400" b="1" dirty="0" smtClean="0">
                <a:solidFill>
                  <a:schemeClr val="accent2">
                    <a:lumMod val="75000"/>
                  </a:schemeClr>
                </a:solidFill>
              </a:rPr>
              <a:t>La souris survole le </a:t>
            </a:r>
            <a:r>
              <a:rPr lang="fr-FR" sz="2400" b="1" dirty="0">
                <a:solidFill>
                  <a:schemeClr val="accent2">
                    <a:lumMod val="75000"/>
                  </a:schemeClr>
                </a:solidFill>
              </a:rPr>
              <a:t>nom</a:t>
            </a:r>
          </a:p>
        </p:txBody>
      </p:sp>
      <p:pic>
        <p:nvPicPr>
          <p:cNvPr id="3" name="Image 2"/>
          <p:cNvPicPr>
            <a:picLocks noChangeAspect="1"/>
          </p:cNvPicPr>
          <p:nvPr/>
        </p:nvPicPr>
        <p:blipFill>
          <a:blip r:embed="rId2"/>
          <a:stretch>
            <a:fillRect/>
          </a:stretch>
        </p:blipFill>
        <p:spPr>
          <a:xfrm>
            <a:off x="5580112" y="4005064"/>
            <a:ext cx="3371850" cy="2733675"/>
          </a:xfrm>
          <a:prstGeom prst="rect">
            <a:avLst/>
          </a:prstGeom>
        </p:spPr>
      </p:pic>
    </p:spTree>
    <p:extLst>
      <p:ext uri="{BB962C8B-B14F-4D97-AF65-F5344CB8AC3E}">
        <p14:creationId xmlns:p14="http://schemas.microsoft.com/office/powerpoint/2010/main" val="4280672659"/>
      </p:ext>
    </p:extLst>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dirty="0" smtClean="0"/>
              <a:t>Les pseudo-classes liées à &lt;a&gt;</a:t>
            </a:r>
          </a:p>
        </p:txBody>
      </p:sp>
      <p:sp>
        <p:nvSpPr>
          <p:cNvPr id="61443" name="Espace réservé du contenu 2"/>
          <p:cNvSpPr>
            <a:spLocks noGrp="1"/>
          </p:cNvSpPr>
          <p:nvPr>
            <p:ph idx="1"/>
          </p:nvPr>
        </p:nvSpPr>
        <p:spPr>
          <a:xfrm>
            <a:off x="762000" y="1730425"/>
            <a:ext cx="8274496" cy="4938936"/>
          </a:xfrm>
        </p:spPr>
        <p:txBody>
          <a:bodyPr>
            <a:normAutofit fontScale="625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04B&lt;/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a:t>
            </a:r>
            <a:r>
              <a:rPr lang="fr-FR" sz="2000" b="1" dirty="0" smtClean="0">
                <a:latin typeface="Courier New" panose="02070309020205020404" pitchFamily="49" charset="0"/>
                <a:cs typeface="Courier New" panose="02070309020205020404" pitchFamily="49" charset="0"/>
              </a:rPr>
              <a:t>"&gt;&lt;/script&gt;</a:t>
            </a:r>
          </a:p>
          <a:p>
            <a:pPr marL="0" indent="0">
              <a:buNone/>
            </a:pPr>
            <a:r>
              <a:rPr lang="fr-FR" sz="2000" b="1" dirty="0" smtClean="0">
                <a:latin typeface="Courier New" panose="02070309020205020404" pitchFamily="49" charset="0"/>
                <a:cs typeface="Courier New" panose="02070309020205020404" pitchFamily="49" charset="0"/>
              </a:rPr>
              <a:t> &lt;</a:t>
            </a:r>
            <a:r>
              <a:rPr lang="fr-FR" sz="2000" b="1" dirty="0">
                <a:latin typeface="Courier New" panose="02070309020205020404" pitchFamily="49" charset="0"/>
                <a:cs typeface="Courier New" panose="02070309020205020404" pitchFamily="49" charset="0"/>
              </a:rPr>
              <a: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background-color:white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background-color:lime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survol de la souris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background-color:orange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reçoit le focus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background-color:yellow</a:t>
            </a:r>
            <a:r>
              <a:rPr lang="fr-FR" sz="2000" b="1" dirty="0">
                <a:solidFill>
                  <a:srgbClr val="2403E7"/>
                </a:solidFill>
                <a:latin typeface="Courier New" panose="02070309020205020404" pitchFamily="49" charset="0"/>
                <a:cs typeface="Courier New" panose="02070309020205020404" pitchFamily="49" charset="0"/>
              </a:rPr>
              <a:t>}	/* reçoit le focus et survol de la souris */&lt;/style&gt;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&lt;p&gt;Prénom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id="nom"&gt;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776807" y="1268760"/>
            <a:ext cx="6264696" cy="461665"/>
          </a:xfrm>
          <a:prstGeom prst="rect">
            <a:avLst/>
          </a:prstGeom>
          <a:noFill/>
        </p:spPr>
        <p:txBody>
          <a:bodyPr wrap="square" rtlCol="0">
            <a:spAutoFit/>
          </a:bodyPr>
          <a:lstStyle/>
          <a:p>
            <a:r>
              <a:rPr lang="fr-FR" sz="2400" b="1" dirty="0">
                <a:solidFill>
                  <a:schemeClr val="accent2">
                    <a:lumMod val="75000"/>
                  </a:schemeClr>
                </a:solidFill>
              </a:rPr>
              <a:t>Le focus arrive sur le nom</a:t>
            </a:r>
          </a:p>
        </p:txBody>
      </p:sp>
      <p:pic>
        <p:nvPicPr>
          <p:cNvPr id="3" name="Image 2"/>
          <p:cNvPicPr>
            <a:picLocks noChangeAspect="1"/>
          </p:cNvPicPr>
          <p:nvPr/>
        </p:nvPicPr>
        <p:blipFill>
          <a:blip r:embed="rId2"/>
          <a:stretch>
            <a:fillRect/>
          </a:stretch>
        </p:blipFill>
        <p:spPr>
          <a:xfrm>
            <a:off x="5652120" y="4149080"/>
            <a:ext cx="3314700" cy="2647950"/>
          </a:xfrm>
          <a:prstGeom prst="rect">
            <a:avLst/>
          </a:prstGeom>
        </p:spPr>
      </p:pic>
    </p:spTree>
    <p:extLst>
      <p:ext uri="{BB962C8B-B14F-4D97-AF65-F5344CB8AC3E}">
        <p14:creationId xmlns:p14="http://schemas.microsoft.com/office/powerpoint/2010/main" val="1785573179"/>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a:xfrm>
            <a:off x="762000" y="269875"/>
            <a:ext cx="8077200" cy="1143000"/>
          </a:xfrm>
        </p:spPr>
        <p:txBody>
          <a:bodyPr/>
          <a:lstStyle/>
          <a:p>
            <a:r>
              <a:rPr smtClean="0"/>
              <a:t>Les pseudo-classes liées à &lt;a&gt;</a:t>
            </a:r>
          </a:p>
        </p:txBody>
      </p:sp>
      <p:sp>
        <p:nvSpPr>
          <p:cNvPr id="61443" name="Espace réservé du contenu 2"/>
          <p:cNvSpPr>
            <a:spLocks noGrp="1"/>
          </p:cNvSpPr>
          <p:nvPr>
            <p:ph idx="1"/>
          </p:nvPr>
        </p:nvSpPr>
        <p:spPr>
          <a:xfrm>
            <a:off x="762000" y="1730425"/>
            <a:ext cx="8274496" cy="4938936"/>
          </a:xfrm>
        </p:spPr>
        <p:txBody>
          <a:bodyPr>
            <a:normAutofit fontScale="62500" lnSpcReduction="20000"/>
          </a:bodyPr>
          <a:lstStyle/>
          <a:p>
            <a:pPr marL="0" indent="0">
              <a:buNone/>
            </a:pPr>
            <a:r>
              <a:rPr lang="fr-FR" sz="2000" b="1" dirty="0">
                <a:latin typeface="Courier New" panose="02070309020205020404" pitchFamily="49" charset="0"/>
                <a:cs typeface="Courier New" panose="02070309020205020404" pitchFamily="49" charset="0"/>
              </a:rPr>
              <a:t>&lt;!DOCTYPE html&gt;</a:t>
            </a:r>
          </a:p>
          <a:p>
            <a:pPr marL="0" indent="0">
              <a:buNone/>
            </a:pPr>
            <a:r>
              <a:rPr lang="fr-FR" sz="2000" b="1" dirty="0">
                <a:latin typeface="Courier New" panose="02070309020205020404" pitchFamily="49" charset="0"/>
                <a:cs typeface="Courier New" panose="02070309020205020404" pitchFamily="49" charset="0"/>
              </a:rPr>
              <a:t>&lt;html </a:t>
            </a:r>
            <a:r>
              <a:rPr lang="fr-FR" sz="2000" b="1" dirty="0" err="1">
                <a:latin typeface="Courier New" panose="02070309020205020404" pitchFamily="49" charset="0"/>
                <a:cs typeface="Courier New" panose="02070309020205020404" pitchFamily="49" charset="0"/>
              </a:rPr>
              <a:t>lang</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fr</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&gt;Exemple 04B&lt;/</a:t>
            </a:r>
            <a:r>
              <a:rPr lang="fr-FR" sz="2000" b="1" dirty="0" err="1">
                <a:latin typeface="Courier New" panose="02070309020205020404" pitchFamily="49" charset="0"/>
                <a:cs typeface="Courier New" panose="02070309020205020404" pitchFamily="49" charset="0"/>
              </a:rPr>
              <a:t>title</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meta</a:t>
            </a:r>
            <a:r>
              <a:rPr lang="fr-FR" sz="2000" b="1" dirty="0">
                <a:latin typeface="Courier New" panose="02070309020205020404" pitchFamily="49" charset="0"/>
                <a:cs typeface="Courier New" panose="02070309020205020404" pitchFamily="49" charset="0"/>
              </a:rPr>
              <a:t> </a:t>
            </a:r>
            <a:r>
              <a:rPr lang="fr-FR" sz="2000" b="1" dirty="0" err="1">
                <a:latin typeface="Courier New" panose="02070309020205020404" pitchFamily="49" charset="0"/>
                <a:cs typeface="Courier New" panose="02070309020205020404" pitchFamily="49" charset="0"/>
              </a:rPr>
              <a:t>charset</a:t>
            </a:r>
            <a:r>
              <a:rPr lang="fr-FR" sz="2000" b="1" dirty="0">
                <a:latin typeface="Courier New" panose="02070309020205020404" pitchFamily="49" charset="0"/>
                <a:cs typeface="Courier New" panose="02070309020205020404" pitchFamily="49" charset="0"/>
              </a:rPr>
              <a:t>="UTF-8"&gt;</a:t>
            </a:r>
          </a:p>
          <a:p>
            <a:pPr marL="0" indent="0">
              <a:buNone/>
            </a:pPr>
            <a:r>
              <a:rPr lang="fr-FR" sz="2000" b="1" dirty="0">
                <a:latin typeface="Courier New" panose="02070309020205020404" pitchFamily="49" charset="0"/>
                <a:cs typeface="Courier New" panose="02070309020205020404" pitchFamily="49" charset="0"/>
              </a:rPr>
              <a:t>&lt;script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/javascript</a:t>
            </a:r>
            <a:r>
              <a:rPr lang="fr-FR" sz="2000" b="1" dirty="0" smtClean="0">
                <a:latin typeface="Courier New" panose="02070309020205020404" pitchFamily="49" charset="0"/>
                <a:cs typeface="Courier New" panose="02070309020205020404" pitchFamily="49" charset="0"/>
              </a:rPr>
              <a:t>"&gt;&lt;/script&gt;</a:t>
            </a:r>
          </a:p>
          <a:p>
            <a:pPr marL="0" indent="0">
              <a:buNone/>
            </a:pPr>
            <a:r>
              <a:rPr lang="fr-FR" sz="2000" b="1" dirty="0" smtClean="0">
                <a:latin typeface="Courier New" panose="02070309020205020404" pitchFamily="49" charset="0"/>
                <a:cs typeface="Courier New" panose="02070309020205020404" pitchFamily="49" charset="0"/>
              </a:rPr>
              <a:t>&lt;</a:t>
            </a:r>
            <a:r>
              <a:rPr lang="fr-FR" sz="2000" b="1" dirty="0">
                <a:latin typeface="Courier New" panose="02070309020205020404" pitchFamily="49" charset="0"/>
                <a:cs typeface="Courier New" panose="02070309020205020404" pitchFamily="49" charset="0"/>
              </a:rPr>
              <a:t>style type="</a:t>
            </a:r>
            <a:r>
              <a:rPr lang="fr-FR" sz="2000" b="1" dirty="0" err="1">
                <a:latin typeface="Courier New" panose="02070309020205020404" pitchFamily="49" charset="0"/>
                <a:cs typeface="Courier New" panose="02070309020205020404" pitchFamily="49" charset="0"/>
              </a:rPr>
              <a:t>text</a:t>
            </a:r>
            <a:r>
              <a:rPr lang="fr-FR" sz="2000" b="1" dirty="0">
                <a:latin typeface="Courier New" panose="02070309020205020404" pitchFamily="49" charset="0"/>
                <a:cs typeface="Courier New" panose="02070309020205020404" pitchFamily="49" charset="0"/>
              </a:rPr>
              <a:t>/</a:t>
            </a:r>
            <a:r>
              <a:rPr lang="fr-FR" sz="2000" b="1" dirty="0" err="1">
                <a:latin typeface="Courier New" panose="02070309020205020404" pitchFamily="49" charset="0"/>
                <a:cs typeface="Courier New" panose="02070309020205020404" pitchFamily="49" charset="0"/>
              </a:rPr>
              <a:t>css</a:t>
            </a:r>
            <a:r>
              <a:rPr lang="fr-FR" sz="2000" b="1" dirty="0">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background-color:white</a:t>
            </a:r>
            <a:r>
              <a:rPr lang="fr-FR" sz="2000" b="1" dirty="0">
                <a:solidFill>
                  <a:srgbClr val="2403E7"/>
                </a:solidFill>
                <a:latin typeface="Courier New" panose="02070309020205020404" pitchFamily="49" charset="0"/>
                <a:cs typeface="Courier New" panose="02070309020205020404" pitchFamily="49" charset="0"/>
              </a:rPr>
              <a:t>}</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background-color:lime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survol de la souris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background-color:orange</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smtClean="0">
                <a:solidFill>
                  <a:srgbClr val="2403E7"/>
                </a:solidFill>
                <a:latin typeface="Courier New" panose="02070309020205020404" pitchFamily="49" charset="0"/>
                <a:cs typeface="Courier New" panose="02070309020205020404" pitchFamily="49" charset="0"/>
              </a:rPr>
              <a:t>/* </a:t>
            </a:r>
            <a:r>
              <a:rPr lang="fr-FR" sz="2000" b="1" dirty="0">
                <a:solidFill>
                  <a:srgbClr val="2403E7"/>
                </a:solidFill>
                <a:latin typeface="Courier New" panose="02070309020205020404" pitchFamily="49" charset="0"/>
                <a:cs typeface="Courier New" panose="02070309020205020404" pitchFamily="49" charset="0"/>
              </a:rPr>
              <a:t>reçoit le focus  */</a:t>
            </a:r>
          </a:p>
          <a:p>
            <a:pPr marL="0" indent="0">
              <a:buNone/>
            </a:pPr>
            <a:r>
              <a:rPr lang="fr-FR" sz="2000" b="1" dirty="0">
                <a:solidFill>
                  <a:srgbClr val="2403E7"/>
                </a:solidFill>
                <a:latin typeface="Courier New" panose="02070309020205020404" pitchFamily="49" charset="0"/>
                <a:cs typeface="Courier New" panose="02070309020205020404" pitchFamily="49" charset="0"/>
              </a:rPr>
              <a:t>#</a:t>
            </a:r>
            <a:r>
              <a:rPr lang="fr-FR" sz="2000" b="1" dirty="0" err="1">
                <a:solidFill>
                  <a:srgbClr val="2403E7"/>
                </a:solidFill>
                <a:latin typeface="Courier New" panose="02070309020205020404" pitchFamily="49" charset="0"/>
                <a:cs typeface="Courier New" panose="02070309020205020404" pitchFamily="49" charset="0"/>
              </a:rPr>
              <a:t>nom:focus:hover</a:t>
            </a:r>
            <a:r>
              <a:rPr lang="fr-FR" sz="2000" b="1" dirty="0">
                <a:solidFill>
                  <a:srgbClr val="2403E7"/>
                </a:solidFill>
                <a:latin typeface="Courier New" panose="02070309020205020404" pitchFamily="49" charset="0"/>
                <a:cs typeface="Courier New" panose="02070309020205020404" pitchFamily="49" charset="0"/>
              </a:rPr>
              <a:t> {</a:t>
            </a:r>
            <a:r>
              <a:rPr lang="fr-FR" sz="2000" b="1" dirty="0" err="1">
                <a:solidFill>
                  <a:srgbClr val="2403E7"/>
                </a:solidFill>
                <a:latin typeface="Courier New" panose="02070309020205020404" pitchFamily="49" charset="0"/>
                <a:cs typeface="Courier New" panose="02070309020205020404" pitchFamily="49" charset="0"/>
              </a:rPr>
              <a:t>background-color:yellow</a:t>
            </a:r>
            <a:r>
              <a:rPr lang="fr-FR" sz="2000" b="1" dirty="0">
                <a:solidFill>
                  <a:srgbClr val="2403E7"/>
                </a:solidFill>
                <a:latin typeface="Courier New" panose="02070309020205020404" pitchFamily="49" charset="0"/>
                <a:cs typeface="Courier New" panose="02070309020205020404" pitchFamily="49" charset="0"/>
              </a:rPr>
              <a:t>}	/* reçoit le focus et survol de la souris */&lt;/style&gt;</a:t>
            </a:r>
          </a:p>
          <a:p>
            <a:pPr marL="0" indent="0">
              <a:buNone/>
            </a:pPr>
            <a:r>
              <a:rPr lang="fr-FR" sz="2000" b="1" dirty="0">
                <a:latin typeface="Courier New" panose="02070309020205020404" pitchFamily="49" charset="0"/>
                <a:cs typeface="Courier New" panose="02070309020205020404" pitchFamily="49" charset="0"/>
              </a:rPr>
              <a:t>&lt;/</a:t>
            </a:r>
            <a:r>
              <a:rPr lang="fr-FR" sz="2000" b="1" dirty="0" err="1">
                <a:latin typeface="Courier New" panose="02070309020205020404" pitchFamily="49" charset="0"/>
                <a:cs typeface="Courier New" panose="02070309020205020404" pitchFamily="49" charset="0"/>
              </a:rPr>
              <a:t>head</a:t>
            </a:r>
            <a:r>
              <a:rPr lang="fr-FR" sz="2000" b="1" dirty="0">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&lt;p&gt;Prénom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a:t>
            </a:r>
            <a:r>
              <a:rPr lang="fr-FR" sz="2000" b="1" dirty="0" err="1">
                <a:solidFill>
                  <a:srgbClr val="2403E7"/>
                </a:solidFill>
                <a:latin typeface="Courier New" panose="02070309020205020404" pitchFamily="49" charset="0"/>
                <a:cs typeface="Courier New" panose="02070309020205020404" pitchFamily="49" charset="0"/>
              </a:rPr>
              <a:t>prenom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Nom : &lt;</a:t>
            </a:r>
            <a:r>
              <a:rPr lang="fr-FR" sz="2000" b="1" dirty="0" err="1">
                <a:solidFill>
                  <a:srgbClr val="2403E7"/>
                </a:solidFill>
                <a:latin typeface="Courier New" panose="02070309020205020404" pitchFamily="49" charset="0"/>
                <a:cs typeface="Courier New" panose="02070309020205020404" pitchFamily="49" charset="0"/>
              </a:rPr>
              <a:t>br</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&lt;input type="</a:t>
            </a:r>
            <a:r>
              <a:rPr lang="fr-FR" sz="2000" b="1" dirty="0" err="1">
                <a:solidFill>
                  <a:srgbClr val="2403E7"/>
                </a:solidFill>
                <a:latin typeface="Courier New" panose="02070309020205020404" pitchFamily="49" charset="0"/>
                <a:cs typeface="Courier New" panose="02070309020205020404" pitchFamily="49" charset="0"/>
              </a:rPr>
              <a:t>text</a:t>
            </a:r>
            <a:r>
              <a:rPr lang="fr-FR" sz="2000" b="1" dirty="0">
                <a:solidFill>
                  <a:srgbClr val="2403E7"/>
                </a:solidFill>
                <a:latin typeface="Courier New" panose="02070309020205020404" pitchFamily="49" charset="0"/>
                <a:cs typeface="Courier New" panose="02070309020205020404" pitchFamily="49" charset="0"/>
              </a:rPr>
              <a:t>" id="nom"&gt;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&lt;/p&gt;</a:t>
            </a:r>
          </a:p>
          <a:p>
            <a:pPr marL="0" indent="0">
              <a:buNone/>
            </a:pPr>
            <a:r>
              <a:rPr lang="fr-FR" sz="2000" b="1" dirty="0">
                <a:solidFill>
                  <a:srgbClr val="2403E7"/>
                </a:solidFill>
                <a:latin typeface="Courier New" panose="02070309020205020404" pitchFamily="49" charset="0"/>
                <a:cs typeface="Courier New" panose="02070309020205020404" pitchFamily="49" charset="0"/>
              </a:rPr>
              <a:t>&lt;/</a:t>
            </a:r>
            <a:r>
              <a:rPr lang="fr-FR" sz="2000" b="1" dirty="0" err="1">
                <a:solidFill>
                  <a:srgbClr val="2403E7"/>
                </a:solidFill>
                <a:latin typeface="Courier New" panose="02070309020205020404" pitchFamily="49" charset="0"/>
                <a:cs typeface="Courier New" panose="02070309020205020404" pitchFamily="49" charset="0"/>
              </a:rPr>
              <a:t>form</a:t>
            </a:r>
            <a:r>
              <a:rPr lang="fr-FR" sz="2000" b="1" dirty="0">
                <a:solidFill>
                  <a:srgbClr val="2403E7"/>
                </a:solidFill>
                <a:latin typeface="Courier New" panose="02070309020205020404" pitchFamily="49" charset="0"/>
                <a:cs typeface="Courier New" panose="02070309020205020404" pitchFamily="49" charset="0"/>
              </a:rPr>
              <a:t>&gt;</a:t>
            </a:r>
          </a:p>
          <a:p>
            <a:pPr marL="0" indent="0">
              <a:buNone/>
            </a:pPr>
            <a:r>
              <a:rPr lang="fr-FR" sz="2000" b="1" dirty="0">
                <a:latin typeface="Courier New" panose="02070309020205020404" pitchFamily="49" charset="0"/>
                <a:cs typeface="Courier New" panose="02070309020205020404" pitchFamily="49" charset="0"/>
              </a:rPr>
              <a:t>&lt;/body&gt;</a:t>
            </a:r>
          </a:p>
          <a:p>
            <a:pPr marL="0" indent="0">
              <a:buNone/>
            </a:pPr>
            <a:r>
              <a:rPr lang="fr-FR" sz="2000" b="1" dirty="0">
                <a:latin typeface="Courier New" panose="02070309020205020404" pitchFamily="49" charset="0"/>
                <a:cs typeface="Courier New" panose="02070309020205020404" pitchFamily="49" charset="0"/>
              </a:rPr>
              <a:t>&lt;/html&gt;</a:t>
            </a:r>
            <a:endParaRPr sz="2000" b="1" dirty="0" smtClean="0">
              <a:latin typeface="Courier New" panose="02070309020205020404" pitchFamily="49" charset="0"/>
              <a:cs typeface="Courier New" panose="02070309020205020404" pitchFamily="49" charset="0"/>
            </a:endParaRPr>
          </a:p>
        </p:txBody>
      </p:sp>
      <p:sp>
        <p:nvSpPr>
          <p:cNvPr id="2" name="ZoneTexte 1"/>
          <p:cNvSpPr txBox="1"/>
          <p:nvPr/>
        </p:nvSpPr>
        <p:spPr>
          <a:xfrm>
            <a:off x="776806" y="1268760"/>
            <a:ext cx="8062393" cy="461665"/>
          </a:xfrm>
          <a:prstGeom prst="rect">
            <a:avLst/>
          </a:prstGeom>
          <a:noFill/>
        </p:spPr>
        <p:txBody>
          <a:bodyPr wrap="square" rtlCol="0">
            <a:spAutoFit/>
          </a:bodyPr>
          <a:lstStyle/>
          <a:p>
            <a:r>
              <a:rPr lang="fr-FR" sz="2400" b="1" dirty="0">
                <a:solidFill>
                  <a:schemeClr val="accent2">
                    <a:lumMod val="75000"/>
                  </a:schemeClr>
                </a:solidFill>
              </a:rPr>
              <a:t>Le focus </a:t>
            </a:r>
            <a:r>
              <a:rPr lang="fr-FR" sz="2400" b="1" dirty="0" smtClean="0">
                <a:solidFill>
                  <a:schemeClr val="accent2">
                    <a:lumMod val="75000"/>
                  </a:schemeClr>
                </a:solidFill>
              </a:rPr>
              <a:t>est sur </a:t>
            </a:r>
            <a:r>
              <a:rPr lang="fr-FR" sz="2400" b="1" dirty="0">
                <a:solidFill>
                  <a:schemeClr val="accent2">
                    <a:lumMod val="75000"/>
                  </a:schemeClr>
                </a:solidFill>
              </a:rPr>
              <a:t>le </a:t>
            </a:r>
            <a:r>
              <a:rPr lang="fr-FR" sz="2400" b="1" dirty="0" smtClean="0">
                <a:solidFill>
                  <a:schemeClr val="accent2">
                    <a:lumMod val="75000"/>
                  </a:schemeClr>
                </a:solidFill>
              </a:rPr>
              <a:t>nom et la souris survole le nom</a:t>
            </a:r>
            <a:endParaRPr lang="fr-FR" sz="2400" b="1" dirty="0">
              <a:solidFill>
                <a:schemeClr val="accent2">
                  <a:lumMod val="75000"/>
                </a:schemeClr>
              </a:solidFill>
            </a:endParaRPr>
          </a:p>
        </p:txBody>
      </p:sp>
      <p:pic>
        <p:nvPicPr>
          <p:cNvPr id="3" name="Image 2"/>
          <p:cNvPicPr>
            <a:picLocks noChangeAspect="1"/>
          </p:cNvPicPr>
          <p:nvPr/>
        </p:nvPicPr>
        <p:blipFill>
          <a:blip r:embed="rId2"/>
          <a:stretch>
            <a:fillRect/>
          </a:stretch>
        </p:blipFill>
        <p:spPr>
          <a:xfrm>
            <a:off x="5580112" y="4005064"/>
            <a:ext cx="3381375" cy="2714625"/>
          </a:xfrm>
          <a:prstGeom prst="rect">
            <a:avLst/>
          </a:prstGeom>
        </p:spPr>
      </p:pic>
    </p:spTree>
    <p:extLst>
      <p:ext uri="{BB962C8B-B14F-4D97-AF65-F5344CB8AC3E}">
        <p14:creationId xmlns:p14="http://schemas.microsoft.com/office/powerpoint/2010/main" val="1154630771"/>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re 1"/>
          <p:cNvSpPr>
            <a:spLocks noGrp="1"/>
          </p:cNvSpPr>
          <p:nvPr>
            <p:ph type="title"/>
          </p:nvPr>
        </p:nvSpPr>
        <p:spPr>
          <a:xfrm>
            <a:off x="762000" y="269875"/>
            <a:ext cx="8077200" cy="1143000"/>
          </a:xfrm>
        </p:spPr>
        <p:txBody>
          <a:bodyPr/>
          <a:lstStyle/>
          <a:p>
            <a:r>
              <a:rPr smtClean="0"/>
              <a:t>Propriété 'text-decoration'</a:t>
            </a:r>
          </a:p>
        </p:txBody>
      </p:sp>
      <p:sp>
        <p:nvSpPr>
          <p:cNvPr id="62467" name="Espace réservé du contenu 2"/>
          <p:cNvSpPr>
            <a:spLocks noGrp="1"/>
          </p:cNvSpPr>
          <p:nvPr>
            <p:ph idx="1"/>
          </p:nvPr>
        </p:nvSpPr>
        <p:spPr>
          <a:xfrm>
            <a:off x="762000" y="1597025"/>
            <a:ext cx="8077200" cy="4297363"/>
          </a:xfrm>
        </p:spPr>
        <p:txBody>
          <a:bodyPr/>
          <a:lstStyle/>
          <a:p>
            <a:pPr marL="0" indent="0">
              <a:buFont typeface="Arial" charset="0"/>
              <a:buNone/>
            </a:pPr>
            <a:r>
              <a:rPr sz="2000" dirty="0" smtClean="0"/>
              <a:t>définit la décoration à ajouter à un texte.</a:t>
            </a:r>
          </a:p>
          <a:p>
            <a:pPr marL="0" indent="0">
              <a:buFont typeface="Arial" charset="0"/>
              <a:buNone/>
            </a:pPr>
            <a:r>
              <a:rPr sz="2000" dirty="0" smtClean="0"/>
              <a:t>none : 		aucune,</a:t>
            </a:r>
          </a:p>
          <a:p>
            <a:pPr marL="0" indent="0">
              <a:buFont typeface="Arial" charset="0"/>
              <a:buNone/>
            </a:pPr>
            <a:r>
              <a:rPr sz="2000" dirty="0" err="1" smtClean="0"/>
              <a:t>underline</a:t>
            </a:r>
            <a:r>
              <a:rPr sz="2000" dirty="0" smtClean="0"/>
              <a:t> :	souligné,</a:t>
            </a:r>
          </a:p>
          <a:p>
            <a:pPr marL="0" indent="0">
              <a:buFont typeface="Arial" charset="0"/>
              <a:buNone/>
            </a:pPr>
            <a:r>
              <a:rPr sz="2000" dirty="0" err="1" smtClean="0"/>
              <a:t>overline</a:t>
            </a:r>
            <a:r>
              <a:rPr sz="2000" dirty="0" smtClean="0"/>
              <a:t> : 	surligné,</a:t>
            </a:r>
          </a:p>
          <a:p>
            <a:pPr marL="0" indent="0">
              <a:buFont typeface="Arial" charset="0"/>
              <a:buNone/>
            </a:pPr>
            <a:r>
              <a:rPr sz="2000" dirty="0" smtClean="0"/>
              <a:t>line-</a:t>
            </a:r>
            <a:r>
              <a:rPr sz="2000" dirty="0" err="1" smtClean="0"/>
              <a:t>through</a:t>
            </a:r>
            <a:r>
              <a:rPr sz="2000" dirty="0" smtClean="0"/>
              <a:t> :	barré,</a:t>
            </a:r>
          </a:p>
          <a:p>
            <a:pPr marL="0" indent="0">
              <a:buFont typeface="Arial" charset="0"/>
              <a:buNone/>
            </a:pPr>
            <a:r>
              <a:rPr sz="2000" dirty="0" err="1" smtClean="0"/>
              <a:t>blink</a:t>
            </a:r>
            <a:r>
              <a:rPr sz="2000" dirty="0" smtClean="0"/>
              <a:t> :		clignotement, </a:t>
            </a:r>
            <a:r>
              <a:rPr sz="2000" b="1" dirty="0" smtClean="0">
                <a:solidFill>
                  <a:srgbClr val="FF0000"/>
                </a:solidFill>
              </a:rPr>
              <a:t>(non supporté)</a:t>
            </a:r>
          </a:p>
          <a:p>
            <a:pPr marL="0" indent="0">
              <a:buFont typeface="Arial" charset="0"/>
              <a:buNone/>
            </a:pPr>
            <a:r>
              <a:rPr sz="2000" dirty="0" err="1" smtClean="0"/>
              <a:t>inherit</a:t>
            </a:r>
            <a:r>
              <a:rPr sz="2000" dirty="0" smtClean="0"/>
              <a:t> : 		hérité de l'élément parent.</a:t>
            </a:r>
          </a:p>
          <a:p>
            <a:pPr marL="0" indent="0">
              <a:buFont typeface="Arial" charset="0"/>
              <a:buNone/>
            </a:pPr>
            <a:endParaRPr sz="2000" dirty="0" smtClean="0"/>
          </a:p>
          <a:p>
            <a:pPr marL="0" indent="0">
              <a:buFont typeface="Arial" charset="0"/>
              <a:buNone/>
            </a:pPr>
            <a:r>
              <a:rPr sz="2000" dirty="0" smtClean="0"/>
              <a:t>exemple :</a:t>
            </a:r>
          </a:p>
          <a:p>
            <a:pPr marL="0" indent="0">
              <a:buFont typeface="Arial" charset="0"/>
              <a:buNone/>
            </a:pPr>
            <a:r>
              <a:rPr sz="2000" dirty="0" smtClean="0"/>
              <a:t>&lt;p style="</a:t>
            </a:r>
            <a:r>
              <a:rPr sz="2000" dirty="0" err="1" smtClean="0"/>
              <a:t>text-decoration</a:t>
            </a:r>
            <a:r>
              <a:rPr sz="2000" dirty="0" smtClean="0"/>
              <a:t>: </a:t>
            </a:r>
            <a:r>
              <a:rPr sz="2000" dirty="0" err="1" smtClean="0"/>
              <a:t>overline</a:t>
            </a:r>
            <a:r>
              <a:rPr sz="2000" dirty="0" smtClean="0"/>
              <a:t>;"&gt;SURLIGNEMENT&lt;/p&gt;</a:t>
            </a:r>
          </a:p>
          <a:p>
            <a:pPr marL="0" indent="0">
              <a:buFont typeface="Arial" charset="0"/>
              <a:buNone/>
            </a:pPr>
            <a:endParaRPr sz="2000" dirty="0" smtClean="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475" y="5445125"/>
            <a:ext cx="12858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re 1"/>
          <p:cNvSpPr>
            <a:spLocks noGrp="1"/>
          </p:cNvSpPr>
          <p:nvPr>
            <p:ph type="title"/>
          </p:nvPr>
        </p:nvSpPr>
        <p:spPr>
          <a:xfrm>
            <a:off x="762000" y="269875"/>
            <a:ext cx="8077200" cy="1143000"/>
          </a:xfrm>
        </p:spPr>
        <p:txBody>
          <a:bodyPr/>
          <a:lstStyle/>
          <a:p>
            <a:r>
              <a:rPr smtClean="0"/>
              <a:t>Exercice 3</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000" y="1052736"/>
            <a:ext cx="5255865" cy="3593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762000" y="1556792"/>
            <a:ext cx="2826000" cy="3416320"/>
          </a:xfrm>
          <a:prstGeom prst="rect">
            <a:avLst/>
          </a:prstGeom>
          <a:noFill/>
        </p:spPr>
        <p:txBody>
          <a:bodyPr wrap="square" rtlCol="0">
            <a:spAutoFit/>
          </a:bodyPr>
          <a:lstStyle/>
          <a:p>
            <a:r>
              <a:rPr lang="fr-FR" dirty="0" smtClean="0"/>
              <a:t>Avec pour les trois le lien </a:t>
            </a:r>
          </a:p>
          <a:p>
            <a:r>
              <a:rPr lang="fr-FR" dirty="0" smtClean="0"/>
              <a:t>non visité :</a:t>
            </a:r>
          </a:p>
          <a:p>
            <a:r>
              <a:rPr lang="fr-FR" dirty="0" smtClean="0"/>
              <a:t>rouge et pas de soulignement</a:t>
            </a:r>
          </a:p>
          <a:p>
            <a:r>
              <a:rPr lang="fr-FR" dirty="0" smtClean="0"/>
              <a:t>visité : bleu</a:t>
            </a:r>
          </a:p>
          <a:p>
            <a:r>
              <a:rPr lang="fr-FR" dirty="0" smtClean="0"/>
              <a:t>survol : jaune</a:t>
            </a:r>
          </a:p>
          <a:p>
            <a:r>
              <a:rPr lang="fr-FR" dirty="0" smtClean="0"/>
              <a:t>actif :vert</a:t>
            </a:r>
          </a:p>
          <a:p>
            <a:r>
              <a:rPr lang="fr-FR" dirty="0" smtClean="0"/>
              <a:t>reçoit le focus : fond jaune</a:t>
            </a:r>
          </a:p>
          <a:p>
            <a:r>
              <a:rPr lang="fr-FR" dirty="0" smtClean="0"/>
              <a:t>focus + survol : fond blanc</a:t>
            </a:r>
          </a:p>
          <a:p>
            <a:endParaRPr lang="fr-FR" dirty="0" smtClean="0"/>
          </a:p>
          <a:p>
            <a:endParaRPr lang="fr-FR" dirty="0" smtClean="0"/>
          </a:p>
          <a:p>
            <a:endParaRPr lang="fr-FR" dirty="0"/>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lstStyle/>
          <a:p>
            <a:pPr marL="0" indent="0" fontAlgn="auto">
              <a:spcAft>
                <a:spcPts val="0"/>
              </a:spcAft>
              <a:buFont typeface="Arial" pitchFamily="34" charset="0"/>
              <a:buNone/>
              <a:defRPr/>
            </a:pPr>
            <a:r>
              <a:rPr lang="fr-FR" sz="2000" dirty="0"/>
              <a:t>Voici une deuxième façon </a:t>
            </a:r>
            <a:r>
              <a:rPr sz="2000" dirty="0" smtClean="0"/>
              <a:t>:</a:t>
            </a:r>
          </a:p>
          <a:p>
            <a:pPr marL="0" indent="0" fontAlgn="auto">
              <a:spcAft>
                <a:spcPts val="0"/>
              </a:spcAft>
              <a:buFont typeface="Arial" pitchFamily="34" charset="0"/>
              <a:buNone/>
              <a:defRPr/>
            </a:pPr>
            <a:endParaRPr sz="2000" dirty="0" smtClean="0"/>
          </a:p>
          <a:p>
            <a:pPr marL="514350" indent="-514350" fontAlgn="auto">
              <a:spcAft>
                <a:spcPts val="0"/>
              </a:spcAft>
              <a:buFont typeface="+mj-lt"/>
              <a:buAutoNum type="arabicPeriod" startAt="2"/>
              <a:defRPr/>
            </a:pPr>
            <a:r>
              <a:rPr sz="2000" dirty="0" smtClean="0"/>
              <a:t>A l'intérieur de la balise &lt;</a:t>
            </a:r>
            <a:r>
              <a:rPr sz="2000" dirty="0" err="1" smtClean="0"/>
              <a:t>head</a:t>
            </a:r>
            <a:r>
              <a:rPr sz="2000" dirty="0" smtClean="0"/>
              <a:t>&gt; insertion d'une basile &lt;style&gt; ... &lt;/style&gt; contenant les styles utilisés :</a:t>
            </a:r>
            <a:br>
              <a:rPr sz="2000" dirty="0" smtClean="0"/>
            </a:br>
            <a:r>
              <a:rPr sz="2000" dirty="0" smtClean="0">
                <a:solidFill>
                  <a:schemeClr val="accent2">
                    <a:lumMod val="50000"/>
                  </a:schemeClr>
                </a:solidFill>
              </a:rPr>
              <a:t>exemple : </a:t>
            </a:r>
            <a:br>
              <a:rPr sz="2000" dirty="0" smtClean="0">
                <a:solidFill>
                  <a:schemeClr val="accent2">
                    <a:lumMod val="50000"/>
                  </a:schemeClr>
                </a:solidFill>
              </a:rPr>
            </a:br>
            <a:r>
              <a:rPr sz="2000" dirty="0" smtClean="0">
                <a:solidFill>
                  <a:schemeClr val="bg1">
                    <a:lumMod val="50000"/>
                  </a:schemeClr>
                </a:solidFill>
              </a:rPr>
              <a:t>&lt;</a:t>
            </a:r>
            <a:r>
              <a:rPr sz="2000" dirty="0" err="1" smtClean="0">
                <a:solidFill>
                  <a:schemeClr val="bg1">
                    <a:lumMod val="50000"/>
                  </a:schemeClr>
                </a:solidFill>
              </a:rPr>
              <a:t>head</a:t>
            </a:r>
            <a:r>
              <a:rPr sz="2000" dirty="0" smtClean="0">
                <a:solidFill>
                  <a:schemeClr val="bg1">
                    <a:lumMod val="50000"/>
                  </a:schemeClr>
                </a:solidFill>
              </a:rPr>
              <a:t>&gt;</a:t>
            </a:r>
            <a:r>
              <a:rPr sz="2000" dirty="0" smtClean="0"/>
              <a:t/>
            </a:r>
            <a:br>
              <a:rPr sz="2000" dirty="0" smtClean="0"/>
            </a:br>
            <a:r>
              <a:rPr sz="2000" dirty="0" smtClean="0"/>
              <a:t>&lt;</a:t>
            </a:r>
            <a:r>
              <a:rPr sz="2000" b="1" dirty="0">
                <a:solidFill>
                  <a:schemeClr val="accent2">
                    <a:lumMod val="75000"/>
                  </a:schemeClr>
                </a:solidFill>
              </a:rPr>
              <a:t>style</a:t>
            </a:r>
            <a:r>
              <a:rPr sz="2000" dirty="0"/>
              <a:t> type="</a:t>
            </a:r>
            <a:r>
              <a:rPr sz="2000" dirty="0" err="1"/>
              <a:t>text</a:t>
            </a:r>
            <a:r>
              <a:rPr sz="2000" dirty="0"/>
              <a:t>/</a:t>
            </a:r>
            <a:r>
              <a:rPr sz="2000" dirty="0" err="1"/>
              <a:t>css</a:t>
            </a:r>
            <a:r>
              <a:rPr sz="2000" dirty="0"/>
              <a:t>"&gt;</a:t>
            </a:r>
            <a:br>
              <a:rPr sz="2000" dirty="0"/>
            </a:br>
            <a:r>
              <a:rPr sz="2000" dirty="0"/>
              <a:t>h1 {</a:t>
            </a:r>
            <a:r>
              <a:rPr sz="2000" dirty="0" err="1"/>
              <a:t>color:red</a:t>
            </a:r>
            <a:r>
              <a:rPr sz="2000" dirty="0" smtClean="0"/>
              <a:t>;}</a:t>
            </a:r>
            <a:br>
              <a:rPr sz="2000" dirty="0" smtClean="0"/>
            </a:br>
            <a:r>
              <a:rPr sz="2000" dirty="0" smtClean="0"/>
              <a:t>p </a:t>
            </a:r>
            <a:r>
              <a:rPr sz="2000" dirty="0"/>
              <a:t>{</a:t>
            </a:r>
            <a:r>
              <a:rPr sz="2000" dirty="0" err="1"/>
              <a:t>color:blue</a:t>
            </a:r>
            <a:r>
              <a:rPr sz="2000" dirty="0"/>
              <a:t>;}</a:t>
            </a:r>
            <a:r>
              <a:rPr sz="2000" dirty="0" smtClean="0">
                <a:solidFill>
                  <a:schemeClr val="accent2">
                    <a:lumMod val="50000"/>
                  </a:schemeClr>
                </a:solidFill>
              </a:rPr>
              <a:t/>
            </a:r>
            <a:br>
              <a:rPr sz="2000" dirty="0" smtClean="0">
                <a:solidFill>
                  <a:schemeClr val="accent2">
                    <a:lumMod val="50000"/>
                  </a:schemeClr>
                </a:solidFill>
              </a:rPr>
            </a:br>
            <a:r>
              <a:rPr sz="2000" dirty="0" smtClean="0"/>
              <a:t>&lt;</a:t>
            </a:r>
            <a:r>
              <a:rPr sz="2000" b="1" dirty="0" smtClean="0">
                <a:solidFill>
                  <a:schemeClr val="accent2">
                    <a:lumMod val="75000"/>
                  </a:schemeClr>
                </a:solidFill>
              </a:rPr>
              <a:t>/style</a:t>
            </a:r>
            <a:r>
              <a:rPr sz="2000" dirty="0" smtClean="0"/>
              <a:t>&gt;</a:t>
            </a:r>
            <a:br>
              <a:rPr sz="2000" dirty="0" smtClean="0"/>
            </a:br>
            <a:r>
              <a:rPr sz="2000" dirty="0" smtClean="0">
                <a:solidFill>
                  <a:schemeClr val="bg1">
                    <a:lumMod val="50000"/>
                  </a:schemeClr>
                </a:solidFill>
              </a:rPr>
              <a:t>&lt;/</a:t>
            </a:r>
            <a:r>
              <a:rPr sz="2000" dirty="0" err="1" smtClean="0">
                <a:solidFill>
                  <a:schemeClr val="bg1">
                    <a:lumMod val="50000"/>
                  </a:schemeClr>
                </a:solidFill>
              </a:rPr>
              <a:t>head</a:t>
            </a:r>
            <a:r>
              <a:rPr sz="2000" dirty="0" smtClean="0">
                <a:solidFill>
                  <a:schemeClr val="bg1">
                    <a:lumMod val="50000"/>
                  </a:schemeClr>
                </a:solidFill>
              </a:rPr>
              <a:t>&gt;</a:t>
            </a:r>
            <a:endParaRPr sz="2000" dirty="0">
              <a:solidFill>
                <a:schemeClr val="bg1">
                  <a:lumMod val="50000"/>
                </a:schemeClr>
              </a:solidFill>
            </a:endParaRPr>
          </a:p>
          <a:p>
            <a:pPr marL="0" indent="0" fontAlgn="auto">
              <a:spcAft>
                <a:spcPts val="0"/>
              </a:spcAft>
              <a:buFont typeface="Arial" pitchFamily="34" charset="0"/>
              <a:buNone/>
              <a:defRPr/>
            </a:pPr>
            <a:endParaRPr sz="2000" dirty="0" smtClean="0"/>
          </a:p>
        </p:txBody>
      </p:sp>
    </p:spTree>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a:xfrm>
            <a:off x="762000" y="269875"/>
            <a:ext cx="8077200" cy="782638"/>
          </a:xfrm>
        </p:spPr>
        <p:txBody>
          <a:bodyPr/>
          <a:lstStyle/>
          <a:p>
            <a:r>
              <a:rPr smtClean="0"/>
              <a:t>Corrigé exercice 3</a:t>
            </a:r>
          </a:p>
        </p:txBody>
      </p:sp>
      <p:sp>
        <p:nvSpPr>
          <p:cNvPr id="64515" name="Espace réservé du contenu 2"/>
          <p:cNvSpPr>
            <a:spLocks noGrp="1"/>
          </p:cNvSpPr>
          <p:nvPr>
            <p:ph idx="1"/>
          </p:nvPr>
        </p:nvSpPr>
        <p:spPr>
          <a:xfrm>
            <a:off x="611188" y="1196975"/>
            <a:ext cx="8353425" cy="5661025"/>
          </a:xfrm>
        </p:spPr>
        <p:txBody>
          <a:bodyPr>
            <a:normAutofit lnSpcReduction="10000"/>
          </a:bodyPr>
          <a:lstStyle/>
          <a:p>
            <a:pPr marL="0" indent="0">
              <a:buFont typeface="Arial" charset="0"/>
              <a:buNone/>
            </a:pPr>
            <a:r>
              <a:rPr sz="1400" smtClean="0"/>
              <a:t>&lt;html&gt;</a:t>
            </a:r>
          </a:p>
          <a:p>
            <a:pPr marL="0" indent="0">
              <a:buFont typeface="Arial" charset="0"/>
              <a:buNone/>
            </a:pPr>
            <a:r>
              <a:rPr sz="1400" smtClean="0"/>
              <a:t>&lt;head&gt;</a:t>
            </a:r>
          </a:p>
          <a:p>
            <a:pPr marL="0" indent="0">
              <a:buFont typeface="Arial" charset="0"/>
              <a:buNone/>
            </a:pPr>
            <a:r>
              <a:rPr sz="1400" smtClean="0"/>
              <a:t>&lt;meta http-equiv="content-type" content="text/html; charset=utf8"/&gt;</a:t>
            </a:r>
          </a:p>
          <a:p>
            <a:pPr marL="0" indent="0">
              <a:buFont typeface="Arial" charset="0"/>
              <a:buNone/>
            </a:pPr>
            <a:r>
              <a:rPr sz="1400" smtClean="0"/>
              <a:t>&lt;meta http-equiv="content-language" content="fr-FR"/&gt;</a:t>
            </a:r>
          </a:p>
          <a:p>
            <a:pPr marL="0" indent="0">
              <a:buFont typeface="Arial" charset="0"/>
              <a:buNone/>
            </a:pPr>
            <a:r>
              <a:rPr sz="1400" smtClean="0"/>
              <a:t>&lt;style type="text/css"&gt;</a:t>
            </a:r>
          </a:p>
          <a:p>
            <a:pPr marL="0" indent="0">
              <a:buFont typeface="Arial" charset="0"/>
              <a:buNone/>
            </a:pPr>
            <a:r>
              <a:rPr sz="1400" smtClean="0"/>
              <a:t>a:link    { color: red ;text-decoration:none;}    		/* unvisited links */</a:t>
            </a:r>
          </a:p>
          <a:p>
            <a:pPr marL="0" indent="0">
              <a:buFont typeface="Arial" charset="0"/>
              <a:buNone/>
            </a:pPr>
            <a:r>
              <a:rPr sz="1400" smtClean="0"/>
              <a:t>a:visited { color: blue }   		/* visited links   */</a:t>
            </a:r>
          </a:p>
          <a:p>
            <a:pPr marL="0" indent="0">
              <a:buFont typeface="Arial" charset="0"/>
              <a:buNone/>
            </a:pPr>
            <a:r>
              <a:rPr sz="1400" smtClean="0"/>
              <a:t>a:hover   { color: yellow } 		/* user hovers     */</a:t>
            </a:r>
          </a:p>
          <a:p>
            <a:pPr marL="0" indent="0">
              <a:buFont typeface="Arial" charset="0"/>
              <a:buNone/>
            </a:pPr>
            <a:r>
              <a:rPr sz="1400" smtClean="0"/>
              <a:t>a:active  { color: lime }   		/* active links    */</a:t>
            </a:r>
          </a:p>
          <a:p>
            <a:pPr marL="0" indent="0">
              <a:buFont typeface="Arial" charset="0"/>
              <a:buNone/>
            </a:pPr>
            <a:r>
              <a:rPr sz="1400" smtClean="0"/>
              <a:t>a:focus { background: yellow }</a:t>
            </a:r>
          </a:p>
          <a:p>
            <a:pPr marL="0" indent="0">
              <a:buFont typeface="Arial" charset="0"/>
              <a:buNone/>
            </a:pPr>
            <a:r>
              <a:rPr sz="1400" smtClean="0"/>
              <a:t>a:focus:hover { background: white }</a:t>
            </a:r>
          </a:p>
          <a:p>
            <a:pPr marL="0" indent="0">
              <a:buFont typeface="Arial" charset="0"/>
              <a:buNone/>
            </a:pPr>
            <a:r>
              <a:rPr sz="1400" smtClean="0"/>
              <a:t>&lt;/style&gt;</a:t>
            </a:r>
          </a:p>
          <a:p>
            <a:pPr marL="0" indent="0">
              <a:buFont typeface="Arial" charset="0"/>
              <a:buNone/>
            </a:pPr>
            <a:r>
              <a:rPr sz="1400" smtClean="0"/>
              <a:t>&lt;/head&gt;</a:t>
            </a:r>
          </a:p>
          <a:p>
            <a:pPr marL="0" indent="0">
              <a:buFont typeface="Arial" charset="0"/>
              <a:buNone/>
            </a:pPr>
            <a:r>
              <a:rPr sz="1400" smtClean="0"/>
              <a:t>&lt;body&gt;</a:t>
            </a:r>
          </a:p>
          <a:p>
            <a:pPr marL="0" indent="0">
              <a:buFont typeface="Arial" charset="0"/>
              <a:buNone/>
            </a:pPr>
            <a:r>
              <a:rPr sz="1400" smtClean="0"/>
              <a:t>&lt;h3&gt;Liens à visiter&lt;/h3&gt;</a:t>
            </a:r>
          </a:p>
          <a:p>
            <a:pPr marL="0" indent="0">
              <a:buFont typeface="Arial" charset="0"/>
              <a:buNone/>
            </a:pPr>
            <a:r>
              <a:rPr sz="1400" smtClean="0"/>
              <a:t>&lt;ul&gt;</a:t>
            </a:r>
          </a:p>
          <a:p>
            <a:pPr marL="0" indent="0">
              <a:buFont typeface="Arial" charset="0"/>
              <a:buNone/>
            </a:pPr>
            <a:r>
              <a:rPr sz="1400" smtClean="0"/>
              <a:t>	&lt;li&gt;&lt;a href="http://www.google.fr"&gt;http://www.google.fr&lt;/a&gt;</a:t>
            </a:r>
          </a:p>
          <a:p>
            <a:pPr marL="0" indent="0">
              <a:buFont typeface="Arial" charset="0"/>
              <a:buNone/>
            </a:pPr>
            <a:r>
              <a:rPr sz="1400" smtClean="0"/>
              <a:t>	&lt;li&gt;&lt;a href="http://www.w3.org/TR/CSS21/"&gt;http://www.w3.org/TR/CSS21/&lt;/a&gt;</a:t>
            </a:r>
          </a:p>
          <a:p>
            <a:pPr marL="0" indent="0">
              <a:buFont typeface="Arial" charset="0"/>
              <a:buNone/>
            </a:pPr>
            <a:r>
              <a:rPr sz="1400" smtClean="0"/>
              <a:t>	&lt;li&gt;&lt;a href="http://www.w3schools.com/html/"&gt;http://www.w3schools.com/html/&lt;/a&gt;</a:t>
            </a:r>
          </a:p>
          <a:p>
            <a:pPr marL="0" indent="0">
              <a:buFont typeface="Arial" charset="0"/>
              <a:buNone/>
            </a:pPr>
            <a:r>
              <a:rPr sz="1400" smtClean="0"/>
              <a:t>&lt;/ul&gt;</a:t>
            </a:r>
          </a:p>
          <a:p>
            <a:pPr marL="0" indent="0">
              <a:buFont typeface="Arial" charset="0"/>
              <a:buNone/>
            </a:pPr>
            <a:r>
              <a:rPr sz="1400" smtClean="0"/>
              <a:t>&lt;/body&gt;</a:t>
            </a:r>
          </a:p>
          <a:p>
            <a:pPr marL="0" indent="0">
              <a:buFont typeface="Arial" charset="0"/>
              <a:buNone/>
            </a:pPr>
            <a:r>
              <a:rPr sz="1400" smtClean="0"/>
              <a:t>&lt;/html&gt;</a:t>
            </a:r>
          </a:p>
        </p:txBody>
      </p:sp>
    </p:spTree>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 CSS '</a:t>
            </a:r>
            <a:r>
              <a:rPr lang="fr-FR" b="1" dirty="0" smtClean="0">
                <a:solidFill>
                  <a:schemeClr val="accent2">
                    <a:lumMod val="75000"/>
                  </a:schemeClr>
                </a:solidFill>
              </a:rPr>
              <a:t>background-image'</a:t>
            </a:r>
            <a:endParaRPr lang="fr-FR" b="1" dirty="0">
              <a:solidFill>
                <a:schemeClr val="accent2">
                  <a:lumMod val="75000"/>
                </a:schemeClr>
              </a:solidFill>
            </a:endParaRPr>
          </a:p>
        </p:txBody>
      </p:sp>
      <p:sp>
        <p:nvSpPr>
          <p:cNvPr id="3" name="Espace réservé du contenu 2"/>
          <p:cNvSpPr>
            <a:spLocks noGrp="1"/>
          </p:cNvSpPr>
          <p:nvPr>
            <p:ph idx="1"/>
          </p:nvPr>
        </p:nvSpPr>
        <p:spPr/>
        <p:txBody>
          <a:bodyPr>
            <a:normAutofit/>
          </a:bodyPr>
          <a:lstStyle/>
          <a:p>
            <a:pPr marL="0" indent="0">
              <a:buNone/>
            </a:pPr>
            <a:r>
              <a:rPr lang="fr-FR" sz="2800" b="1" dirty="0" smtClean="0">
                <a:solidFill>
                  <a:schemeClr val="accent2">
                    <a:lumMod val="75000"/>
                  </a:schemeClr>
                </a:solidFill>
              </a:rPr>
              <a:t>background-image : </a:t>
            </a:r>
            <a:r>
              <a:rPr lang="fr-FR" sz="2800" b="1" dirty="0" smtClean="0">
                <a:solidFill>
                  <a:schemeClr val="tx2">
                    <a:lumMod val="75000"/>
                  </a:schemeClr>
                </a:solidFill>
              </a:rPr>
              <a:t>&lt;url&gt; | none| </a:t>
            </a:r>
            <a:r>
              <a:rPr lang="fr-FR" sz="2800" b="1" dirty="0" err="1" smtClean="0">
                <a:solidFill>
                  <a:schemeClr val="tx2">
                    <a:lumMod val="75000"/>
                  </a:schemeClr>
                </a:solidFill>
              </a:rPr>
              <a:t>inherit</a:t>
            </a:r>
            <a:endParaRPr lang="fr-FR" sz="2800" b="1" dirty="0" smtClean="0">
              <a:solidFill>
                <a:schemeClr val="tx2">
                  <a:lumMod val="75000"/>
                </a:schemeClr>
              </a:solidFill>
            </a:endParaRPr>
          </a:p>
          <a:p>
            <a:pPr marL="0" indent="0">
              <a:buNone/>
            </a:pPr>
            <a:r>
              <a:rPr lang="fr-FR" sz="1800" b="1" dirty="0">
                <a:solidFill>
                  <a:schemeClr val="tx2">
                    <a:lumMod val="75000"/>
                  </a:schemeClr>
                </a:solidFill>
              </a:rPr>
              <a:t>&lt;</a:t>
            </a:r>
            <a:r>
              <a:rPr lang="fr-FR" sz="1800" b="1" dirty="0" smtClean="0">
                <a:solidFill>
                  <a:schemeClr val="tx2">
                    <a:lumMod val="75000"/>
                  </a:schemeClr>
                </a:solidFill>
              </a:rPr>
              <a:t>url&gt;</a:t>
            </a:r>
            <a:r>
              <a:rPr lang="fr-FR" sz="1800" dirty="0" smtClean="0"/>
              <a:t>spécifie l'adresse url de l'image à afficher en fond (background)</a:t>
            </a:r>
          </a:p>
          <a:p>
            <a:pPr marL="0" indent="0">
              <a:buNone/>
            </a:pPr>
            <a:r>
              <a:rPr lang="fr-FR" sz="1800" dirty="0" smtClean="0"/>
              <a:t>Attention : les </a:t>
            </a:r>
            <a:r>
              <a:rPr lang="fr-FR" sz="1800" dirty="0" err="1" smtClean="0"/>
              <a:t>urls</a:t>
            </a:r>
            <a:r>
              <a:rPr lang="fr-FR" sz="1800" dirty="0" smtClean="0"/>
              <a:t> sont sensibles à la casse sous Linux, donc évitez les espaces, minuscules accentuées et caractères spéciaux dans les noms d'images.</a:t>
            </a:r>
          </a:p>
          <a:p>
            <a:pPr marL="0" indent="0">
              <a:buNone/>
            </a:pPr>
            <a:r>
              <a:rPr lang="fr-FR" sz="1800" b="1" dirty="0" smtClean="0">
                <a:solidFill>
                  <a:schemeClr val="tx2">
                    <a:lumMod val="75000"/>
                  </a:schemeClr>
                </a:solidFill>
              </a:rPr>
              <a:t>none : </a:t>
            </a:r>
            <a:r>
              <a:rPr lang="fr-FR" sz="1800" dirty="0" smtClean="0"/>
              <a:t>lorsqu'aucune image de fond n'est utilisée</a:t>
            </a:r>
            <a:endParaRPr lang="fr-FR" sz="1800" dirty="0"/>
          </a:p>
          <a:p>
            <a:pPr marL="0" indent="0">
              <a:buNone/>
            </a:pPr>
            <a:endParaRPr lang="fr-FR" sz="1800" dirty="0" smtClean="0"/>
          </a:p>
          <a:p>
            <a:pPr marL="0" indent="0">
              <a:buNone/>
            </a:pPr>
            <a:r>
              <a:rPr lang="fr-FR" sz="1800" dirty="0" smtClean="0"/>
              <a:t>exemple :</a:t>
            </a:r>
          </a:p>
          <a:p>
            <a:pPr marL="0" indent="0">
              <a:buNone/>
            </a:pPr>
            <a:r>
              <a:rPr lang="fr-FR" sz="1800" dirty="0" smtClean="0"/>
              <a:t>body {</a:t>
            </a:r>
            <a:r>
              <a:rPr lang="fr-FR" sz="1800" b="1" dirty="0" smtClean="0">
                <a:solidFill>
                  <a:schemeClr val="accent2">
                    <a:lumMod val="75000"/>
                  </a:schemeClr>
                </a:solidFill>
              </a:rPr>
              <a:t>background-image</a:t>
            </a:r>
            <a:r>
              <a:rPr lang="fr-FR" sz="1800" dirty="0" smtClean="0"/>
              <a:t>:  </a:t>
            </a:r>
            <a:r>
              <a:rPr lang="fr-FR" sz="1800" dirty="0"/>
              <a:t>url("http://www.example.com/pinkish.png") }</a:t>
            </a:r>
          </a:p>
        </p:txBody>
      </p:sp>
    </p:spTree>
    <p:extLst>
      <p:ext uri="{BB962C8B-B14F-4D97-AF65-F5344CB8AC3E}">
        <p14:creationId xmlns:p14="http://schemas.microsoft.com/office/powerpoint/2010/main" val="285405391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 CSS '</a:t>
            </a:r>
            <a:r>
              <a:rPr lang="fr-FR" b="1" dirty="0" smtClean="0">
                <a:solidFill>
                  <a:schemeClr val="accent2">
                    <a:lumMod val="75000"/>
                  </a:schemeClr>
                </a:solidFill>
              </a:rPr>
              <a:t>background-</a:t>
            </a:r>
            <a:r>
              <a:rPr lang="fr-FR" b="1" dirty="0" err="1" smtClean="0">
                <a:solidFill>
                  <a:schemeClr val="accent2">
                    <a:lumMod val="75000"/>
                  </a:schemeClr>
                </a:solidFill>
              </a:rPr>
              <a:t>repeat</a:t>
            </a:r>
            <a:r>
              <a:rPr lang="fr-FR" b="1" dirty="0" smtClean="0">
                <a:solidFill>
                  <a:schemeClr val="accent2">
                    <a:lumMod val="75000"/>
                  </a:schemeClr>
                </a:solidFill>
              </a:rPr>
              <a:t>'</a:t>
            </a:r>
            <a:endParaRPr lang="fr-FR" b="1" dirty="0">
              <a:solidFill>
                <a:schemeClr val="accent2">
                  <a:lumMod val="75000"/>
                </a:schemeClr>
              </a:solidFill>
            </a:endParaRPr>
          </a:p>
        </p:txBody>
      </p:sp>
      <p:sp>
        <p:nvSpPr>
          <p:cNvPr id="3" name="Espace réservé du contenu 2"/>
          <p:cNvSpPr>
            <a:spLocks noGrp="1"/>
          </p:cNvSpPr>
          <p:nvPr>
            <p:ph idx="1"/>
          </p:nvPr>
        </p:nvSpPr>
        <p:spPr>
          <a:xfrm>
            <a:off x="762000" y="1596413"/>
            <a:ext cx="8077200" cy="4784915"/>
          </a:xfrm>
        </p:spPr>
        <p:txBody>
          <a:bodyPr>
            <a:normAutofit/>
          </a:bodyPr>
          <a:lstStyle/>
          <a:p>
            <a:pPr marL="0" indent="0">
              <a:buNone/>
            </a:pPr>
            <a:r>
              <a:rPr lang="fr-FR" sz="2800" b="1" dirty="0" smtClean="0">
                <a:solidFill>
                  <a:schemeClr val="accent2">
                    <a:lumMod val="75000"/>
                  </a:schemeClr>
                </a:solidFill>
              </a:rPr>
              <a:t>background-</a:t>
            </a:r>
            <a:r>
              <a:rPr lang="fr-FR" sz="2800" b="1" dirty="0" err="1" smtClean="0">
                <a:solidFill>
                  <a:schemeClr val="accent2">
                    <a:lumMod val="75000"/>
                  </a:schemeClr>
                </a:solidFill>
              </a:rPr>
              <a:t>repeat</a:t>
            </a:r>
            <a:r>
              <a:rPr lang="fr-FR" sz="2800" b="1" dirty="0" smtClean="0">
                <a:solidFill>
                  <a:schemeClr val="accent2">
                    <a:lumMod val="75000"/>
                  </a:schemeClr>
                </a:solidFill>
              </a:rPr>
              <a:t> : </a:t>
            </a:r>
            <a:r>
              <a:rPr lang="fr-FR" sz="2800" b="1" dirty="0" err="1" smtClean="0">
                <a:solidFill>
                  <a:schemeClr val="tx2">
                    <a:lumMod val="75000"/>
                  </a:schemeClr>
                </a:solidFill>
              </a:rPr>
              <a:t>repeat</a:t>
            </a:r>
            <a:r>
              <a:rPr lang="fr-FR" sz="2800" b="1" dirty="0" smtClean="0">
                <a:solidFill>
                  <a:schemeClr val="tx2">
                    <a:lumMod val="75000"/>
                  </a:schemeClr>
                </a:solidFill>
              </a:rPr>
              <a:t> | </a:t>
            </a:r>
            <a:r>
              <a:rPr lang="fr-FR" sz="2800" b="1" dirty="0" err="1" smtClean="0">
                <a:solidFill>
                  <a:schemeClr val="tx2">
                    <a:lumMod val="75000"/>
                  </a:schemeClr>
                </a:solidFill>
              </a:rPr>
              <a:t>repeat</a:t>
            </a:r>
            <a:r>
              <a:rPr lang="fr-FR" sz="2800" b="1" dirty="0" smtClean="0">
                <a:solidFill>
                  <a:schemeClr val="tx2">
                    <a:lumMod val="75000"/>
                  </a:schemeClr>
                </a:solidFill>
              </a:rPr>
              <a:t>-x | </a:t>
            </a:r>
            <a:r>
              <a:rPr lang="fr-FR" sz="2800" b="1" dirty="0" err="1" smtClean="0">
                <a:solidFill>
                  <a:schemeClr val="tx2">
                    <a:lumMod val="75000"/>
                  </a:schemeClr>
                </a:solidFill>
              </a:rPr>
              <a:t>repeat</a:t>
            </a:r>
            <a:r>
              <a:rPr lang="fr-FR" sz="2800" b="1" dirty="0" smtClean="0">
                <a:solidFill>
                  <a:schemeClr val="tx2">
                    <a:lumMod val="75000"/>
                  </a:schemeClr>
                </a:solidFill>
              </a:rPr>
              <a:t>-y | no-</a:t>
            </a:r>
            <a:r>
              <a:rPr lang="fr-FR" sz="2800" b="1" dirty="0" err="1" smtClean="0">
                <a:solidFill>
                  <a:schemeClr val="tx2">
                    <a:lumMod val="75000"/>
                  </a:schemeClr>
                </a:solidFill>
              </a:rPr>
              <a:t>repeat</a:t>
            </a:r>
            <a:r>
              <a:rPr lang="fr-FR" sz="2800" b="1" dirty="0" smtClean="0">
                <a:solidFill>
                  <a:schemeClr val="tx2">
                    <a:lumMod val="75000"/>
                  </a:schemeClr>
                </a:solidFill>
              </a:rPr>
              <a:t>| </a:t>
            </a:r>
            <a:r>
              <a:rPr lang="fr-FR" sz="2800" b="1" dirty="0" err="1" smtClean="0">
                <a:solidFill>
                  <a:schemeClr val="tx2">
                    <a:lumMod val="75000"/>
                  </a:schemeClr>
                </a:solidFill>
              </a:rPr>
              <a:t>inherit</a:t>
            </a:r>
            <a:endParaRPr lang="fr-FR" sz="2800" b="1" dirty="0" smtClean="0">
              <a:solidFill>
                <a:schemeClr val="tx2">
                  <a:lumMod val="75000"/>
                </a:schemeClr>
              </a:solidFill>
            </a:endParaRPr>
          </a:p>
          <a:p>
            <a:pPr marL="0" indent="0">
              <a:buNone/>
            </a:pPr>
            <a:r>
              <a:rPr lang="fr-FR" sz="1800" dirty="0" smtClean="0"/>
              <a:t>Cette propriété spécifie si l'image doit être répétée horizontalement et/ou verticalement dans le cas ou sa taille est plus petite que celle de la page affichée.</a:t>
            </a:r>
          </a:p>
          <a:p>
            <a:pPr marL="0" indent="0">
              <a:buNone/>
            </a:pPr>
            <a:r>
              <a:rPr lang="fr-FR" sz="1800" b="1" dirty="0" err="1" smtClean="0">
                <a:solidFill>
                  <a:schemeClr val="tx2">
                    <a:lumMod val="75000"/>
                  </a:schemeClr>
                </a:solidFill>
              </a:rPr>
              <a:t>repeat</a:t>
            </a:r>
            <a:r>
              <a:rPr lang="fr-FR" sz="1800" b="1" dirty="0" smtClean="0">
                <a:solidFill>
                  <a:schemeClr val="tx2">
                    <a:lumMod val="75000"/>
                  </a:schemeClr>
                </a:solidFill>
              </a:rPr>
              <a:t> </a:t>
            </a:r>
            <a:r>
              <a:rPr lang="fr-FR" sz="1800" b="1" dirty="0">
                <a:solidFill>
                  <a:schemeClr val="tx2">
                    <a:lumMod val="75000"/>
                  </a:schemeClr>
                </a:solidFill>
              </a:rPr>
              <a:t>: </a:t>
            </a:r>
            <a:r>
              <a:rPr lang="fr-FR" sz="1800" dirty="0" smtClean="0"/>
              <a:t>l'image est répétée horizontalement et </a:t>
            </a:r>
            <a:r>
              <a:rPr lang="fr-FR" sz="1800" dirty="0" err="1" smtClean="0"/>
              <a:t>verticalament</a:t>
            </a:r>
            <a:r>
              <a:rPr lang="fr-FR" sz="1800" dirty="0" smtClean="0"/>
              <a:t>,</a:t>
            </a:r>
          </a:p>
          <a:p>
            <a:pPr marL="0" indent="0">
              <a:buNone/>
            </a:pPr>
            <a:r>
              <a:rPr lang="fr-FR" sz="1800" b="1" dirty="0" err="1" smtClean="0">
                <a:solidFill>
                  <a:schemeClr val="tx2">
                    <a:lumMod val="75000"/>
                  </a:schemeClr>
                </a:solidFill>
              </a:rPr>
              <a:t>repeat</a:t>
            </a:r>
            <a:r>
              <a:rPr lang="fr-FR" sz="1800" b="1" dirty="0" smtClean="0">
                <a:solidFill>
                  <a:schemeClr val="tx2">
                    <a:lumMod val="75000"/>
                  </a:schemeClr>
                </a:solidFill>
              </a:rPr>
              <a:t>-x </a:t>
            </a:r>
            <a:r>
              <a:rPr lang="fr-FR" sz="1800" b="1" dirty="0">
                <a:solidFill>
                  <a:schemeClr val="tx2">
                    <a:lumMod val="75000"/>
                  </a:schemeClr>
                </a:solidFill>
              </a:rPr>
              <a:t>: </a:t>
            </a:r>
            <a:r>
              <a:rPr lang="fr-FR" sz="1800" dirty="0"/>
              <a:t>l'image est répétée horizontalement </a:t>
            </a:r>
            <a:r>
              <a:rPr lang="fr-FR" sz="1800" dirty="0" smtClean="0"/>
              <a:t>seulement,</a:t>
            </a:r>
          </a:p>
          <a:p>
            <a:pPr marL="0" indent="0">
              <a:buNone/>
            </a:pPr>
            <a:r>
              <a:rPr lang="fr-FR" sz="1800" b="1" dirty="0" err="1" smtClean="0">
                <a:solidFill>
                  <a:schemeClr val="tx2">
                    <a:lumMod val="75000"/>
                  </a:schemeClr>
                </a:solidFill>
              </a:rPr>
              <a:t>repeat</a:t>
            </a:r>
            <a:r>
              <a:rPr lang="fr-FR" sz="1800" b="1" dirty="0" smtClean="0">
                <a:solidFill>
                  <a:schemeClr val="tx2">
                    <a:lumMod val="75000"/>
                  </a:schemeClr>
                </a:solidFill>
              </a:rPr>
              <a:t>-y </a:t>
            </a:r>
            <a:r>
              <a:rPr lang="fr-FR" sz="1800" b="1" dirty="0">
                <a:solidFill>
                  <a:schemeClr val="tx2">
                    <a:lumMod val="75000"/>
                  </a:schemeClr>
                </a:solidFill>
              </a:rPr>
              <a:t>: </a:t>
            </a:r>
            <a:r>
              <a:rPr lang="fr-FR" sz="1800" dirty="0"/>
              <a:t>l'image est répétée </a:t>
            </a:r>
            <a:r>
              <a:rPr lang="fr-FR" sz="1800" dirty="0" err="1" smtClean="0"/>
              <a:t>verticalament</a:t>
            </a:r>
            <a:r>
              <a:rPr lang="fr-FR" sz="1800" dirty="0" smtClean="0"/>
              <a:t> seulement,</a:t>
            </a:r>
            <a:endParaRPr lang="fr-FR" sz="1800" dirty="0"/>
          </a:p>
          <a:p>
            <a:pPr marL="0" indent="0">
              <a:buNone/>
            </a:pPr>
            <a:r>
              <a:rPr lang="fr-FR" sz="1800" b="1" dirty="0" smtClean="0">
                <a:solidFill>
                  <a:schemeClr val="tx2">
                    <a:lumMod val="75000"/>
                  </a:schemeClr>
                </a:solidFill>
              </a:rPr>
              <a:t>no-</a:t>
            </a:r>
            <a:r>
              <a:rPr lang="fr-FR" sz="1800" b="1" dirty="0" err="1" smtClean="0">
                <a:solidFill>
                  <a:schemeClr val="tx2">
                    <a:lumMod val="75000"/>
                  </a:schemeClr>
                </a:solidFill>
              </a:rPr>
              <a:t>repeat</a:t>
            </a:r>
            <a:r>
              <a:rPr lang="fr-FR" sz="1800" b="1" dirty="0" smtClean="0">
                <a:solidFill>
                  <a:schemeClr val="tx2">
                    <a:lumMod val="75000"/>
                  </a:schemeClr>
                </a:solidFill>
              </a:rPr>
              <a:t> </a:t>
            </a:r>
            <a:r>
              <a:rPr lang="fr-FR" sz="1800" b="1" dirty="0">
                <a:solidFill>
                  <a:schemeClr val="tx2">
                    <a:lumMod val="75000"/>
                  </a:schemeClr>
                </a:solidFill>
              </a:rPr>
              <a:t>: </a:t>
            </a:r>
            <a:r>
              <a:rPr lang="fr-FR" sz="1800" dirty="0"/>
              <a:t>l'image </a:t>
            </a:r>
            <a:r>
              <a:rPr lang="fr-FR" sz="1800" dirty="0" smtClean="0"/>
              <a:t>n'est pas répétée.</a:t>
            </a:r>
          </a:p>
          <a:p>
            <a:pPr marL="0" indent="0">
              <a:buNone/>
            </a:pPr>
            <a:r>
              <a:rPr lang="fr-FR" sz="1800" dirty="0" smtClean="0"/>
              <a:t>exemple :</a:t>
            </a:r>
          </a:p>
          <a:p>
            <a:pPr marL="0" indent="0">
              <a:buNone/>
            </a:pPr>
            <a:r>
              <a:rPr lang="fr-FR" sz="1800" dirty="0" smtClean="0"/>
              <a:t>body {</a:t>
            </a:r>
          </a:p>
          <a:p>
            <a:pPr marL="0" indent="0">
              <a:buNone/>
            </a:pPr>
            <a:r>
              <a:rPr lang="fr-FR" sz="1800" b="1" dirty="0" smtClean="0">
                <a:solidFill>
                  <a:schemeClr val="accent2">
                    <a:lumMod val="75000"/>
                  </a:schemeClr>
                </a:solidFill>
              </a:rPr>
              <a:t>background-image</a:t>
            </a:r>
            <a:r>
              <a:rPr lang="fr-FR" sz="1800" dirty="0" smtClean="0"/>
              <a:t>:  </a:t>
            </a:r>
            <a:r>
              <a:rPr lang="fr-FR" sz="1800" dirty="0"/>
              <a:t>url("http://</a:t>
            </a:r>
            <a:r>
              <a:rPr lang="fr-FR" sz="1800" dirty="0" smtClean="0"/>
              <a:t>www.example.com/pendant.png</a:t>
            </a:r>
            <a:r>
              <a:rPr lang="fr-FR" sz="1800" dirty="0"/>
              <a:t>") </a:t>
            </a:r>
            <a:r>
              <a:rPr lang="fr-FR" sz="1800" dirty="0" smtClean="0"/>
              <a:t>;</a:t>
            </a:r>
          </a:p>
          <a:p>
            <a:pPr marL="0" indent="0">
              <a:buNone/>
            </a:pPr>
            <a:r>
              <a:rPr lang="fr-FR" sz="1800" b="1" dirty="0" smtClean="0">
                <a:solidFill>
                  <a:schemeClr val="accent2">
                    <a:lumMod val="75000"/>
                  </a:schemeClr>
                </a:solidFill>
              </a:rPr>
              <a:t>background-</a:t>
            </a:r>
            <a:r>
              <a:rPr lang="fr-FR" sz="1800" b="1" dirty="0" err="1" smtClean="0">
                <a:solidFill>
                  <a:schemeClr val="accent2">
                    <a:lumMod val="75000"/>
                  </a:schemeClr>
                </a:solidFill>
              </a:rPr>
              <a:t>repeat</a:t>
            </a:r>
            <a:r>
              <a:rPr lang="fr-FR" sz="1800" b="1" dirty="0" smtClean="0">
                <a:solidFill>
                  <a:schemeClr val="accent2">
                    <a:lumMod val="75000"/>
                  </a:schemeClr>
                </a:solidFill>
              </a:rPr>
              <a:t>:  </a:t>
            </a:r>
            <a:r>
              <a:rPr lang="fr-FR" sz="1800" dirty="0" err="1" smtClean="0"/>
              <a:t>repeat</a:t>
            </a:r>
            <a:r>
              <a:rPr lang="fr-FR" sz="1800" dirty="0" smtClean="0"/>
              <a:t>-y;</a:t>
            </a:r>
          </a:p>
          <a:p>
            <a:pPr marL="0" indent="0">
              <a:buNone/>
            </a:pPr>
            <a:r>
              <a:rPr lang="fr-FR" sz="1800" dirty="0" smtClean="0"/>
              <a:t>}</a:t>
            </a:r>
            <a:endParaRPr lang="fr-FR" sz="1800" dirty="0"/>
          </a:p>
        </p:txBody>
      </p:sp>
    </p:spTree>
    <p:extLst>
      <p:ext uri="{BB962C8B-B14F-4D97-AF65-F5344CB8AC3E}">
        <p14:creationId xmlns:p14="http://schemas.microsoft.com/office/powerpoint/2010/main" val="2808859852"/>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ln>
            <a:solidFill>
              <a:schemeClr val="accent1"/>
            </a:solidFill>
          </a:ln>
        </p:spPr>
        <p:txBody>
          <a:bodyPr/>
          <a:lstStyle/>
          <a:p>
            <a:r>
              <a:rPr lang="fr-FR" sz="4000" dirty="0" smtClean="0"/>
              <a:t>Propriété CSS </a:t>
            </a:r>
            <a:r>
              <a:rPr lang="fr-FR" sz="4000" b="1" dirty="0">
                <a:solidFill>
                  <a:schemeClr val="accent2">
                    <a:lumMod val="75000"/>
                  </a:schemeClr>
                </a:solidFill>
              </a:rPr>
              <a:t>'</a:t>
            </a:r>
            <a:r>
              <a:rPr lang="fr-FR" sz="4000" b="1" dirty="0" smtClean="0">
                <a:solidFill>
                  <a:schemeClr val="accent2">
                    <a:lumMod val="75000"/>
                  </a:schemeClr>
                </a:solidFill>
              </a:rPr>
              <a:t>background-position</a:t>
            </a:r>
            <a:r>
              <a:rPr lang="fr-FR" sz="3600" b="1" dirty="0" smtClean="0">
                <a:solidFill>
                  <a:schemeClr val="accent2">
                    <a:lumMod val="75000"/>
                  </a:schemeClr>
                </a:solidFill>
              </a:rPr>
              <a:t>'</a:t>
            </a:r>
            <a:endParaRPr lang="fr-FR" sz="3600" b="1" dirty="0">
              <a:solidFill>
                <a:schemeClr val="accent2">
                  <a:lumMod val="75000"/>
                </a:schemeClr>
              </a:solidFill>
            </a:endParaRPr>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r>
              <a:rPr lang="fr-FR" sz="2800" b="1" dirty="0" smtClean="0">
                <a:solidFill>
                  <a:schemeClr val="accent2">
                    <a:lumMod val="75000"/>
                  </a:schemeClr>
                </a:solidFill>
              </a:rPr>
              <a:t>background-position : </a:t>
            </a:r>
            <a:r>
              <a:rPr lang="fr-FR" sz="2800" b="1" dirty="0" smtClean="0">
                <a:solidFill>
                  <a:schemeClr val="tx2">
                    <a:lumMod val="75000"/>
                  </a:schemeClr>
                </a:solidFill>
              </a:rPr>
              <a:t>&lt;valeur&gt; | position </a:t>
            </a:r>
            <a:r>
              <a:rPr lang="fr-FR" sz="2800" b="1" dirty="0">
                <a:solidFill>
                  <a:schemeClr val="tx2">
                    <a:lumMod val="75000"/>
                  </a:schemeClr>
                </a:solidFill>
              </a:rPr>
              <a:t>| [&lt;valeur&gt; | position </a:t>
            </a:r>
            <a:r>
              <a:rPr lang="fr-FR" sz="2800" b="1" dirty="0" smtClean="0">
                <a:solidFill>
                  <a:schemeClr val="tx2">
                    <a:lumMod val="75000"/>
                  </a:schemeClr>
                </a:solidFill>
              </a:rPr>
              <a:t>]| </a:t>
            </a:r>
            <a:r>
              <a:rPr lang="fr-FR" sz="2800" b="1" dirty="0" err="1" smtClean="0">
                <a:solidFill>
                  <a:schemeClr val="tx2">
                    <a:lumMod val="75000"/>
                  </a:schemeClr>
                </a:solidFill>
              </a:rPr>
              <a:t>inherit</a:t>
            </a:r>
            <a:endParaRPr lang="fr-FR" sz="2800" b="1" dirty="0" smtClean="0">
              <a:solidFill>
                <a:schemeClr val="tx2">
                  <a:lumMod val="75000"/>
                </a:schemeClr>
              </a:solidFill>
            </a:endParaRPr>
          </a:p>
          <a:p>
            <a:pPr marL="0" indent="0">
              <a:buNone/>
            </a:pPr>
            <a:r>
              <a:rPr lang="fr-FR" sz="1800" dirty="0" smtClean="0"/>
              <a:t>Cette propriété spécifie la position initiale de l'image.</a:t>
            </a:r>
          </a:p>
          <a:p>
            <a:pPr marL="0" indent="0">
              <a:buNone/>
            </a:pPr>
            <a:r>
              <a:rPr lang="fr-FR" sz="1800" dirty="0" smtClean="0"/>
              <a:t>Si une seule valeur est spécifiée, la seconde valeur est considérée comme étant center.</a:t>
            </a:r>
          </a:p>
          <a:p>
            <a:pPr marL="0" indent="0">
              <a:buNone/>
            </a:pPr>
            <a:r>
              <a:rPr lang="fr-FR" sz="1800" b="1" dirty="0">
                <a:solidFill>
                  <a:schemeClr val="tx2">
                    <a:lumMod val="75000"/>
                  </a:schemeClr>
                </a:solidFill>
              </a:rPr>
              <a:t>&lt;valeur&gt; </a:t>
            </a:r>
            <a:r>
              <a:rPr lang="fr-FR" sz="1800" dirty="0" smtClean="0"/>
              <a:t>distance au coin supérieur gauche de l'élément défini à l'aide des unités (px, </a:t>
            </a:r>
            <a:r>
              <a:rPr lang="fr-FR" sz="1800" dirty="0" err="1" smtClean="0"/>
              <a:t>em</a:t>
            </a:r>
            <a:r>
              <a:rPr lang="fr-FR" sz="1800" dirty="0" smtClean="0"/>
              <a:t>, ex, cm) ou en pourcentage.</a:t>
            </a:r>
          </a:p>
          <a:p>
            <a:pPr marL="0" indent="0">
              <a:buNone/>
            </a:pPr>
            <a:r>
              <a:rPr lang="fr-FR" sz="1800" b="1" dirty="0">
                <a:solidFill>
                  <a:schemeClr val="tx2">
                    <a:lumMod val="75000"/>
                  </a:schemeClr>
                </a:solidFill>
              </a:rPr>
              <a:t>top</a:t>
            </a:r>
            <a:r>
              <a:rPr lang="fr-FR" sz="1800" dirty="0"/>
              <a:t> : équivalent à 0% de la position verticale,</a:t>
            </a:r>
          </a:p>
          <a:p>
            <a:pPr marL="0" indent="0">
              <a:buNone/>
            </a:pPr>
            <a:r>
              <a:rPr lang="fr-FR" sz="1800" b="1" dirty="0" err="1">
                <a:solidFill>
                  <a:schemeClr val="tx2">
                    <a:lumMod val="75000"/>
                  </a:schemeClr>
                </a:solidFill>
              </a:rPr>
              <a:t>bottom</a:t>
            </a:r>
            <a:r>
              <a:rPr lang="fr-FR" sz="1800" dirty="0"/>
              <a:t> : équivalent à 100% de la position verticale,</a:t>
            </a:r>
          </a:p>
          <a:p>
            <a:pPr marL="0" indent="0">
              <a:buNone/>
            </a:pPr>
            <a:r>
              <a:rPr lang="fr-FR" sz="1800" b="1" dirty="0">
                <a:solidFill>
                  <a:schemeClr val="tx2">
                    <a:lumMod val="75000"/>
                  </a:schemeClr>
                </a:solidFill>
              </a:rPr>
              <a:t>right</a:t>
            </a:r>
            <a:r>
              <a:rPr lang="fr-FR" sz="1800" dirty="0"/>
              <a:t> : équivalent à 100% de la position horizontale,</a:t>
            </a:r>
          </a:p>
          <a:p>
            <a:pPr marL="0" indent="0">
              <a:buNone/>
            </a:pPr>
            <a:r>
              <a:rPr lang="fr-FR" sz="1800" b="1" dirty="0" err="1">
                <a:solidFill>
                  <a:schemeClr val="tx2">
                    <a:lumMod val="75000"/>
                  </a:schemeClr>
                </a:solidFill>
              </a:rPr>
              <a:t>left</a:t>
            </a:r>
            <a:r>
              <a:rPr lang="fr-FR" sz="1800" dirty="0"/>
              <a:t> : équivalent à 0% de la position horizontale</a:t>
            </a:r>
            <a:r>
              <a:rPr lang="fr-FR" sz="1800" dirty="0" smtClean="0"/>
              <a:t>,</a:t>
            </a:r>
          </a:p>
          <a:p>
            <a:pPr marL="0" indent="0">
              <a:buNone/>
            </a:pPr>
            <a:r>
              <a:rPr lang="fr-FR" sz="1800" b="1" dirty="0">
                <a:solidFill>
                  <a:schemeClr val="tx2">
                    <a:lumMod val="75000"/>
                  </a:schemeClr>
                </a:solidFill>
              </a:rPr>
              <a:t>center</a:t>
            </a:r>
            <a:r>
              <a:rPr lang="fr-FR" sz="1800" dirty="0"/>
              <a:t> : équivalent à 50% de la position horizontale ou verticale,</a:t>
            </a:r>
          </a:p>
          <a:p>
            <a:pPr marL="0" indent="0">
              <a:buNone/>
            </a:pPr>
            <a:endParaRPr lang="fr-FR" sz="1800" dirty="0"/>
          </a:p>
        </p:txBody>
      </p:sp>
    </p:spTree>
    <p:extLst>
      <p:ext uri="{BB962C8B-B14F-4D97-AF65-F5344CB8AC3E}">
        <p14:creationId xmlns:p14="http://schemas.microsoft.com/office/powerpoint/2010/main" val="275369281"/>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ln>
            <a:solidFill>
              <a:schemeClr val="accent1"/>
            </a:solidFill>
          </a:ln>
        </p:spPr>
        <p:txBody>
          <a:bodyPr/>
          <a:lstStyle/>
          <a:p>
            <a:r>
              <a:rPr lang="fr-FR" sz="4000" dirty="0" smtClean="0"/>
              <a:t>Propriété CSS </a:t>
            </a:r>
            <a:r>
              <a:rPr lang="fr-FR" sz="4000" b="1" dirty="0">
                <a:solidFill>
                  <a:schemeClr val="accent2">
                    <a:lumMod val="75000"/>
                  </a:schemeClr>
                </a:solidFill>
              </a:rPr>
              <a:t>'</a:t>
            </a:r>
            <a:r>
              <a:rPr lang="fr-FR" sz="4000" b="1" dirty="0" smtClean="0">
                <a:solidFill>
                  <a:schemeClr val="accent2">
                    <a:lumMod val="75000"/>
                  </a:schemeClr>
                </a:solidFill>
              </a:rPr>
              <a:t>background-position</a:t>
            </a:r>
            <a:r>
              <a:rPr lang="fr-FR" sz="3600" b="1" dirty="0" smtClean="0">
                <a:solidFill>
                  <a:schemeClr val="accent2">
                    <a:lumMod val="75000"/>
                  </a:schemeClr>
                </a:solidFill>
              </a:rPr>
              <a:t>'</a:t>
            </a:r>
            <a:endParaRPr lang="fr-FR" sz="3600" b="1" dirty="0">
              <a:solidFill>
                <a:schemeClr val="accent2">
                  <a:lumMod val="75000"/>
                </a:schemeClr>
              </a:solidFill>
            </a:endParaRPr>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r>
              <a:rPr lang="fr-FR" sz="1800" dirty="0" smtClean="0"/>
              <a:t>exemples  :</a:t>
            </a:r>
          </a:p>
          <a:p>
            <a:pPr marL="0" indent="0">
              <a:buNone/>
            </a:pPr>
            <a:r>
              <a:rPr lang="fr-FR" sz="1800" dirty="0" smtClean="0"/>
              <a:t>div </a:t>
            </a:r>
            <a:r>
              <a:rPr lang="fr-FR" sz="1800" dirty="0"/>
              <a:t>{</a:t>
            </a:r>
            <a:r>
              <a:rPr lang="fr-FR" sz="1800" b="1" dirty="0">
                <a:solidFill>
                  <a:schemeClr val="accent2">
                    <a:lumMod val="75000"/>
                  </a:schemeClr>
                </a:solidFill>
              </a:rPr>
              <a:t>background-position</a:t>
            </a:r>
            <a:r>
              <a:rPr lang="fr-FR" sz="1800" dirty="0"/>
              <a:t>: 2cm 1cm;}</a:t>
            </a:r>
          </a:p>
          <a:p>
            <a:pPr marL="0" indent="0">
              <a:buNone/>
            </a:pPr>
            <a:r>
              <a:rPr lang="fr-FR" sz="1800" dirty="0"/>
              <a:t>le coin supérieur gauche de l'image est positionné à 2 cm à droite et 1 cm en-dessous du coin supérieur gauche de l'élément &lt;div&gt;</a:t>
            </a:r>
          </a:p>
          <a:p>
            <a:pPr marL="0" indent="0">
              <a:buNone/>
            </a:pPr>
            <a:endParaRPr lang="fr-FR" sz="1800" dirty="0" smtClean="0"/>
          </a:p>
          <a:p>
            <a:pPr marL="0" indent="0">
              <a:buNone/>
            </a:pPr>
            <a:r>
              <a:rPr lang="fr-FR" sz="1800" dirty="0"/>
              <a:t>body { </a:t>
            </a:r>
            <a:r>
              <a:rPr lang="fr-FR" sz="1800" b="1" dirty="0" smtClean="0">
                <a:solidFill>
                  <a:schemeClr val="accent2">
                    <a:lumMod val="75000"/>
                  </a:schemeClr>
                </a:solidFill>
              </a:rPr>
              <a:t>background-position</a:t>
            </a:r>
            <a:r>
              <a:rPr lang="fr-FR" sz="1800" dirty="0" smtClean="0"/>
              <a:t>:  right </a:t>
            </a:r>
            <a:r>
              <a:rPr lang="fr-FR" sz="1800" dirty="0"/>
              <a:t>top } </a:t>
            </a:r>
            <a:r>
              <a:rPr lang="fr-FR" sz="1800" dirty="0" smtClean="0"/>
              <a:t>	/* </a:t>
            </a:r>
            <a:r>
              <a:rPr lang="fr-FR" sz="1800" dirty="0"/>
              <a:t>100% 0% */ </a:t>
            </a:r>
            <a:endParaRPr lang="fr-FR" sz="1800" dirty="0" smtClean="0"/>
          </a:p>
          <a:p>
            <a:pPr marL="0" indent="0">
              <a:buNone/>
            </a:pPr>
            <a:r>
              <a:rPr lang="fr-FR" sz="1800" dirty="0" smtClean="0"/>
              <a:t>body </a:t>
            </a:r>
            <a:r>
              <a:rPr lang="fr-FR" sz="1800" dirty="0"/>
              <a:t>{ </a:t>
            </a:r>
            <a:r>
              <a:rPr lang="fr-FR" sz="1800" b="1" dirty="0">
                <a:solidFill>
                  <a:schemeClr val="accent2">
                    <a:lumMod val="75000"/>
                  </a:schemeClr>
                </a:solidFill>
              </a:rPr>
              <a:t>background-position</a:t>
            </a:r>
            <a:r>
              <a:rPr lang="fr-FR" sz="1800" dirty="0" smtClean="0"/>
              <a:t>:  top </a:t>
            </a:r>
            <a:r>
              <a:rPr lang="fr-FR" sz="1800" dirty="0"/>
              <a:t>center } </a:t>
            </a:r>
            <a:r>
              <a:rPr lang="fr-FR" sz="1800" dirty="0" smtClean="0"/>
              <a:t>	/* </a:t>
            </a:r>
            <a:r>
              <a:rPr lang="fr-FR" sz="1800" dirty="0"/>
              <a:t>50% 0% */ </a:t>
            </a:r>
            <a:endParaRPr lang="fr-FR" sz="1800" dirty="0" smtClean="0"/>
          </a:p>
          <a:p>
            <a:pPr marL="0" indent="0">
              <a:buNone/>
            </a:pPr>
            <a:r>
              <a:rPr lang="fr-FR" sz="1800" dirty="0" smtClean="0"/>
              <a:t>body </a:t>
            </a:r>
            <a:r>
              <a:rPr lang="fr-FR" sz="1800" dirty="0"/>
              <a:t>{ </a:t>
            </a:r>
            <a:r>
              <a:rPr lang="fr-FR" sz="1800" b="1" dirty="0">
                <a:solidFill>
                  <a:schemeClr val="accent2">
                    <a:lumMod val="75000"/>
                  </a:schemeClr>
                </a:solidFill>
              </a:rPr>
              <a:t>background-position</a:t>
            </a:r>
            <a:r>
              <a:rPr lang="fr-FR" sz="1800" dirty="0" smtClean="0"/>
              <a:t>:  </a:t>
            </a:r>
            <a:r>
              <a:rPr lang="fr-FR" sz="1800" dirty="0"/>
              <a:t>center } </a:t>
            </a:r>
            <a:r>
              <a:rPr lang="fr-FR" sz="1800" dirty="0" smtClean="0"/>
              <a:t>		/* </a:t>
            </a:r>
            <a:r>
              <a:rPr lang="fr-FR" sz="1800" dirty="0"/>
              <a:t>50% 50% */ </a:t>
            </a:r>
            <a:endParaRPr lang="fr-FR" sz="1800" dirty="0" smtClean="0"/>
          </a:p>
          <a:p>
            <a:pPr marL="0" indent="0">
              <a:buNone/>
            </a:pPr>
            <a:r>
              <a:rPr lang="fr-FR" sz="1800" dirty="0" smtClean="0"/>
              <a:t>body </a:t>
            </a:r>
            <a:r>
              <a:rPr lang="fr-FR" sz="1800" dirty="0"/>
              <a:t>{ </a:t>
            </a:r>
            <a:r>
              <a:rPr lang="fr-FR" sz="1800" b="1" dirty="0">
                <a:solidFill>
                  <a:schemeClr val="accent2">
                    <a:lumMod val="75000"/>
                  </a:schemeClr>
                </a:solidFill>
              </a:rPr>
              <a:t>background-position</a:t>
            </a:r>
            <a:r>
              <a:rPr lang="fr-FR" sz="1800" dirty="0" smtClean="0"/>
              <a:t>:  </a:t>
            </a:r>
            <a:r>
              <a:rPr lang="fr-FR" sz="1800" dirty="0" err="1"/>
              <a:t>bottom</a:t>
            </a:r>
            <a:r>
              <a:rPr lang="fr-FR" sz="1800" dirty="0"/>
              <a:t> } </a:t>
            </a:r>
            <a:r>
              <a:rPr lang="fr-FR" sz="1800" dirty="0" smtClean="0"/>
              <a:t>		/* </a:t>
            </a:r>
            <a:r>
              <a:rPr lang="fr-FR" sz="1800" dirty="0"/>
              <a:t>50% 100% </a:t>
            </a:r>
            <a:r>
              <a:rPr lang="fr-FR" sz="1800" dirty="0" smtClean="0"/>
              <a:t>*/</a:t>
            </a:r>
          </a:p>
          <a:p>
            <a:pPr marL="0" indent="0">
              <a:buNone/>
            </a:pPr>
            <a:r>
              <a:rPr lang="fr-FR" sz="1800" dirty="0"/>
              <a:t>body { </a:t>
            </a:r>
            <a:r>
              <a:rPr lang="fr-FR" sz="1800" b="1" dirty="0" smtClean="0">
                <a:solidFill>
                  <a:schemeClr val="accent2">
                    <a:lumMod val="75000"/>
                  </a:schemeClr>
                </a:solidFill>
              </a:rPr>
              <a:t>background-position</a:t>
            </a:r>
            <a:r>
              <a:rPr lang="fr-FR" sz="1800" dirty="0"/>
              <a:t>: 100% 100</a:t>
            </a:r>
            <a:r>
              <a:rPr lang="fr-FR" sz="1800" dirty="0" smtClean="0"/>
              <a:t>%;}</a:t>
            </a:r>
          </a:p>
          <a:p>
            <a:pPr marL="0" indent="0">
              <a:buNone/>
            </a:pPr>
            <a:endParaRPr lang="fr-FR" sz="1800" dirty="0" smtClean="0"/>
          </a:p>
        </p:txBody>
      </p:sp>
    </p:spTree>
    <p:extLst>
      <p:ext uri="{BB962C8B-B14F-4D97-AF65-F5344CB8AC3E}">
        <p14:creationId xmlns:p14="http://schemas.microsoft.com/office/powerpoint/2010/main" val="3445176757"/>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a:ln>
            <a:solidFill>
              <a:schemeClr val="accent1"/>
            </a:solidFill>
          </a:ln>
        </p:spPr>
        <p:txBody>
          <a:bodyPr/>
          <a:lstStyle/>
          <a:p>
            <a:r>
              <a:rPr lang="fr-FR" sz="4000" dirty="0" smtClean="0"/>
              <a:t>Propriété CSS </a:t>
            </a:r>
            <a:r>
              <a:rPr lang="fr-FR" sz="3200" b="1" dirty="0" smtClean="0">
                <a:solidFill>
                  <a:schemeClr val="accent2">
                    <a:lumMod val="75000"/>
                  </a:schemeClr>
                </a:solidFill>
              </a:rPr>
              <a:t>'background-</a:t>
            </a:r>
            <a:r>
              <a:rPr lang="fr-FR" sz="3200" b="1" dirty="0" err="1" smtClean="0">
                <a:solidFill>
                  <a:schemeClr val="accent2">
                    <a:lumMod val="75000"/>
                  </a:schemeClr>
                </a:solidFill>
              </a:rPr>
              <a:t>attachment</a:t>
            </a:r>
            <a:r>
              <a:rPr lang="fr-FR" sz="3200" b="1" dirty="0" smtClean="0">
                <a:solidFill>
                  <a:schemeClr val="accent2">
                    <a:lumMod val="75000"/>
                  </a:schemeClr>
                </a:solidFill>
              </a:rPr>
              <a:t>'</a:t>
            </a:r>
            <a:endParaRPr lang="fr-FR" sz="3200" b="1" dirty="0">
              <a:solidFill>
                <a:schemeClr val="accent2">
                  <a:lumMod val="75000"/>
                </a:schemeClr>
              </a:solidFill>
            </a:endParaRPr>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r>
              <a:rPr lang="fr-FR" sz="1800" b="1" dirty="0" smtClean="0">
                <a:solidFill>
                  <a:schemeClr val="accent2">
                    <a:lumMod val="75000"/>
                  </a:schemeClr>
                </a:solidFill>
              </a:rPr>
              <a:t>background-</a:t>
            </a:r>
            <a:r>
              <a:rPr lang="fr-FR" sz="1800" b="1" dirty="0" err="1" smtClean="0">
                <a:solidFill>
                  <a:schemeClr val="accent2">
                    <a:lumMod val="75000"/>
                  </a:schemeClr>
                </a:solidFill>
              </a:rPr>
              <a:t>attachment</a:t>
            </a:r>
            <a:r>
              <a:rPr lang="fr-FR" sz="1800" b="1" dirty="0" smtClean="0">
                <a:solidFill>
                  <a:schemeClr val="accent2">
                    <a:lumMod val="75000"/>
                  </a:schemeClr>
                </a:solidFill>
              </a:rPr>
              <a:t> </a:t>
            </a:r>
            <a:r>
              <a:rPr lang="fr-FR" sz="1800" b="1" dirty="0">
                <a:solidFill>
                  <a:schemeClr val="accent2">
                    <a:lumMod val="75000"/>
                  </a:schemeClr>
                </a:solidFill>
              </a:rPr>
              <a:t>: </a:t>
            </a:r>
            <a:r>
              <a:rPr lang="fr-FR" sz="1800" b="1" dirty="0">
                <a:solidFill>
                  <a:schemeClr val="tx2">
                    <a:lumMod val="75000"/>
                  </a:schemeClr>
                </a:solidFill>
              </a:rPr>
              <a:t>scroll | </a:t>
            </a:r>
            <a:r>
              <a:rPr lang="fr-FR" sz="1800" b="1" dirty="0" err="1" smtClean="0">
                <a:solidFill>
                  <a:schemeClr val="tx2">
                    <a:lumMod val="75000"/>
                  </a:schemeClr>
                </a:solidFill>
              </a:rPr>
              <a:t>fixed</a:t>
            </a:r>
            <a:r>
              <a:rPr lang="fr-FR" sz="1800" b="1" dirty="0" smtClean="0">
                <a:solidFill>
                  <a:schemeClr val="tx2">
                    <a:lumMod val="75000"/>
                  </a:schemeClr>
                </a:solidFill>
              </a:rPr>
              <a:t>| </a:t>
            </a:r>
            <a:r>
              <a:rPr lang="fr-FR" sz="1800" b="1" dirty="0" err="1">
                <a:solidFill>
                  <a:schemeClr val="tx2">
                    <a:lumMod val="75000"/>
                  </a:schemeClr>
                </a:solidFill>
              </a:rPr>
              <a:t>inherit</a:t>
            </a:r>
            <a:endParaRPr lang="fr-FR" sz="1800" b="1" dirty="0">
              <a:solidFill>
                <a:schemeClr val="tx2">
                  <a:lumMod val="75000"/>
                </a:schemeClr>
              </a:solidFill>
            </a:endParaRPr>
          </a:p>
          <a:p>
            <a:pPr marL="0" indent="0">
              <a:buNone/>
            </a:pPr>
            <a:endParaRPr lang="fr-FR" sz="1200" dirty="0" smtClean="0"/>
          </a:p>
          <a:p>
            <a:pPr marL="0" indent="0">
              <a:buNone/>
            </a:pPr>
            <a:r>
              <a:rPr lang="fr-FR" sz="1800" b="1" dirty="0" smtClean="0">
                <a:solidFill>
                  <a:schemeClr val="tx2">
                    <a:lumMod val="75000"/>
                  </a:schemeClr>
                </a:solidFill>
              </a:rPr>
              <a:t>scroll : </a:t>
            </a:r>
            <a:r>
              <a:rPr lang="fr-FR" sz="1800" dirty="0" smtClean="0"/>
              <a:t>L'image suit le scrolling de la page lorsque l'utilisateur utilise les ascenseurs pour se déplacer dans la page,</a:t>
            </a:r>
          </a:p>
          <a:p>
            <a:pPr marL="0" indent="0">
              <a:buNone/>
            </a:pPr>
            <a:r>
              <a:rPr lang="fr-FR" sz="1800" b="1" dirty="0" err="1">
                <a:solidFill>
                  <a:schemeClr val="tx2">
                    <a:lumMod val="75000"/>
                  </a:schemeClr>
                </a:solidFill>
              </a:rPr>
              <a:t>fixed</a:t>
            </a:r>
            <a:r>
              <a:rPr lang="fr-FR" sz="1800" b="1" dirty="0">
                <a:solidFill>
                  <a:schemeClr val="tx2">
                    <a:lumMod val="75000"/>
                  </a:schemeClr>
                </a:solidFill>
              </a:rPr>
              <a:t> </a:t>
            </a:r>
            <a:r>
              <a:rPr lang="fr-FR" sz="1800" dirty="0" smtClean="0"/>
              <a:t>: L'image est fixe à l'endroit où elle a été positionnée, même si l'utilisateur utilise l'ascendeur vertical pour se déplacer dans la page.</a:t>
            </a:r>
          </a:p>
          <a:p>
            <a:pPr marL="0" indent="0">
              <a:buNone/>
            </a:pPr>
            <a:r>
              <a:rPr lang="fr-FR" sz="1800" dirty="0" smtClean="0"/>
              <a:t>exemple :</a:t>
            </a:r>
          </a:p>
          <a:p>
            <a:pPr marL="0" indent="0">
              <a:buNone/>
            </a:pPr>
            <a:r>
              <a:rPr lang="en-US" sz="1800" dirty="0"/>
              <a:t>body</a:t>
            </a:r>
            <a:br>
              <a:rPr lang="en-US" sz="1800" dirty="0"/>
            </a:br>
            <a:r>
              <a:rPr lang="en-US" sz="1800" dirty="0"/>
              <a:t>{ </a:t>
            </a:r>
            <a:br>
              <a:rPr lang="en-US" sz="1800" dirty="0"/>
            </a:br>
            <a:r>
              <a:rPr lang="en-US" sz="1800" dirty="0" err="1"/>
              <a:t>background-image:url</a:t>
            </a:r>
            <a:r>
              <a:rPr lang="en-US" sz="1800" dirty="0"/>
              <a:t>('smiley.gif');</a:t>
            </a:r>
            <a:br>
              <a:rPr lang="en-US" sz="1800" dirty="0"/>
            </a:br>
            <a:r>
              <a:rPr lang="en-US" sz="1800" dirty="0" err="1"/>
              <a:t>background-repeat:no-repeat</a:t>
            </a:r>
            <a:r>
              <a:rPr lang="en-US" sz="1800" dirty="0"/>
              <a:t>;</a:t>
            </a:r>
            <a:br>
              <a:rPr lang="en-US" sz="1800" dirty="0"/>
            </a:br>
            <a:r>
              <a:rPr lang="en-US" sz="1800" b="1" dirty="0" err="1">
                <a:solidFill>
                  <a:schemeClr val="accent2">
                    <a:lumMod val="75000"/>
                  </a:schemeClr>
                </a:solidFill>
              </a:rPr>
              <a:t>background-attachment</a:t>
            </a:r>
            <a:r>
              <a:rPr lang="en-US" sz="1800" dirty="0" err="1"/>
              <a:t>:fixed</a:t>
            </a:r>
            <a:r>
              <a:rPr lang="en-US" sz="1800" dirty="0"/>
              <a:t>;</a:t>
            </a:r>
            <a:br>
              <a:rPr lang="en-US" sz="1800" dirty="0"/>
            </a:br>
            <a:r>
              <a:rPr lang="en-US" sz="1800" dirty="0"/>
              <a:t>} </a:t>
            </a:r>
            <a:endParaRPr lang="en-US" sz="1800" dirty="0" smtClean="0"/>
          </a:p>
          <a:p>
            <a:pPr marL="0" indent="0">
              <a:buNone/>
            </a:pPr>
            <a:r>
              <a:rPr lang="en-US" sz="1800" dirty="0" err="1" smtClean="0"/>
              <a:t>valeur</a:t>
            </a:r>
            <a:r>
              <a:rPr lang="en-US" sz="1800" dirty="0" smtClean="0"/>
              <a:t> par </a:t>
            </a:r>
            <a:r>
              <a:rPr lang="en-US" sz="1800" dirty="0" err="1" smtClean="0"/>
              <a:t>défaut</a:t>
            </a:r>
            <a:r>
              <a:rPr lang="en-US" sz="1800" dirty="0" smtClean="0"/>
              <a:t> : </a:t>
            </a:r>
            <a:r>
              <a:rPr lang="en-US" sz="1800" b="1" dirty="0">
                <a:solidFill>
                  <a:schemeClr val="tx2">
                    <a:lumMod val="75000"/>
                  </a:schemeClr>
                </a:solidFill>
              </a:rPr>
              <a:t>scroll</a:t>
            </a:r>
            <a:endParaRPr lang="fr-FR" sz="1800" b="1" dirty="0">
              <a:solidFill>
                <a:schemeClr val="tx2">
                  <a:lumMod val="75000"/>
                </a:schemeClr>
              </a:solidFill>
            </a:endParaRPr>
          </a:p>
        </p:txBody>
      </p:sp>
    </p:spTree>
    <p:extLst>
      <p:ext uri="{BB962C8B-B14F-4D97-AF65-F5344CB8AC3E}">
        <p14:creationId xmlns:p14="http://schemas.microsoft.com/office/powerpoint/2010/main" val="2740453245"/>
      </p:ext>
    </p:extLst>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a:ln>
            <a:solidFill>
              <a:schemeClr val="accent1"/>
            </a:solidFill>
          </a:ln>
        </p:spPr>
        <p:txBody>
          <a:bodyPr/>
          <a:lstStyle/>
          <a:p>
            <a:r>
              <a:rPr lang="fr-FR" sz="4000" dirty="0" smtClean="0"/>
              <a:t>Propriété CSS </a:t>
            </a:r>
            <a:r>
              <a:rPr lang="fr-FR" sz="3200" b="1" dirty="0" smtClean="0">
                <a:solidFill>
                  <a:schemeClr val="accent2">
                    <a:lumMod val="75000"/>
                  </a:schemeClr>
                </a:solidFill>
              </a:rPr>
              <a:t>'background'</a:t>
            </a:r>
            <a:endParaRPr lang="fr-FR" sz="3200" b="1" dirty="0">
              <a:solidFill>
                <a:schemeClr val="accent2">
                  <a:lumMod val="75000"/>
                </a:schemeClr>
              </a:solidFill>
            </a:endParaRPr>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r>
              <a:rPr lang="fr-FR" sz="1800" b="1" dirty="0" smtClean="0">
                <a:solidFill>
                  <a:schemeClr val="accent2">
                    <a:lumMod val="75000"/>
                  </a:schemeClr>
                </a:solidFill>
              </a:rPr>
              <a:t>background : </a:t>
            </a:r>
            <a:r>
              <a:rPr lang="fr-FR" sz="1800" b="1" dirty="0">
                <a:solidFill>
                  <a:schemeClr val="tx2">
                    <a:lumMod val="75000"/>
                  </a:schemeClr>
                </a:solidFill>
              </a:rPr>
              <a:t>&lt;couleur</a:t>
            </a:r>
            <a:r>
              <a:rPr lang="fr-FR" sz="1800" b="1" dirty="0" smtClean="0">
                <a:solidFill>
                  <a:schemeClr val="tx2">
                    <a:lumMod val="75000"/>
                  </a:schemeClr>
                </a:solidFill>
              </a:rPr>
              <a:t>&gt; &lt;url&gt; &lt;</a:t>
            </a:r>
            <a:r>
              <a:rPr lang="fr-FR" sz="1800" b="1" dirty="0" err="1" smtClean="0">
                <a:solidFill>
                  <a:schemeClr val="tx2">
                    <a:lumMod val="75000"/>
                  </a:schemeClr>
                </a:solidFill>
              </a:rPr>
              <a:t>repeat</a:t>
            </a:r>
            <a:r>
              <a:rPr lang="fr-FR" sz="1800" b="1" dirty="0" smtClean="0">
                <a:solidFill>
                  <a:schemeClr val="tx2">
                    <a:lumMod val="75000"/>
                  </a:schemeClr>
                </a:solidFill>
              </a:rPr>
              <a:t>&gt; &lt;</a:t>
            </a:r>
            <a:r>
              <a:rPr lang="fr-FR" sz="1800" b="1" dirty="0" err="1" smtClean="0">
                <a:solidFill>
                  <a:schemeClr val="tx2">
                    <a:lumMod val="75000"/>
                  </a:schemeClr>
                </a:solidFill>
              </a:rPr>
              <a:t>attachment</a:t>
            </a:r>
            <a:r>
              <a:rPr lang="fr-FR" sz="1800" b="1" dirty="0" smtClean="0">
                <a:solidFill>
                  <a:schemeClr val="tx2">
                    <a:lumMod val="75000"/>
                  </a:schemeClr>
                </a:solidFill>
              </a:rPr>
              <a:t>&gt; &lt;position&gt;</a:t>
            </a:r>
            <a:endParaRPr lang="fr-FR" sz="1800" b="1" dirty="0">
              <a:solidFill>
                <a:schemeClr val="tx2">
                  <a:lumMod val="75000"/>
                </a:schemeClr>
              </a:solidFill>
            </a:endParaRPr>
          </a:p>
          <a:p>
            <a:pPr marL="0" indent="0">
              <a:buNone/>
            </a:pPr>
            <a:endParaRPr lang="fr-FR" sz="1200" dirty="0" smtClean="0"/>
          </a:p>
          <a:p>
            <a:pPr marL="0" indent="0">
              <a:buNone/>
            </a:pPr>
            <a:r>
              <a:rPr lang="fr-FR" sz="1800" dirty="0" smtClean="0"/>
              <a:t>Cette syntaxe synthétise toutes les déclarations de type </a:t>
            </a:r>
            <a:r>
              <a:rPr lang="fr-FR" sz="1800" b="1" dirty="0">
                <a:solidFill>
                  <a:schemeClr val="accent2">
                    <a:lumMod val="75000"/>
                  </a:schemeClr>
                </a:solidFill>
              </a:rPr>
              <a:t>background </a:t>
            </a:r>
            <a:r>
              <a:rPr lang="fr-FR" sz="1800" dirty="0" smtClean="0"/>
              <a:t>en une seule.</a:t>
            </a:r>
          </a:p>
          <a:p>
            <a:pPr marL="0" indent="0">
              <a:buNone/>
            </a:pPr>
            <a:r>
              <a:rPr lang="fr-FR" sz="1800" dirty="0" smtClean="0"/>
              <a:t>exemple :</a:t>
            </a:r>
          </a:p>
          <a:p>
            <a:pPr marL="0" indent="0">
              <a:buNone/>
            </a:pPr>
            <a:r>
              <a:rPr lang="en-US" sz="1800" dirty="0" smtClean="0"/>
              <a:t>body</a:t>
            </a:r>
            <a:r>
              <a:rPr lang="en-US" sz="1800" dirty="0"/>
              <a:t/>
            </a:r>
            <a:br>
              <a:rPr lang="en-US" sz="1800" dirty="0"/>
            </a:br>
            <a:r>
              <a:rPr lang="en-US" sz="1800" dirty="0"/>
              <a:t>{ </a:t>
            </a:r>
            <a:br>
              <a:rPr lang="en-US" sz="1800" dirty="0"/>
            </a:br>
            <a:r>
              <a:rPr lang="en-US" sz="1800" dirty="0"/>
              <a:t>background: #00ff00 </a:t>
            </a:r>
            <a:r>
              <a:rPr lang="en-US" sz="1800" dirty="0" err="1"/>
              <a:t>url</a:t>
            </a:r>
            <a:r>
              <a:rPr lang="en-US" sz="1800" dirty="0"/>
              <a:t>('smiley.gif') no-repeat fixed center; </a:t>
            </a:r>
            <a:br>
              <a:rPr lang="en-US" sz="1800" dirty="0"/>
            </a:br>
            <a:r>
              <a:rPr lang="en-US" sz="1800" dirty="0"/>
              <a:t>} </a:t>
            </a:r>
            <a:endParaRPr lang="en-US" sz="1800" dirty="0" smtClean="0"/>
          </a:p>
        </p:txBody>
      </p:sp>
    </p:spTree>
    <p:extLst>
      <p:ext uri="{BB962C8B-B14F-4D97-AF65-F5344CB8AC3E}">
        <p14:creationId xmlns:p14="http://schemas.microsoft.com/office/powerpoint/2010/main" val="761833911"/>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a:ln>
            <a:solidFill>
              <a:schemeClr val="accent1"/>
            </a:solidFill>
          </a:ln>
        </p:spPr>
        <p:txBody>
          <a:bodyPr/>
          <a:lstStyle/>
          <a:p>
            <a:r>
              <a:rPr lang="fr-FR" sz="4000" dirty="0" smtClean="0"/>
              <a:t>Propriété CSS </a:t>
            </a:r>
            <a:r>
              <a:rPr lang="fr-FR" sz="3200" b="1" dirty="0" smtClean="0">
                <a:solidFill>
                  <a:schemeClr val="accent2">
                    <a:lumMod val="75000"/>
                  </a:schemeClr>
                </a:solidFill>
              </a:rPr>
              <a:t>'background-image'</a:t>
            </a:r>
            <a:r>
              <a:rPr lang="fr-FR" sz="3200" dirty="0" smtClean="0"/>
              <a:t> multiple</a:t>
            </a:r>
            <a:endParaRPr lang="fr-FR" sz="3200" dirty="0"/>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endParaRPr lang="fr-FR" sz="1200" dirty="0" smtClean="0"/>
          </a:p>
          <a:p>
            <a:pPr marL="0" indent="0">
              <a:buNone/>
            </a:pPr>
            <a:r>
              <a:rPr lang="fr-FR" sz="1800" dirty="0" smtClean="0"/>
              <a:t>Le CCS3 permet d'afficher plusieurs images en arrière-plan dans un même élément.</a:t>
            </a:r>
          </a:p>
          <a:p>
            <a:pPr marL="0" indent="0">
              <a:buNone/>
            </a:pPr>
            <a:r>
              <a:rPr lang="fr-FR" sz="1800" dirty="0" smtClean="0"/>
              <a:t>La première image de la déclaration sera au premier plan,</a:t>
            </a:r>
          </a:p>
          <a:p>
            <a:pPr marL="0" indent="0">
              <a:buNone/>
            </a:pPr>
            <a:r>
              <a:rPr lang="fr-FR" sz="1800" dirty="0" smtClean="0"/>
              <a:t>La seconde image sera au deuxième plan,</a:t>
            </a:r>
          </a:p>
          <a:p>
            <a:pPr marL="0" indent="0">
              <a:buNone/>
            </a:pPr>
            <a:r>
              <a:rPr lang="fr-FR" sz="1800" dirty="0" smtClean="0"/>
              <a:t>et ainsi de suite</a:t>
            </a:r>
          </a:p>
          <a:p>
            <a:pPr marL="0" indent="0">
              <a:buNone/>
            </a:pPr>
            <a:r>
              <a:rPr lang="fr-FR" sz="1800" dirty="0"/>
              <a:t>L</a:t>
            </a:r>
            <a:r>
              <a:rPr lang="fr-FR" sz="1800" dirty="0" smtClean="0"/>
              <a:t>es informations concernant les différentes images sont décrites dans chaque déclaration CSS séparées par des virgules :</a:t>
            </a:r>
          </a:p>
          <a:p>
            <a:pPr marL="0" indent="0">
              <a:buNone/>
            </a:pPr>
            <a:r>
              <a:rPr lang="fr-FR" sz="1800" dirty="0" smtClean="0"/>
              <a:t>&lt;balise&gt;</a:t>
            </a:r>
          </a:p>
          <a:p>
            <a:pPr marL="0" indent="0">
              <a:buNone/>
            </a:pPr>
            <a:r>
              <a:rPr lang="fr-FR" sz="1800" dirty="0" smtClean="0"/>
              <a:t>    background-image: url(</a:t>
            </a:r>
            <a:r>
              <a:rPr lang="fr-FR" sz="1800" i="1" dirty="0" smtClean="0"/>
              <a:t>adresse image1</a:t>
            </a:r>
            <a:r>
              <a:rPr lang="fr-FR" sz="1800" dirty="0" smtClean="0"/>
              <a:t>), (</a:t>
            </a:r>
            <a:r>
              <a:rPr lang="fr-FR" sz="1800" i="1" dirty="0" smtClean="0"/>
              <a:t>adresse image2</a:t>
            </a:r>
            <a:r>
              <a:rPr lang="fr-FR" sz="1800" dirty="0" smtClean="0"/>
              <a:t>);</a:t>
            </a:r>
          </a:p>
          <a:p>
            <a:pPr marL="0" indent="0">
              <a:buNone/>
            </a:pPr>
            <a:r>
              <a:rPr lang="fr-FR" sz="1800" dirty="0" smtClean="0"/>
              <a:t>    background-position: </a:t>
            </a:r>
            <a:r>
              <a:rPr lang="fr-FR" sz="1800" i="1" dirty="0" smtClean="0"/>
              <a:t>position image1, position image2</a:t>
            </a:r>
            <a:r>
              <a:rPr lang="fr-FR" sz="1800" dirty="0" smtClean="0"/>
              <a:t>;</a:t>
            </a:r>
          </a:p>
          <a:p>
            <a:pPr marL="0" indent="0">
              <a:buNone/>
            </a:pPr>
            <a:r>
              <a:rPr lang="fr-FR" sz="1800" dirty="0" smtClean="0"/>
              <a:t>    background-</a:t>
            </a:r>
            <a:r>
              <a:rPr lang="fr-FR" sz="1800" dirty="0" err="1" smtClean="0"/>
              <a:t>repeat</a:t>
            </a:r>
            <a:r>
              <a:rPr lang="fr-FR" sz="1800" dirty="0" smtClean="0"/>
              <a:t>: </a:t>
            </a:r>
            <a:r>
              <a:rPr lang="fr-FR" sz="1800" i="1" dirty="0" smtClean="0"/>
              <a:t>répétition image1, répétition image2;</a:t>
            </a:r>
            <a:endParaRPr lang="fr-FR" sz="1800" i="1" dirty="0"/>
          </a:p>
          <a:p>
            <a:pPr marL="0" indent="0">
              <a:buNone/>
            </a:pPr>
            <a:r>
              <a:rPr lang="fr-FR" sz="1800" dirty="0" smtClean="0"/>
              <a:t>&lt;/balise&gt;</a:t>
            </a:r>
            <a:endParaRPr lang="fr-FR" sz="1800" dirty="0"/>
          </a:p>
          <a:p>
            <a:pPr marL="0" indent="0">
              <a:buNone/>
            </a:pPr>
            <a:r>
              <a:rPr lang="fr-FR" sz="1800" dirty="0" smtClean="0"/>
              <a:t>Si une déclaration concerne toutes les images, il est inutile de la répéter.</a:t>
            </a:r>
          </a:p>
        </p:txBody>
      </p:sp>
    </p:spTree>
    <p:extLst>
      <p:ext uri="{BB962C8B-B14F-4D97-AF65-F5344CB8AC3E}">
        <p14:creationId xmlns:p14="http://schemas.microsoft.com/office/powerpoint/2010/main" val="1625076262"/>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 </a:t>
            </a:r>
            <a:r>
              <a:rPr lang="fr-FR" dirty="0" smtClean="0"/>
              <a:t>CSS </a:t>
            </a:r>
            <a:r>
              <a:rPr lang="fr-FR" b="1" dirty="0" smtClean="0">
                <a:solidFill>
                  <a:schemeClr val="accent2">
                    <a:lumMod val="75000"/>
                  </a:schemeClr>
                </a:solidFill>
              </a:rPr>
              <a:t>'</a:t>
            </a:r>
            <a:r>
              <a:rPr lang="fr-FR" b="1" dirty="0" err="1" smtClean="0">
                <a:solidFill>
                  <a:schemeClr val="accent2">
                    <a:lumMod val="75000"/>
                  </a:schemeClr>
                </a:solidFill>
              </a:rPr>
              <a:t>width</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077200" cy="5072947"/>
          </a:xfrm>
        </p:spPr>
        <p:txBody>
          <a:bodyPr>
            <a:normAutofit/>
          </a:bodyPr>
          <a:lstStyle/>
          <a:p>
            <a:pPr marL="0" indent="0">
              <a:buNone/>
            </a:pPr>
            <a:r>
              <a:rPr lang="fr-FR" sz="2400" b="1" dirty="0" err="1" smtClean="0">
                <a:solidFill>
                  <a:schemeClr val="accent2">
                    <a:lumMod val="75000"/>
                  </a:schemeClr>
                </a:solidFill>
              </a:rPr>
              <a:t>width</a:t>
            </a:r>
            <a:r>
              <a:rPr lang="fr-FR" sz="2400" dirty="0" smtClean="0"/>
              <a:t> : </a:t>
            </a:r>
            <a:r>
              <a:rPr lang="fr-FR" sz="2400" b="1" dirty="0" smtClean="0">
                <a:solidFill>
                  <a:schemeClr val="tx2"/>
                </a:solidFill>
              </a:rPr>
              <a:t>&lt;valeur&gt;|&lt;pourcentage&gt;|</a:t>
            </a:r>
            <a:r>
              <a:rPr lang="fr-FR" sz="2400" b="1" dirty="0" err="1" smtClean="0">
                <a:solidFill>
                  <a:schemeClr val="tx2"/>
                </a:solidFill>
              </a:rPr>
              <a:t>auto|inherit</a:t>
            </a:r>
            <a:endParaRPr lang="fr-FR" sz="2400" b="1" dirty="0" smtClean="0">
              <a:solidFill>
                <a:schemeClr val="tx2"/>
              </a:solidFill>
            </a:endParaRPr>
          </a:p>
          <a:p>
            <a:pPr marL="0" indent="0">
              <a:buNone/>
            </a:pPr>
            <a:r>
              <a:rPr lang="fr-FR" sz="1800" b="1" dirty="0" err="1" smtClean="0">
                <a:solidFill>
                  <a:schemeClr val="accent2">
                    <a:lumMod val="75000"/>
                  </a:schemeClr>
                </a:solidFill>
              </a:rPr>
              <a:t>width</a:t>
            </a:r>
            <a:r>
              <a:rPr lang="fr-FR" sz="1800" dirty="0" smtClean="0"/>
              <a:t> définit la largeur du contenu de l'élément.</a:t>
            </a:r>
          </a:p>
          <a:p>
            <a:pPr marL="0" indent="0">
              <a:buNone/>
            </a:pPr>
            <a:endParaRPr lang="fr-FR" sz="1800" dirty="0"/>
          </a:p>
          <a:p>
            <a:pPr marL="0" indent="0">
              <a:buNone/>
            </a:pPr>
            <a:r>
              <a:rPr lang="fr-FR" sz="1800" b="1" dirty="0" smtClean="0">
                <a:solidFill>
                  <a:schemeClr val="tx2"/>
                </a:solidFill>
              </a:rPr>
              <a:t>&lt;valeur&gt; </a:t>
            </a:r>
            <a:r>
              <a:rPr lang="fr-FR" sz="1800" dirty="0" smtClean="0"/>
              <a:t>: donne dans une unité choisie la largeur fixe de l'élément. </a:t>
            </a:r>
          </a:p>
          <a:p>
            <a:pPr marL="0" indent="0">
              <a:buNone/>
            </a:pPr>
            <a:r>
              <a:rPr lang="fr-FR" sz="1800" dirty="0" smtClean="0"/>
              <a:t>Par exemple :</a:t>
            </a:r>
          </a:p>
          <a:p>
            <a:pPr marL="0" indent="0">
              <a:buNone/>
            </a:pPr>
            <a:r>
              <a:rPr lang="fr-FR" sz="1800" dirty="0" smtClean="0"/>
              <a:t>&lt;div style="</a:t>
            </a:r>
            <a:r>
              <a:rPr lang="fr-FR" sz="1800" dirty="0" smtClean="0">
                <a:solidFill>
                  <a:srgbClr val="FF0000"/>
                </a:solidFill>
              </a:rPr>
              <a:t>width:200px</a:t>
            </a:r>
            <a:r>
              <a:rPr lang="fr-FR" sz="1800" dirty="0" smtClean="0"/>
              <a:t>;" &gt; indique que la &lt;div&gt; aura une largeur fixe de 200 pixels.</a:t>
            </a:r>
          </a:p>
          <a:p>
            <a:pPr marL="0" indent="0">
              <a:buNone/>
            </a:pPr>
            <a:r>
              <a:rPr lang="fr-FR" sz="1800" dirty="0" smtClean="0"/>
              <a:t>Les unités fixes sont px, </a:t>
            </a:r>
            <a:r>
              <a:rPr lang="fr-FR" sz="1800" dirty="0" err="1" smtClean="0"/>
              <a:t>em</a:t>
            </a:r>
            <a:r>
              <a:rPr lang="fr-FR" sz="1800" dirty="0" smtClean="0"/>
              <a:t>, ex, </a:t>
            </a:r>
            <a:r>
              <a:rPr lang="fr-FR" sz="1800" dirty="0" err="1" smtClean="0"/>
              <a:t>cm,mm</a:t>
            </a:r>
            <a:r>
              <a:rPr lang="fr-FR" sz="1800" dirty="0" smtClean="0"/>
              <a:t>, in (=2,54 cm), pt (=1/72 </a:t>
            </a:r>
            <a:r>
              <a:rPr lang="fr-FR" sz="1800" dirty="0" err="1" smtClean="0"/>
              <a:t>inch</a:t>
            </a:r>
            <a:r>
              <a:rPr lang="fr-FR" sz="1800" dirty="0" smtClean="0"/>
              <a:t>),pc(=12pt)</a:t>
            </a:r>
          </a:p>
          <a:p>
            <a:pPr marL="0" indent="0">
              <a:buNone/>
            </a:pPr>
            <a:endParaRPr lang="fr-FR" sz="1800" dirty="0"/>
          </a:p>
          <a:p>
            <a:pPr marL="0" indent="0">
              <a:buNone/>
            </a:pPr>
            <a:r>
              <a:rPr lang="fr-FR" sz="1800" b="1" dirty="0" smtClean="0">
                <a:solidFill>
                  <a:schemeClr val="tx2"/>
                </a:solidFill>
              </a:rPr>
              <a:t>&lt;pourcentage</a:t>
            </a:r>
            <a:r>
              <a:rPr lang="fr-FR" sz="1800" b="1" dirty="0">
                <a:solidFill>
                  <a:schemeClr val="tx2"/>
                </a:solidFill>
              </a:rPr>
              <a:t>&gt;</a:t>
            </a:r>
            <a:r>
              <a:rPr lang="fr-FR" sz="1800" dirty="0" smtClean="0"/>
              <a:t> : donne à l'élément une largeur égale au pourcentage de la largeur de l'élément parent ou conteneur. Par exemple : </a:t>
            </a:r>
          </a:p>
          <a:p>
            <a:pPr marL="0" indent="0">
              <a:buNone/>
            </a:pPr>
            <a:r>
              <a:rPr lang="fr-FR" sz="1800" dirty="0" smtClean="0"/>
              <a:t>&lt;div style="</a:t>
            </a:r>
            <a:r>
              <a:rPr lang="fr-FR" sz="1800" dirty="0" smtClean="0">
                <a:solidFill>
                  <a:srgbClr val="FF0000"/>
                </a:solidFill>
              </a:rPr>
              <a:t>width:50%;</a:t>
            </a:r>
            <a:r>
              <a:rPr lang="fr-FR" sz="1800" dirty="0" smtClean="0"/>
              <a:t>"&gt; indique que l'élément aura une largeur égale à la moitié de l'élément parent.</a:t>
            </a:r>
          </a:p>
          <a:p>
            <a:pPr marL="0" indent="0">
              <a:buNone/>
            </a:pPr>
            <a:endParaRPr lang="fr-FR" sz="1800" dirty="0"/>
          </a:p>
          <a:p>
            <a:pPr marL="0" indent="0">
              <a:buNone/>
            </a:pPr>
            <a:r>
              <a:rPr lang="fr-FR" sz="1800" b="1" dirty="0" smtClean="0">
                <a:solidFill>
                  <a:schemeClr val="tx2"/>
                </a:solidFill>
              </a:rPr>
              <a:t>auto :</a:t>
            </a:r>
            <a:r>
              <a:rPr lang="fr-FR" sz="1800" dirty="0" smtClean="0"/>
              <a:t> laisse le navigateur calculer automatiquement la largeur de l'élément.</a:t>
            </a:r>
          </a:p>
          <a:p>
            <a:pPr marL="0" indent="0">
              <a:buNone/>
            </a:pPr>
            <a:r>
              <a:rPr lang="fr-FR" sz="1800" b="1" dirty="0" err="1">
                <a:solidFill>
                  <a:schemeClr val="tx2"/>
                </a:solidFill>
              </a:rPr>
              <a:t>inherit</a:t>
            </a:r>
            <a:r>
              <a:rPr lang="fr-FR" sz="1800" dirty="0" smtClean="0"/>
              <a:t> : l'élément hérite de la largeur de l'élément parent.</a:t>
            </a:r>
            <a:endParaRPr lang="fr-FR" sz="1800" dirty="0"/>
          </a:p>
        </p:txBody>
      </p:sp>
    </p:spTree>
    <p:extLst>
      <p:ext uri="{BB962C8B-B14F-4D97-AF65-F5344CB8AC3E}">
        <p14:creationId xmlns:p14="http://schemas.microsoft.com/office/powerpoint/2010/main" val="4089072059"/>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 CSS </a:t>
            </a:r>
            <a:r>
              <a:rPr lang="fr-FR" b="1" dirty="0">
                <a:solidFill>
                  <a:schemeClr val="accent2">
                    <a:lumMod val="75000"/>
                  </a:schemeClr>
                </a:solidFill>
              </a:rPr>
              <a:t>'</a:t>
            </a:r>
            <a:r>
              <a:rPr lang="fr-FR" b="1" dirty="0" err="1">
                <a:solidFill>
                  <a:schemeClr val="accent2">
                    <a:lumMod val="75000"/>
                  </a:schemeClr>
                </a:solidFill>
              </a:rPr>
              <a:t>width</a:t>
            </a:r>
            <a:r>
              <a:rPr lang="fr-FR" b="1" dirty="0">
                <a:solidFill>
                  <a:schemeClr val="accent2">
                    <a:lumMod val="75000"/>
                  </a:schemeClr>
                </a:solidFill>
              </a:rPr>
              <a:t>'</a:t>
            </a:r>
            <a:r>
              <a:rPr lang="fr-FR" dirty="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077200" cy="4784915"/>
          </a:xfrm>
        </p:spPr>
        <p:txBody>
          <a:bodyPr>
            <a:normAutofit/>
          </a:bodyPr>
          <a:lstStyle/>
          <a:p>
            <a:pPr marL="0" indent="0">
              <a:buNone/>
            </a:pPr>
            <a:r>
              <a:rPr lang="fr-FR" sz="1800" dirty="0" smtClean="0"/>
              <a:t>Exemple :</a:t>
            </a:r>
          </a:p>
          <a:p>
            <a:pPr marL="0" indent="0">
              <a:buNone/>
            </a:pPr>
            <a:r>
              <a:rPr lang="fr-FR" sz="1800" dirty="0"/>
              <a:t>&lt;div style="</a:t>
            </a:r>
            <a:r>
              <a:rPr lang="fr-FR" sz="1800" dirty="0">
                <a:solidFill>
                  <a:srgbClr val="FF0000"/>
                </a:solidFill>
              </a:rPr>
              <a:t>width:200px</a:t>
            </a:r>
            <a:r>
              <a:rPr lang="fr-FR" sz="1800" dirty="0"/>
              <a:t>;background-color:silver</a:t>
            </a:r>
            <a:r>
              <a:rPr lang="fr-FR" sz="1800" dirty="0" smtClean="0"/>
              <a:t>;"&gt;CONTENEUR</a:t>
            </a:r>
            <a:endParaRPr lang="fr-FR" sz="1800" dirty="0"/>
          </a:p>
          <a:p>
            <a:pPr marL="0" indent="0">
              <a:buNone/>
            </a:pPr>
            <a:r>
              <a:rPr lang="fr-FR" sz="1800" dirty="0" smtClean="0"/>
              <a:t>     &lt;</a:t>
            </a:r>
            <a:r>
              <a:rPr lang="fr-FR" sz="1800" dirty="0"/>
              <a:t>div style="</a:t>
            </a:r>
            <a:r>
              <a:rPr lang="fr-FR" sz="1800" dirty="0">
                <a:solidFill>
                  <a:srgbClr val="FF0000"/>
                </a:solidFill>
              </a:rPr>
              <a:t>width:50%</a:t>
            </a:r>
            <a:r>
              <a:rPr lang="fr-FR" sz="1800" dirty="0"/>
              <a:t>;</a:t>
            </a:r>
            <a:r>
              <a:rPr lang="fr-FR" sz="1800" dirty="0" err="1"/>
              <a:t>background-color:orange</a:t>
            </a:r>
            <a:r>
              <a:rPr lang="fr-FR" sz="1800" dirty="0"/>
              <a:t>;"&gt;DIV 1</a:t>
            </a:r>
          </a:p>
          <a:p>
            <a:pPr marL="0" indent="0">
              <a:buNone/>
            </a:pPr>
            <a:r>
              <a:rPr lang="fr-FR" sz="1800" dirty="0" smtClean="0"/>
              <a:t>     &lt;/</a:t>
            </a:r>
            <a:r>
              <a:rPr lang="fr-FR" sz="1800" dirty="0"/>
              <a:t>div&gt;</a:t>
            </a:r>
          </a:p>
          <a:p>
            <a:pPr marL="0" indent="0">
              <a:buNone/>
            </a:pPr>
            <a:r>
              <a:rPr lang="fr-FR" sz="1800" dirty="0" smtClean="0"/>
              <a:t>     &lt;</a:t>
            </a:r>
            <a:r>
              <a:rPr lang="fr-FR" sz="1800" dirty="0"/>
              <a:t>div style="</a:t>
            </a:r>
            <a:r>
              <a:rPr lang="fr-FR" sz="1800" dirty="0" err="1">
                <a:solidFill>
                  <a:srgbClr val="FF0000"/>
                </a:solidFill>
              </a:rPr>
              <a:t>width:auto</a:t>
            </a:r>
            <a:r>
              <a:rPr lang="fr-FR" sz="1800" dirty="0" err="1"/>
              <a:t>;background-color:lime</a:t>
            </a:r>
            <a:r>
              <a:rPr lang="fr-FR" sz="1800" dirty="0"/>
              <a:t>;"&gt;DIV 2</a:t>
            </a:r>
          </a:p>
          <a:p>
            <a:pPr marL="0" indent="0">
              <a:buNone/>
            </a:pPr>
            <a:r>
              <a:rPr lang="fr-FR" sz="1800" dirty="0" smtClean="0"/>
              <a:t>     &lt;/</a:t>
            </a:r>
            <a:r>
              <a:rPr lang="fr-FR" sz="1800" dirty="0"/>
              <a:t>div&gt;</a:t>
            </a:r>
          </a:p>
          <a:p>
            <a:pPr marL="0" indent="0">
              <a:buNone/>
            </a:pPr>
            <a:r>
              <a:rPr lang="fr-FR" sz="1800" dirty="0"/>
              <a:t>&lt;/div&gt;</a:t>
            </a:r>
          </a:p>
        </p:txBody>
      </p:sp>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099" y="3789040"/>
            <a:ext cx="443865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583744"/>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lstStyle/>
          <a:p>
            <a:pPr marL="0" indent="0" fontAlgn="auto">
              <a:spcAft>
                <a:spcPts val="0"/>
              </a:spcAft>
              <a:buFont typeface="Arial" pitchFamily="34" charset="0"/>
              <a:buNone/>
              <a:defRPr/>
            </a:pPr>
            <a:r>
              <a:rPr sz="2000" dirty="0" smtClean="0"/>
              <a:t>Et une troisième façon :</a:t>
            </a:r>
          </a:p>
          <a:p>
            <a:pPr marL="0" indent="0" fontAlgn="auto">
              <a:spcAft>
                <a:spcPts val="0"/>
              </a:spcAft>
              <a:buFont typeface="Arial" pitchFamily="34" charset="0"/>
              <a:buNone/>
              <a:defRPr/>
            </a:pPr>
            <a:endParaRPr sz="2000" dirty="0" smtClean="0"/>
          </a:p>
          <a:p>
            <a:pPr marL="514350" indent="-514350" fontAlgn="auto">
              <a:spcAft>
                <a:spcPts val="0"/>
              </a:spcAft>
              <a:buFont typeface="+mj-lt"/>
              <a:buAutoNum type="arabicPeriod" startAt="3"/>
              <a:defRPr/>
            </a:pPr>
            <a:r>
              <a:rPr sz="2000" dirty="0" smtClean="0"/>
              <a:t>A l'intérieur de la balise &lt;body&gt; au sein d'une balise quelconque avec l'attribut </a:t>
            </a:r>
            <a:r>
              <a:rPr sz="2000" b="1" dirty="0" smtClean="0">
                <a:solidFill>
                  <a:schemeClr val="accent2">
                    <a:lumMod val="75000"/>
                  </a:schemeClr>
                </a:solidFill>
              </a:rPr>
              <a:t>style=</a:t>
            </a:r>
            <a:r>
              <a:rPr sz="2000" dirty="0" smtClean="0"/>
              <a:t>"...." en utilisant des styles autorisés par cette balise.</a:t>
            </a:r>
            <a:br>
              <a:rPr sz="2000" dirty="0" smtClean="0"/>
            </a:br>
            <a:r>
              <a:rPr sz="2000" dirty="0" smtClean="0">
                <a:solidFill>
                  <a:schemeClr val="accent2">
                    <a:lumMod val="50000"/>
                  </a:schemeClr>
                </a:solidFill>
              </a:rPr>
              <a:t>exemple : </a:t>
            </a:r>
            <a:br>
              <a:rPr sz="2000" dirty="0" smtClean="0">
                <a:solidFill>
                  <a:schemeClr val="accent2">
                    <a:lumMod val="50000"/>
                  </a:schemeClr>
                </a:solidFill>
              </a:rPr>
            </a:br>
            <a:r>
              <a:rPr sz="2000" dirty="0" smtClean="0">
                <a:solidFill>
                  <a:schemeClr val="bg1">
                    <a:lumMod val="50000"/>
                  </a:schemeClr>
                </a:solidFill>
              </a:rPr>
              <a:t>&lt;body&gt;</a:t>
            </a:r>
            <a:r>
              <a:rPr sz="2000" dirty="0" smtClean="0">
                <a:solidFill>
                  <a:schemeClr val="accent2">
                    <a:lumMod val="50000"/>
                  </a:schemeClr>
                </a:solidFill>
              </a:rPr>
              <a:t/>
            </a:r>
            <a:br>
              <a:rPr sz="2000" dirty="0" smtClean="0">
                <a:solidFill>
                  <a:schemeClr val="accent2">
                    <a:lumMod val="50000"/>
                  </a:schemeClr>
                </a:solidFill>
              </a:rPr>
            </a:br>
            <a:r>
              <a:rPr sz="2000" dirty="0" smtClean="0"/>
              <a:t>&lt;p </a:t>
            </a:r>
            <a:r>
              <a:rPr sz="2000" b="1" dirty="0" smtClean="0">
                <a:solidFill>
                  <a:schemeClr val="accent2">
                    <a:lumMod val="75000"/>
                  </a:schemeClr>
                </a:solidFill>
              </a:rPr>
              <a:t>style=</a:t>
            </a:r>
            <a:r>
              <a:rPr sz="2000" dirty="0" smtClean="0"/>
              <a:t>"font-size:15px;color:blue;text-align:center;"&gt;</a:t>
            </a:r>
            <a:r>
              <a:rPr sz="2000" dirty="0" smtClean="0">
                <a:solidFill>
                  <a:schemeClr val="accent2">
                    <a:lumMod val="50000"/>
                  </a:schemeClr>
                </a:solidFill>
              </a:rPr>
              <a:t/>
            </a:r>
            <a:br>
              <a:rPr sz="2000" dirty="0" smtClean="0">
                <a:solidFill>
                  <a:schemeClr val="accent2">
                    <a:lumMod val="50000"/>
                  </a:schemeClr>
                </a:solidFill>
              </a:rPr>
            </a:br>
            <a:r>
              <a:rPr sz="2000" dirty="0" smtClean="0"/>
              <a:t>Chapitre VIII&lt;/p&gt;</a:t>
            </a:r>
            <a:br>
              <a:rPr sz="2000" dirty="0" smtClean="0"/>
            </a:br>
            <a:r>
              <a:rPr sz="2000" dirty="0" smtClean="0">
                <a:solidFill>
                  <a:schemeClr val="bg1">
                    <a:lumMod val="50000"/>
                  </a:schemeClr>
                </a:solidFill>
              </a:rPr>
              <a:t>&lt;/body&gt;</a:t>
            </a:r>
            <a:endParaRPr sz="2000" dirty="0">
              <a:solidFill>
                <a:schemeClr val="bg1">
                  <a:lumMod val="50000"/>
                </a:schemeClr>
              </a:solidFill>
            </a:endParaRPr>
          </a:p>
          <a:p>
            <a:pPr marL="0" indent="0" fontAlgn="auto">
              <a:spcAft>
                <a:spcPts val="0"/>
              </a:spcAft>
              <a:buFont typeface="Arial" pitchFamily="34" charset="0"/>
              <a:buNone/>
              <a:defRPr/>
            </a:pPr>
            <a:endParaRPr sz="2000" dirty="0" smtClean="0"/>
          </a:p>
        </p:txBody>
      </p:sp>
    </p:spTree>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Propriétés </a:t>
            </a:r>
            <a:r>
              <a:rPr lang="fr-FR" dirty="0"/>
              <a:t>CSS </a:t>
            </a:r>
            <a:r>
              <a:rPr lang="fr-FR" b="1" dirty="0" smtClean="0">
                <a:solidFill>
                  <a:schemeClr val="accent2">
                    <a:lumMod val="75000"/>
                  </a:schemeClr>
                </a:solidFill>
              </a:rPr>
              <a:t>'min-</a:t>
            </a:r>
            <a:r>
              <a:rPr lang="fr-FR" b="1" dirty="0" err="1" smtClean="0">
                <a:solidFill>
                  <a:schemeClr val="accent2">
                    <a:lumMod val="75000"/>
                  </a:schemeClr>
                </a:solidFill>
              </a:rPr>
              <a:t>width</a:t>
            </a:r>
            <a:r>
              <a:rPr lang="fr-FR" b="1" dirty="0" smtClean="0">
                <a:solidFill>
                  <a:schemeClr val="accent2">
                    <a:lumMod val="75000"/>
                  </a:schemeClr>
                </a:solidFill>
              </a:rPr>
              <a:t>' </a:t>
            </a:r>
            <a:br>
              <a:rPr lang="fr-FR" b="1" dirty="0" smtClean="0">
                <a:solidFill>
                  <a:schemeClr val="accent2">
                    <a:lumMod val="75000"/>
                  </a:schemeClr>
                </a:solidFill>
              </a:rPr>
            </a:br>
            <a:r>
              <a:rPr lang="fr-FR" b="1" dirty="0" smtClean="0">
                <a:solidFill>
                  <a:schemeClr val="accent2">
                    <a:lumMod val="75000"/>
                  </a:schemeClr>
                </a:solidFill>
              </a:rPr>
              <a:t>			</a:t>
            </a:r>
            <a:r>
              <a:rPr lang="fr-FR" dirty="0" smtClean="0"/>
              <a:t>et</a:t>
            </a:r>
            <a:r>
              <a:rPr lang="fr-FR" b="1" dirty="0" smtClean="0">
                <a:solidFill>
                  <a:schemeClr val="accent2">
                    <a:lumMod val="75000"/>
                  </a:schemeClr>
                </a:solidFill>
              </a:rPr>
              <a:t> 'max-</a:t>
            </a:r>
            <a:r>
              <a:rPr lang="fr-FR" b="1" dirty="0" err="1" smtClean="0">
                <a:solidFill>
                  <a:schemeClr val="accent2">
                    <a:lumMod val="75000"/>
                  </a:schemeClr>
                </a:solidFill>
              </a:rPr>
              <a:t>width</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p:txBody>
          <a:bodyPr>
            <a:normAutofit/>
          </a:bodyPr>
          <a:lstStyle/>
          <a:p>
            <a:pPr marL="0" indent="0">
              <a:buNone/>
            </a:pPr>
            <a:r>
              <a:rPr lang="fr-FR" sz="2400" b="1" dirty="0" smtClean="0">
                <a:solidFill>
                  <a:schemeClr val="accent2">
                    <a:lumMod val="75000"/>
                  </a:schemeClr>
                </a:solidFill>
              </a:rPr>
              <a:t>min-</a:t>
            </a:r>
            <a:r>
              <a:rPr lang="fr-FR" sz="2400" b="1" dirty="0" err="1" smtClean="0">
                <a:solidFill>
                  <a:schemeClr val="accent2">
                    <a:lumMod val="75000"/>
                  </a:schemeClr>
                </a:solidFill>
              </a:rPr>
              <a:t>width</a:t>
            </a:r>
            <a:r>
              <a:rPr lang="fr-FR" sz="2400" dirty="0" smtClean="0"/>
              <a:t> </a:t>
            </a:r>
            <a:r>
              <a:rPr lang="fr-FR" sz="2400" dirty="0"/>
              <a:t>: </a:t>
            </a:r>
            <a:r>
              <a:rPr lang="fr-FR" sz="2400" b="1" dirty="0">
                <a:solidFill>
                  <a:schemeClr val="tx2"/>
                </a:solidFill>
              </a:rPr>
              <a:t>&lt;valeur&gt;|&lt;pourcentage</a:t>
            </a:r>
            <a:r>
              <a:rPr lang="fr-FR" sz="2400" b="1" dirty="0" smtClean="0">
                <a:solidFill>
                  <a:schemeClr val="tx2"/>
                </a:solidFill>
              </a:rPr>
              <a:t>&gt;|</a:t>
            </a:r>
            <a:r>
              <a:rPr lang="fr-FR" sz="2400" b="1" dirty="0" err="1" smtClean="0">
                <a:solidFill>
                  <a:schemeClr val="tx2"/>
                </a:solidFill>
              </a:rPr>
              <a:t>inherit</a:t>
            </a:r>
            <a:endParaRPr lang="fr-FR" sz="2400" b="1" dirty="0" smtClean="0">
              <a:solidFill>
                <a:schemeClr val="tx2"/>
              </a:solidFill>
            </a:endParaRPr>
          </a:p>
          <a:p>
            <a:pPr marL="0" indent="0">
              <a:buNone/>
            </a:pPr>
            <a:r>
              <a:rPr lang="fr-FR" sz="2400" b="1" dirty="0" smtClean="0">
                <a:solidFill>
                  <a:schemeClr val="accent2">
                    <a:lumMod val="75000"/>
                  </a:schemeClr>
                </a:solidFill>
              </a:rPr>
              <a:t>max-</a:t>
            </a:r>
            <a:r>
              <a:rPr lang="fr-FR" sz="2400" b="1" dirty="0" err="1" smtClean="0">
                <a:solidFill>
                  <a:schemeClr val="accent2">
                    <a:lumMod val="75000"/>
                  </a:schemeClr>
                </a:solidFill>
              </a:rPr>
              <a:t>width</a:t>
            </a:r>
            <a:r>
              <a:rPr lang="fr-FR" sz="2400" dirty="0" smtClean="0"/>
              <a:t> </a:t>
            </a:r>
            <a:r>
              <a:rPr lang="fr-FR" sz="2400" dirty="0"/>
              <a:t>: </a:t>
            </a:r>
            <a:r>
              <a:rPr lang="fr-FR" sz="2400" b="1" dirty="0">
                <a:solidFill>
                  <a:schemeClr val="tx2"/>
                </a:solidFill>
              </a:rPr>
              <a:t>&lt;valeur&gt;|&lt;pourcentage</a:t>
            </a:r>
            <a:r>
              <a:rPr lang="fr-FR" sz="2400" b="1" dirty="0" smtClean="0">
                <a:solidFill>
                  <a:schemeClr val="tx2"/>
                </a:solidFill>
              </a:rPr>
              <a:t>&gt;|</a:t>
            </a:r>
            <a:r>
              <a:rPr lang="fr-FR" sz="2400" b="1" dirty="0" err="1" smtClean="0">
                <a:solidFill>
                  <a:schemeClr val="tx2"/>
                </a:solidFill>
              </a:rPr>
              <a:t>none|inherit</a:t>
            </a:r>
            <a:endParaRPr lang="fr-FR" sz="2400" b="1" dirty="0">
              <a:solidFill>
                <a:schemeClr val="tx2"/>
              </a:solidFill>
            </a:endParaRPr>
          </a:p>
          <a:p>
            <a:pPr marL="0" indent="0">
              <a:buNone/>
            </a:pPr>
            <a:r>
              <a:rPr lang="fr-FR" sz="1800" b="1" dirty="0" smtClean="0">
                <a:solidFill>
                  <a:schemeClr val="accent2">
                    <a:lumMod val="75000"/>
                  </a:schemeClr>
                </a:solidFill>
              </a:rPr>
              <a:t>min-</a:t>
            </a:r>
            <a:r>
              <a:rPr lang="fr-FR" sz="1800" b="1" dirty="0" err="1" smtClean="0">
                <a:solidFill>
                  <a:schemeClr val="accent2">
                    <a:lumMod val="75000"/>
                  </a:schemeClr>
                </a:solidFill>
              </a:rPr>
              <a:t>width</a:t>
            </a:r>
            <a:r>
              <a:rPr lang="fr-FR" sz="1800" dirty="0" smtClean="0"/>
              <a:t> </a:t>
            </a:r>
            <a:r>
              <a:rPr lang="fr-FR" sz="1800" dirty="0"/>
              <a:t>définit la largeur </a:t>
            </a:r>
            <a:r>
              <a:rPr lang="fr-FR" sz="1800" dirty="0" smtClean="0"/>
              <a:t>minimale du </a:t>
            </a:r>
            <a:r>
              <a:rPr lang="fr-FR" sz="1800" dirty="0"/>
              <a:t>contenu de l'élément.</a:t>
            </a:r>
          </a:p>
          <a:p>
            <a:pPr marL="0" indent="0">
              <a:buNone/>
            </a:pPr>
            <a:r>
              <a:rPr lang="fr-FR" sz="1800" b="1" dirty="0" smtClean="0">
                <a:solidFill>
                  <a:schemeClr val="accent2">
                    <a:lumMod val="75000"/>
                  </a:schemeClr>
                </a:solidFill>
              </a:rPr>
              <a:t>max-</a:t>
            </a:r>
            <a:r>
              <a:rPr lang="fr-FR" sz="1800" b="1" dirty="0" err="1" smtClean="0">
                <a:solidFill>
                  <a:schemeClr val="accent2">
                    <a:lumMod val="75000"/>
                  </a:schemeClr>
                </a:solidFill>
              </a:rPr>
              <a:t>width</a:t>
            </a:r>
            <a:r>
              <a:rPr lang="fr-FR" sz="1800" dirty="0" smtClean="0"/>
              <a:t> </a:t>
            </a:r>
            <a:r>
              <a:rPr lang="fr-FR" sz="1800" dirty="0"/>
              <a:t>définit la largeur </a:t>
            </a:r>
            <a:r>
              <a:rPr lang="fr-FR" sz="1800" dirty="0" smtClean="0"/>
              <a:t>maximale </a:t>
            </a:r>
            <a:r>
              <a:rPr lang="fr-FR" sz="1800" dirty="0"/>
              <a:t>du contenu de l'élément</a:t>
            </a:r>
            <a:r>
              <a:rPr lang="fr-FR" sz="1800" dirty="0" smtClean="0"/>
              <a:t>.</a:t>
            </a:r>
          </a:p>
          <a:p>
            <a:pPr marL="0" indent="0">
              <a:buNone/>
            </a:pPr>
            <a:r>
              <a:rPr lang="fr-FR" sz="1800" b="1" dirty="0">
                <a:solidFill>
                  <a:schemeClr val="tx2"/>
                </a:solidFill>
              </a:rPr>
              <a:t>&lt;valeur&gt;, &lt;pourcentage&gt; </a:t>
            </a:r>
            <a:r>
              <a:rPr lang="fr-FR" sz="1800" dirty="0"/>
              <a:t>et</a:t>
            </a:r>
            <a:r>
              <a:rPr lang="fr-FR" sz="1800" b="1" dirty="0">
                <a:solidFill>
                  <a:schemeClr val="tx2"/>
                </a:solidFill>
              </a:rPr>
              <a:t> </a:t>
            </a:r>
            <a:r>
              <a:rPr lang="fr-FR" sz="1800" b="1" dirty="0" err="1">
                <a:solidFill>
                  <a:schemeClr val="tx2"/>
                </a:solidFill>
              </a:rPr>
              <a:t>inherit</a:t>
            </a:r>
            <a:r>
              <a:rPr lang="fr-FR" sz="1800" b="1" dirty="0">
                <a:solidFill>
                  <a:schemeClr val="tx2"/>
                </a:solidFill>
              </a:rPr>
              <a:t> </a:t>
            </a:r>
            <a:r>
              <a:rPr lang="fr-FR" sz="1800" dirty="0" smtClean="0"/>
              <a:t>--&gt; voir précédemment </a:t>
            </a:r>
            <a:r>
              <a:rPr lang="fr-FR" sz="1800" b="1" dirty="0" err="1" smtClean="0">
                <a:solidFill>
                  <a:schemeClr val="accent2">
                    <a:lumMod val="75000"/>
                  </a:schemeClr>
                </a:solidFill>
              </a:rPr>
              <a:t>width</a:t>
            </a:r>
            <a:endParaRPr lang="fr-FR" sz="1800" b="1" dirty="0">
              <a:solidFill>
                <a:schemeClr val="accent2">
                  <a:lumMod val="75000"/>
                </a:schemeClr>
              </a:solidFill>
            </a:endParaRPr>
          </a:p>
          <a:p>
            <a:pPr marL="0" indent="0">
              <a:buNone/>
            </a:pPr>
            <a:r>
              <a:rPr lang="fr-FR" sz="1800" b="1" dirty="0">
                <a:solidFill>
                  <a:schemeClr val="tx2"/>
                </a:solidFill>
              </a:rPr>
              <a:t>none</a:t>
            </a:r>
            <a:r>
              <a:rPr lang="fr-FR" sz="1800" dirty="0" smtClean="0"/>
              <a:t> : pas de limite maximale (pour max-</a:t>
            </a:r>
            <a:r>
              <a:rPr lang="fr-FR" sz="1800" dirty="0" err="1" smtClean="0"/>
              <a:t>width</a:t>
            </a:r>
            <a:r>
              <a:rPr lang="fr-FR" sz="1800" dirty="0" smtClean="0"/>
              <a:t> seulement)</a:t>
            </a:r>
          </a:p>
          <a:p>
            <a:pPr marL="0" indent="0">
              <a:buNone/>
            </a:pPr>
            <a:r>
              <a:rPr lang="fr-FR" sz="1800" dirty="0" smtClean="0"/>
              <a:t>exemple :</a:t>
            </a:r>
          </a:p>
          <a:p>
            <a:pPr marL="0" indent="0">
              <a:buNone/>
            </a:pPr>
            <a:r>
              <a:rPr lang="fr-FR" sz="1800" dirty="0" smtClean="0"/>
              <a:t>&lt;div style="</a:t>
            </a:r>
            <a:r>
              <a:rPr lang="fr-FR" sz="1800" dirty="0" err="1" smtClean="0"/>
              <a:t>width</a:t>
            </a:r>
            <a:r>
              <a:rPr lang="fr-FR" sz="1800" dirty="0" smtClean="0"/>
              <a:t>: 50%; min-width:100px;"&gt;</a:t>
            </a:r>
          </a:p>
          <a:p>
            <a:pPr marL="0" indent="0">
              <a:buNone/>
            </a:pPr>
            <a:r>
              <a:rPr lang="fr-FR" sz="1800" dirty="0" smtClean="0"/>
              <a:t>La largeur de la &lt;div&gt; fera 50 % de la largeur de l'élément parent mais ne pourra pas avoir une largeur inférieure à 100 px.</a:t>
            </a:r>
            <a:endParaRPr lang="fr-FR" sz="1800" dirty="0"/>
          </a:p>
        </p:txBody>
      </p:sp>
    </p:spTree>
    <p:extLst>
      <p:ext uri="{BB962C8B-B14F-4D97-AF65-F5344CB8AC3E}">
        <p14:creationId xmlns:p14="http://schemas.microsoft.com/office/powerpoint/2010/main" val="2874496235"/>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 </a:t>
            </a:r>
            <a:r>
              <a:rPr lang="fr-FR" dirty="0" smtClean="0"/>
              <a:t>CSS </a:t>
            </a:r>
            <a:r>
              <a:rPr lang="fr-FR" b="1" dirty="0" smtClean="0">
                <a:solidFill>
                  <a:schemeClr val="accent2">
                    <a:lumMod val="75000"/>
                  </a:schemeClr>
                </a:solidFill>
              </a:rPr>
              <a:t>'</a:t>
            </a:r>
            <a:r>
              <a:rPr lang="fr-FR" b="1" dirty="0" err="1" smtClean="0">
                <a:solidFill>
                  <a:schemeClr val="accent2">
                    <a:lumMod val="75000"/>
                  </a:schemeClr>
                </a:solidFill>
              </a:rPr>
              <a:t>height</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130480" cy="5072947"/>
          </a:xfrm>
        </p:spPr>
        <p:txBody>
          <a:bodyPr>
            <a:normAutofit/>
          </a:bodyPr>
          <a:lstStyle/>
          <a:p>
            <a:pPr marL="0" indent="0">
              <a:buNone/>
            </a:pPr>
            <a:r>
              <a:rPr lang="fr-FR" sz="2400" b="1" dirty="0" err="1" smtClean="0">
                <a:solidFill>
                  <a:schemeClr val="accent2">
                    <a:lumMod val="75000"/>
                  </a:schemeClr>
                </a:solidFill>
              </a:rPr>
              <a:t>height</a:t>
            </a:r>
            <a:r>
              <a:rPr lang="fr-FR" sz="2400" dirty="0" smtClean="0"/>
              <a:t> : </a:t>
            </a:r>
            <a:r>
              <a:rPr lang="fr-FR" sz="2400" b="1" dirty="0" smtClean="0">
                <a:solidFill>
                  <a:schemeClr val="tx2"/>
                </a:solidFill>
              </a:rPr>
              <a:t>&lt;valeur&gt;|&lt;pourcentage&gt;|</a:t>
            </a:r>
            <a:r>
              <a:rPr lang="fr-FR" sz="2400" b="1" dirty="0" err="1" smtClean="0">
                <a:solidFill>
                  <a:schemeClr val="tx2"/>
                </a:solidFill>
              </a:rPr>
              <a:t>auto|inherit</a:t>
            </a:r>
            <a:endParaRPr lang="fr-FR" sz="2400" b="1" dirty="0" smtClean="0">
              <a:solidFill>
                <a:schemeClr val="tx2"/>
              </a:solidFill>
            </a:endParaRPr>
          </a:p>
          <a:p>
            <a:pPr marL="0" indent="0">
              <a:buNone/>
            </a:pPr>
            <a:r>
              <a:rPr lang="fr-FR" sz="1800" b="1" dirty="0" err="1" smtClean="0">
                <a:solidFill>
                  <a:schemeClr val="accent2">
                    <a:lumMod val="75000"/>
                  </a:schemeClr>
                </a:solidFill>
              </a:rPr>
              <a:t>height</a:t>
            </a:r>
            <a:r>
              <a:rPr lang="fr-FR" sz="1800" dirty="0" smtClean="0"/>
              <a:t> définit la hauteur du contenu de l'élément.</a:t>
            </a:r>
          </a:p>
          <a:p>
            <a:pPr marL="0" indent="0">
              <a:buNone/>
            </a:pPr>
            <a:endParaRPr lang="fr-FR" sz="1800" dirty="0"/>
          </a:p>
          <a:p>
            <a:pPr marL="0" indent="0">
              <a:buNone/>
            </a:pPr>
            <a:r>
              <a:rPr lang="fr-FR" sz="1800" b="1" dirty="0" smtClean="0">
                <a:solidFill>
                  <a:schemeClr val="tx2"/>
                </a:solidFill>
              </a:rPr>
              <a:t>&lt;valeur&gt; </a:t>
            </a:r>
            <a:r>
              <a:rPr lang="fr-FR" sz="1800" dirty="0" smtClean="0"/>
              <a:t>: donne dans une unité choisie la hauteur fixe de l'élément. </a:t>
            </a:r>
          </a:p>
          <a:p>
            <a:pPr marL="0" indent="0">
              <a:buNone/>
            </a:pPr>
            <a:r>
              <a:rPr lang="fr-FR" sz="1800" dirty="0" smtClean="0"/>
              <a:t>Par exemple :</a:t>
            </a:r>
          </a:p>
          <a:p>
            <a:pPr marL="0" indent="0">
              <a:buNone/>
            </a:pPr>
            <a:r>
              <a:rPr lang="fr-FR" sz="1800" dirty="0" smtClean="0"/>
              <a:t>&lt;div style="</a:t>
            </a:r>
            <a:r>
              <a:rPr lang="fr-FR" sz="1800" dirty="0" smtClean="0">
                <a:solidFill>
                  <a:srgbClr val="FF0000"/>
                </a:solidFill>
              </a:rPr>
              <a:t>height:400px</a:t>
            </a:r>
            <a:r>
              <a:rPr lang="fr-FR" sz="1800" dirty="0" smtClean="0"/>
              <a:t>;" &gt; indique que la &lt;div&gt; aura une hauteur fixe de 400 pixels.</a:t>
            </a:r>
          </a:p>
          <a:p>
            <a:pPr marL="0" indent="0">
              <a:buNone/>
            </a:pPr>
            <a:r>
              <a:rPr lang="fr-FR" sz="1800" dirty="0" smtClean="0"/>
              <a:t>Les unités fixes sont px, </a:t>
            </a:r>
            <a:r>
              <a:rPr lang="fr-FR" sz="1800" dirty="0" err="1" smtClean="0"/>
              <a:t>em</a:t>
            </a:r>
            <a:r>
              <a:rPr lang="fr-FR" sz="1800" dirty="0" smtClean="0"/>
              <a:t>, ex, </a:t>
            </a:r>
            <a:r>
              <a:rPr lang="fr-FR" sz="1800" dirty="0" err="1" smtClean="0"/>
              <a:t>cm,mm</a:t>
            </a:r>
            <a:r>
              <a:rPr lang="fr-FR" sz="1800" dirty="0" smtClean="0"/>
              <a:t>, in (=2,54 cm), pt (=1/72 </a:t>
            </a:r>
            <a:r>
              <a:rPr lang="fr-FR" sz="1800" dirty="0" err="1" smtClean="0"/>
              <a:t>inch</a:t>
            </a:r>
            <a:r>
              <a:rPr lang="fr-FR" sz="1800" dirty="0" smtClean="0"/>
              <a:t>),pc(=12pt)</a:t>
            </a:r>
          </a:p>
          <a:p>
            <a:pPr marL="0" indent="0">
              <a:buNone/>
            </a:pPr>
            <a:endParaRPr lang="fr-FR" sz="1800" dirty="0"/>
          </a:p>
          <a:p>
            <a:pPr marL="0" indent="0">
              <a:buNone/>
            </a:pPr>
            <a:r>
              <a:rPr lang="fr-FR" sz="1800" b="1" dirty="0" smtClean="0">
                <a:solidFill>
                  <a:schemeClr val="tx2"/>
                </a:solidFill>
              </a:rPr>
              <a:t>&lt;pourcentage</a:t>
            </a:r>
            <a:r>
              <a:rPr lang="fr-FR" sz="1800" b="1" dirty="0">
                <a:solidFill>
                  <a:schemeClr val="tx2"/>
                </a:solidFill>
              </a:rPr>
              <a:t>&gt;</a:t>
            </a:r>
            <a:r>
              <a:rPr lang="fr-FR" sz="1800" dirty="0" smtClean="0"/>
              <a:t> : donne à l'élément une hauteur égale au pourcentage de la hauteur de l'élément parent ou conteneur. Par exemple : </a:t>
            </a:r>
          </a:p>
          <a:p>
            <a:pPr marL="0" indent="0">
              <a:buNone/>
            </a:pPr>
            <a:r>
              <a:rPr lang="fr-FR" sz="1800" dirty="0" smtClean="0"/>
              <a:t>&lt;div style="</a:t>
            </a:r>
            <a:r>
              <a:rPr lang="fr-FR" sz="1800" dirty="0" smtClean="0">
                <a:solidFill>
                  <a:srgbClr val="FF0000"/>
                </a:solidFill>
              </a:rPr>
              <a:t>height:33%;</a:t>
            </a:r>
            <a:r>
              <a:rPr lang="fr-FR" sz="1800" dirty="0" smtClean="0"/>
              <a:t>"&gt; indique que l'élément aura une hauteur égale au tiers de l'élément parent.</a:t>
            </a:r>
          </a:p>
          <a:p>
            <a:pPr marL="0" indent="0">
              <a:buNone/>
            </a:pPr>
            <a:endParaRPr lang="fr-FR" sz="1800" dirty="0"/>
          </a:p>
          <a:p>
            <a:pPr marL="0" indent="0">
              <a:buNone/>
            </a:pPr>
            <a:r>
              <a:rPr lang="fr-FR" sz="1800" b="1" dirty="0" smtClean="0">
                <a:solidFill>
                  <a:schemeClr val="tx2"/>
                </a:solidFill>
              </a:rPr>
              <a:t>auto :</a:t>
            </a:r>
            <a:r>
              <a:rPr lang="fr-FR" sz="1800" dirty="0" smtClean="0"/>
              <a:t> laisse le navigateur calculer automatiquement la largeur de l'élément.</a:t>
            </a:r>
          </a:p>
          <a:p>
            <a:pPr marL="0" indent="0">
              <a:buNone/>
            </a:pPr>
            <a:r>
              <a:rPr lang="fr-FR" sz="1800" b="1" dirty="0" err="1">
                <a:solidFill>
                  <a:schemeClr val="tx2"/>
                </a:solidFill>
              </a:rPr>
              <a:t>inherit</a:t>
            </a:r>
            <a:r>
              <a:rPr lang="fr-FR" sz="1800" dirty="0" smtClean="0"/>
              <a:t> : l'élément hérite de la largeur de l'élément parent.</a:t>
            </a:r>
            <a:endParaRPr lang="fr-FR" sz="1800" dirty="0"/>
          </a:p>
        </p:txBody>
      </p:sp>
    </p:spTree>
    <p:extLst>
      <p:ext uri="{BB962C8B-B14F-4D97-AF65-F5344CB8AC3E}">
        <p14:creationId xmlns:p14="http://schemas.microsoft.com/office/powerpoint/2010/main" val="35638143"/>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 CSS </a:t>
            </a:r>
            <a:r>
              <a:rPr lang="fr-FR" b="1" dirty="0" smtClean="0">
                <a:solidFill>
                  <a:schemeClr val="accent2">
                    <a:lumMod val="75000"/>
                  </a:schemeClr>
                </a:solidFill>
              </a:rPr>
              <a:t>'</a:t>
            </a:r>
            <a:r>
              <a:rPr lang="fr-FR" b="1" dirty="0" err="1" smtClean="0">
                <a:solidFill>
                  <a:schemeClr val="accent2">
                    <a:lumMod val="75000"/>
                  </a:schemeClr>
                </a:solidFill>
              </a:rPr>
              <a:t>height</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077200" cy="4784915"/>
          </a:xfrm>
        </p:spPr>
        <p:txBody>
          <a:bodyPr>
            <a:normAutofit/>
          </a:bodyPr>
          <a:lstStyle/>
          <a:p>
            <a:pPr marL="0" indent="0">
              <a:buNone/>
            </a:pPr>
            <a:r>
              <a:rPr lang="fr-FR" sz="1800" dirty="0" smtClean="0"/>
              <a:t>Exemple :</a:t>
            </a:r>
          </a:p>
          <a:p>
            <a:pPr marL="0" indent="0">
              <a:buNone/>
            </a:pPr>
            <a:r>
              <a:rPr lang="fr-FR" sz="1800" dirty="0"/>
              <a:t>&lt;div style="width:200px;</a:t>
            </a:r>
            <a:r>
              <a:rPr lang="fr-FR" sz="1800" dirty="0">
                <a:solidFill>
                  <a:srgbClr val="FF0000"/>
                </a:solidFill>
              </a:rPr>
              <a:t>height:500px</a:t>
            </a:r>
            <a:r>
              <a:rPr lang="fr-FR" sz="1800" dirty="0" smtClean="0"/>
              <a:t>;</a:t>
            </a:r>
          </a:p>
          <a:p>
            <a:pPr marL="0" indent="0">
              <a:buNone/>
            </a:pPr>
            <a:r>
              <a:rPr lang="fr-FR" sz="1800" dirty="0" smtClean="0"/>
              <a:t>         </a:t>
            </a:r>
            <a:r>
              <a:rPr lang="fr-FR" sz="1800" dirty="0" err="1" smtClean="0"/>
              <a:t>background-color:silver</a:t>
            </a:r>
            <a:r>
              <a:rPr lang="fr-FR" sz="1800" dirty="0" smtClean="0"/>
              <a:t>;"&gt;CONTENEUR</a:t>
            </a:r>
            <a:endParaRPr lang="fr-FR" sz="1800" dirty="0"/>
          </a:p>
          <a:p>
            <a:pPr marL="0" indent="0">
              <a:buNone/>
            </a:pPr>
            <a:r>
              <a:rPr lang="fr-FR" sz="1800" dirty="0" smtClean="0"/>
              <a:t>     &lt;</a:t>
            </a:r>
            <a:r>
              <a:rPr lang="fr-FR" sz="1800" dirty="0"/>
              <a:t>div style="width:50%;</a:t>
            </a:r>
            <a:r>
              <a:rPr lang="fr-FR" sz="1800" dirty="0">
                <a:solidFill>
                  <a:srgbClr val="FF0000"/>
                </a:solidFill>
              </a:rPr>
              <a:t>height:20</a:t>
            </a:r>
            <a:r>
              <a:rPr lang="fr-FR" sz="1800" dirty="0" smtClean="0">
                <a:solidFill>
                  <a:srgbClr val="FF0000"/>
                </a:solidFill>
              </a:rPr>
              <a:t>%</a:t>
            </a:r>
            <a:r>
              <a:rPr lang="fr-FR" sz="1800" dirty="0" smtClean="0"/>
              <a:t>;</a:t>
            </a:r>
          </a:p>
          <a:p>
            <a:pPr marL="0" indent="0">
              <a:buNone/>
            </a:pPr>
            <a:r>
              <a:rPr lang="fr-FR" sz="1800" dirty="0"/>
              <a:t> </a:t>
            </a:r>
            <a:r>
              <a:rPr lang="fr-FR" sz="1800" dirty="0" smtClean="0"/>
              <a:t>        </a:t>
            </a:r>
            <a:r>
              <a:rPr lang="fr-FR" sz="1800" dirty="0" err="1" smtClean="0"/>
              <a:t>background-color:orange</a:t>
            </a:r>
            <a:r>
              <a:rPr lang="fr-FR" sz="1800" dirty="0"/>
              <a:t>;"&gt;DIV 1</a:t>
            </a:r>
          </a:p>
          <a:p>
            <a:pPr marL="0" indent="0">
              <a:buNone/>
            </a:pPr>
            <a:r>
              <a:rPr lang="fr-FR" sz="1800" dirty="0" smtClean="0"/>
              <a:t>     &lt;/</a:t>
            </a:r>
            <a:r>
              <a:rPr lang="fr-FR" sz="1800" dirty="0"/>
              <a:t>div&gt;</a:t>
            </a:r>
          </a:p>
          <a:p>
            <a:pPr marL="0" indent="0">
              <a:buNone/>
            </a:pPr>
            <a:r>
              <a:rPr lang="fr-FR" sz="1800" dirty="0" smtClean="0"/>
              <a:t>     &lt;</a:t>
            </a:r>
            <a:r>
              <a:rPr lang="fr-FR" sz="1800" dirty="0"/>
              <a:t>div style="width:auto;</a:t>
            </a:r>
            <a:r>
              <a:rPr lang="fr-FR" sz="1800" dirty="0">
                <a:solidFill>
                  <a:srgbClr val="FF0000"/>
                </a:solidFill>
              </a:rPr>
              <a:t>height:30</a:t>
            </a:r>
            <a:r>
              <a:rPr lang="fr-FR" sz="1800" dirty="0" smtClean="0">
                <a:solidFill>
                  <a:srgbClr val="FF0000"/>
                </a:solidFill>
              </a:rPr>
              <a:t>%</a:t>
            </a:r>
            <a:r>
              <a:rPr lang="fr-FR" sz="1800" dirty="0" smtClean="0"/>
              <a:t>;</a:t>
            </a:r>
          </a:p>
          <a:p>
            <a:pPr marL="0" indent="0">
              <a:buNone/>
            </a:pPr>
            <a:r>
              <a:rPr lang="fr-FR" sz="1800" dirty="0"/>
              <a:t> </a:t>
            </a:r>
            <a:r>
              <a:rPr lang="fr-FR" sz="1800" dirty="0" smtClean="0"/>
              <a:t>         </a:t>
            </a:r>
            <a:r>
              <a:rPr lang="fr-FR" sz="1800" dirty="0" err="1" smtClean="0"/>
              <a:t>background-color:lime</a:t>
            </a:r>
            <a:r>
              <a:rPr lang="fr-FR" sz="1800" dirty="0"/>
              <a:t>;"&gt;DIV 2</a:t>
            </a:r>
          </a:p>
          <a:p>
            <a:pPr marL="0" indent="0">
              <a:buNone/>
            </a:pPr>
            <a:r>
              <a:rPr lang="fr-FR" sz="1800" dirty="0" smtClean="0"/>
              <a:t>     &lt;/</a:t>
            </a:r>
            <a:r>
              <a:rPr lang="fr-FR" sz="1800" dirty="0"/>
              <a:t>div&gt;</a:t>
            </a:r>
          </a:p>
          <a:p>
            <a:pPr marL="0" indent="0">
              <a:buNone/>
            </a:pPr>
            <a:r>
              <a:rPr lang="fr-FR" sz="1800" dirty="0"/>
              <a:t>&lt;/div&gt;</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832" y="143218"/>
            <a:ext cx="2895600" cy="668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71593"/>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Propriétés </a:t>
            </a:r>
            <a:r>
              <a:rPr lang="fr-FR" dirty="0"/>
              <a:t>CSS </a:t>
            </a:r>
            <a:r>
              <a:rPr lang="fr-FR" b="1" dirty="0" smtClean="0">
                <a:solidFill>
                  <a:schemeClr val="accent2">
                    <a:lumMod val="75000"/>
                  </a:schemeClr>
                </a:solidFill>
              </a:rPr>
              <a:t>'min-</a:t>
            </a:r>
            <a:r>
              <a:rPr lang="fr-FR" b="1" dirty="0" err="1" smtClean="0">
                <a:solidFill>
                  <a:schemeClr val="accent2">
                    <a:lumMod val="75000"/>
                  </a:schemeClr>
                </a:solidFill>
              </a:rPr>
              <a:t>height</a:t>
            </a:r>
            <a:r>
              <a:rPr lang="fr-FR" b="1" dirty="0" smtClean="0">
                <a:solidFill>
                  <a:schemeClr val="accent2">
                    <a:lumMod val="75000"/>
                  </a:schemeClr>
                </a:solidFill>
              </a:rPr>
              <a:t>' </a:t>
            </a:r>
            <a:br>
              <a:rPr lang="fr-FR" b="1" dirty="0" smtClean="0">
                <a:solidFill>
                  <a:schemeClr val="accent2">
                    <a:lumMod val="75000"/>
                  </a:schemeClr>
                </a:solidFill>
              </a:rPr>
            </a:br>
            <a:r>
              <a:rPr lang="fr-FR" b="1" dirty="0" smtClean="0">
                <a:solidFill>
                  <a:schemeClr val="accent2">
                    <a:lumMod val="75000"/>
                  </a:schemeClr>
                </a:solidFill>
              </a:rPr>
              <a:t>			</a:t>
            </a:r>
            <a:r>
              <a:rPr lang="fr-FR" dirty="0" smtClean="0"/>
              <a:t>et</a:t>
            </a:r>
            <a:r>
              <a:rPr lang="fr-FR" b="1" dirty="0" smtClean="0">
                <a:solidFill>
                  <a:schemeClr val="accent2">
                    <a:lumMod val="75000"/>
                  </a:schemeClr>
                </a:solidFill>
              </a:rPr>
              <a:t> 'max-</a:t>
            </a:r>
            <a:r>
              <a:rPr lang="fr-FR" b="1" dirty="0" err="1" smtClean="0">
                <a:solidFill>
                  <a:schemeClr val="accent2">
                    <a:lumMod val="75000"/>
                  </a:schemeClr>
                </a:solidFill>
              </a:rPr>
              <a:t>height</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p:txBody>
          <a:bodyPr>
            <a:normAutofit/>
          </a:bodyPr>
          <a:lstStyle/>
          <a:p>
            <a:pPr marL="0" indent="0">
              <a:buNone/>
            </a:pPr>
            <a:r>
              <a:rPr lang="fr-FR" sz="2400" b="1" dirty="0" smtClean="0">
                <a:solidFill>
                  <a:schemeClr val="accent2">
                    <a:lumMod val="75000"/>
                  </a:schemeClr>
                </a:solidFill>
              </a:rPr>
              <a:t>min-</a:t>
            </a:r>
            <a:r>
              <a:rPr lang="fr-FR" sz="2400" b="1" dirty="0" err="1" smtClean="0">
                <a:solidFill>
                  <a:schemeClr val="accent2">
                    <a:lumMod val="75000"/>
                  </a:schemeClr>
                </a:solidFill>
              </a:rPr>
              <a:t>height</a:t>
            </a:r>
            <a:r>
              <a:rPr lang="fr-FR" sz="2400" dirty="0" smtClean="0"/>
              <a:t> </a:t>
            </a:r>
            <a:r>
              <a:rPr lang="fr-FR" sz="2400" dirty="0"/>
              <a:t>: </a:t>
            </a:r>
            <a:r>
              <a:rPr lang="fr-FR" sz="2400" b="1" dirty="0">
                <a:solidFill>
                  <a:schemeClr val="tx2"/>
                </a:solidFill>
              </a:rPr>
              <a:t>&lt;valeur&gt;|&lt;pourcentage</a:t>
            </a:r>
            <a:r>
              <a:rPr lang="fr-FR" sz="2400" b="1" dirty="0" smtClean="0">
                <a:solidFill>
                  <a:schemeClr val="tx2"/>
                </a:solidFill>
              </a:rPr>
              <a:t>&gt;|</a:t>
            </a:r>
            <a:r>
              <a:rPr lang="fr-FR" sz="2400" b="1" dirty="0" err="1" smtClean="0">
                <a:solidFill>
                  <a:schemeClr val="tx2"/>
                </a:solidFill>
              </a:rPr>
              <a:t>inherit</a:t>
            </a:r>
            <a:endParaRPr lang="fr-FR" sz="2400" b="1" dirty="0" smtClean="0">
              <a:solidFill>
                <a:schemeClr val="tx2"/>
              </a:solidFill>
            </a:endParaRPr>
          </a:p>
          <a:p>
            <a:pPr marL="0" indent="0">
              <a:buNone/>
            </a:pPr>
            <a:r>
              <a:rPr lang="fr-FR" sz="2400" b="1" dirty="0" smtClean="0">
                <a:solidFill>
                  <a:schemeClr val="accent2">
                    <a:lumMod val="75000"/>
                  </a:schemeClr>
                </a:solidFill>
              </a:rPr>
              <a:t>max-</a:t>
            </a:r>
            <a:r>
              <a:rPr lang="fr-FR" sz="2400" b="1" dirty="0" err="1" smtClean="0">
                <a:solidFill>
                  <a:schemeClr val="accent2">
                    <a:lumMod val="75000"/>
                  </a:schemeClr>
                </a:solidFill>
              </a:rPr>
              <a:t>height</a:t>
            </a:r>
            <a:r>
              <a:rPr lang="fr-FR" sz="2400" dirty="0" smtClean="0"/>
              <a:t> </a:t>
            </a:r>
            <a:r>
              <a:rPr lang="fr-FR" sz="2400" dirty="0"/>
              <a:t>: </a:t>
            </a:r>
            <a:r>
              <a:rPr lang="fr-FR" sz="2400" b="1" dirty="0">
                <a:solidFill>
                  <a:schemeClr val="tx2"/>
                </a:solidFill>
              </a:rPr>
              <a:t>&lt;valeur&gt;|&lt;pourcentage</a:t>
            </a:r>
            <a:r>
              <a:rPr lang="fr-FR" sz="2400" b="1" dirty="0" smtClean="0">
                <a:solidFill>
                  <a:schemeClr val="tx2"/>
                </a:solidFill>
              </a:rPr>
              <a:t>&gt;|</a:t>
            </a:r>
            <a:r>
              <a:rPr lang="fr-FR" sz="2400" b="1" dirty="0" err="1" smtClean="0">
                <a:solidFill>
                  <a:schemeClr val="tx2"/>
                </a:solidFill>
              </a:rPr>
              <a:t>none|inherit</a:t>
            </a:r>
            <a:endParaRPr lang="fr-FR" sz="2400" b="1" dirty="0">
              <a:solidFill>
                <a:schemeClr val="tx2"/>
              </a:solidFill>
            </a:endParaRPr>
          </a:p>
          <a:p>
            <a:pPr marL="0" indent="0">
              <a:buNone/>
            </a:pPr>
            <a:r>
              <a:rPr lang="fr-FR" sz="1800" b="1" dirty="0" smtClean="0">
                <a:solidFill>
                  <a:schemeClr val="accent2">
                    <a:lumMod val="75000"/>
                  </a:schemeClr>
                </a:solidFill>
              </a:rPr>
              <a:t>min-</a:t>
            </a:r>
            <a:r>
              <a:rPr lang="fr-FR" sz="1800" b="1" dirty="0" err="1" smtClean="0">
                <a:solidFill>
                  <a:schemeClr val="accent2">
                    <a:lumMod val="75000"/>
                  </a:schemeClr>
                </a:solidFill>
              </a:rPr>
              <a:t>height</a:t>
            </a:r>
            <a:r>
              <a:rPr lang="fr-FR" sz="1800" dirty="0" smtClean="0"/>
              <a:t> </a:t>
            </a:r>
            <a:r>
              <a:rPr lang="fr-FR" sz="1800" dirty="0"/>
              <a:t>définit la </a:t>
            </a:r>
            <a:r>
              <a:rPr lang="fr-FR" sz="1800" dirty="0" smtClean="0"/>
              <a:t>hauteur minimale du </a:t>
            </a:r>
            <a:r>
              <a:rPr lang="fr-FR" sz="1800" dirty="0"/>
              <a:t>contenu de l'élément.</a:t>
            </a:r>
          </a:p>
          <a:p>
            <a:pPr marL="0" indent="0">
              <a:buNone/>
            </a:pPr>
            <a:r>
              <a:rPr lang="fr-FR" sz="1800" b="1" dirty="0" smtClean="0">
                <a:solidFill>
                  <a:schemeClr val="accent2">
                    <a:lumMod val="75000"/>
                  </a:schemeClr>
                </a:solidFill>
              </a:rPr>
              <a:t>max-</a:t>
            </a:r>
            <a:r>
              <a:rPr lang="fr-FR" sz="1800" b="1" dirty="0" err="1" smtClean="0">
                <a:solidFill>
                  <a:schemeClr val="accent2">
                    <a:lumMod val="75000"/>
                  </a:schemeClr>
                </a:solidFill>
              </a:rPr>
              <a:t>height</a:t>
            </a:r>
            <a:r>
              <a:rPr lang="fr-FR" sz="1800" b="1" dirty="0" smtClean="0">
                <a:solidFill>
                  <a:schemeClr val="accent2">
                    <a:lumMod val="75000"/>
                  </a:schemeClr>
                </a:solidFill>
              </a:rPr>
              <a:t> </a:t>
            </a:r>
            <a:r>
              <a:rPr lang="fr-FR" sz="1800" dirty="0" smtClean="0"/>
              <a:t>définit </a:t>
            </a:r>
            <a:r>
              <a:rPr lang="fr-FR" sz="1800" dirty="0"/>
              <a:t>la </a:t>
            </a:r>
            <a:r>
              <a:rPr lang="fr-FR" sz="1800" dirty="0" smtClean="0"/>
              <a:t>hauteur maximale </a:t>
            </a:r>
            <a:r>
              <a:rPr lang="fr-FR" sz="1800" dirty="0"/>
              <a:t>du contenu de l'élément</a:t>
            </a:r>
            <a:r>
              <a:rPr lang="fr-FR" sz="1800" dirty="0" smtClean="0"/>
              <a:t>.</a:t>
            </a:r>
          </a:p>
          <a:p>
            <a:pPr marL="0" indent="0">
              <a:buNone/>
            </a:pPr>
            <a:r>
              <a:rPr lang="fr-FR" sz="1800" b="1" dirty="0">
                <a:solidFill>
                  <a:schemeClr val="tx2"/>
                </a:solidFill>
              </a:rPr>
              <a:t>&lt;valeur&gt;, &lt;pourcentage&gt; </a:t>
            </a:r>
            <a:r>
              <a:rPr lang="fr-FR" sz="1800" dirty="0"/>
              <a:t>et</a:t>
            </a:r>
            <a:r>
              <a:rPr lang="fr-FR" sz="1800" b="1" dirty="0">
                <a:solidFill>
                  <a:schemeClr val="tx2"/>
                </a:solidFill>
              </a:rPr>
              <a:t> </a:t>
            </a:r>
            <a:r>
              <a:rPr lang="fr-FR" sz="1800" b="1" dirty="0" err="1">
                <a:solidFill>
                  <a:schemeClr val="tx2"/>
                </a:solidFill>
              </a:rPr>
              <a:t>inherit</a:t>
            </a:r>
            <a:r>
              <a:rPr lang="fr-FR" sz="1800" b="1" dirty="0">
                <a:solidFill>
                  <a:schemeClr val="tx2"/>
                </a:solidFill>
              </a:rPr>
              <a:t> </a:t>
            </a:r>
            <a:r>
              <a:rPr lang="fr-FR" sz="1800" dirty="0" smtClean="0"/>
              <a:t>--&gt; voir précédemment </a:t>
            </a:r>
            <a:r>
              <a:rPr lang="fr-FR" sz="1800" b="1" dirty="0" err="1" smtClean="0">
                <a:solidFill>
                  <a:schemeClr val="accent2">
                    <a:lumMod val="75000"/>
                  </a:schemeClr>
                </a:solidFill>
              </a:rPr>
              <a:t>height</a:t>
            </a:r>
            <a:endParaRPr lang="fr-FR" sz="1800" b="1" dirty="0">
              <a:solidFill>
                <a:schemeClr val="accent2">
                  <a:lumMod val="75000"/>
                </a:schemeClr>
              </a:solidFill>
            </a:endParaRPr>
          </a:p>
          <a:p>
            <a:pPr marL="0" indent="0">
              <a:buNone/>
            </a:pPr>
            <a:r>
              <a:rPr lang="fr-FR" sz="1800" b="1" dirty="0">
                <a:solidFill>
                  <a:schemeClr val="tx2"/>
                </a:solidFill>
              </a:rPr>
              <a:t>none</a:t>
            </a:r>
            <a:r>
              <a:rPr lang="fr-FR" sz="1800" dirty="0" smtClean="0"/>
              <a:t> : pas de limite maximale (pour max-</a:t>
            </a:r>
            <a:r>
              <a:rPr lang="fr-FR" sz="1800" dirty="0" err="1" smtClean="0"/>
              <a:t>height</a:t>
            </a:r>
            <a:r>
              <a:rPr lang="fr-FR" sz="1800" dirty="0" smtClean="0"/>
              <a:t> seulement)</a:t>
            </a:r>
          </a:p>
          <a:p>
            <a:pPr marL="0" indent="0">
              <a:buNone/>
            </a:pPr>
            <a:r>
              <a:rPr lang="fr-FR" sz="1800" dirty="0" smtClean="0"/>
              <a:t>exemple :</a:t>
            </a:r>
          </a:p>
          <a:p>
            <a:pPr marL="0" indent="0">
              <a:buNone/>
            </a:pPr>
            <a:r>
              <a:rPr lang="fr-FR" sz="1800" dirty="0" smtClean="0"/>
              <a:t>&lt;div style="</a:t>
            </a:r>
            <a:r>
              <a:rPr lang="fr-FR" sz="1800" dirty="0" err="1" smtClean="0"/>
              <a:t>height</a:t>
            </a:r>
            <a:r>
              <a:rPr lang="fr-FR" sz="1800" dirty="0" smtClean="0"/>
              <a:t>: 30%; min-height:30px;"&gt;</a:t>
            </a:r>
          </a:p>
          <a:p>
            <a:pPr marL="0" indent="0">
              <a:buNone/>
            </a:pPr>
            <a:r>
              <a:rPr lang="fr-FR" sz="1800" dirty="0" smtClean="0"/>
              <a:t>La hauteur de la &lt;div&gt; fera 30 % de la hauteur de l'élément parent mais ne pourra pas avoir une hauteur inférieure à 30 px.</a:t>
            </a:r>
            <a:endParaRPr lang="fr-FR" sz="1800" dirty="0"/>
          </a:p>
        </p:txBody>
      </p:sp>
    </p:spTree>
    <p:extLst>
      <p:ext uri="{BB962C8B-B14F-4D97-AF65-F5344CB8AC3E}">
        <p14:creationId xmlns:p14="http://schemas.microsoft.com/office/powerpoint/2010/main" val="361780157"/>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Propriétés </a:t>
            </a:r>
            <a:r>
              <a:rPr lang="fr-FR" dirty="0"/>
              <a:t>CSS </a:t>
            </a:r>
            <a:r>
              <a:rPr lang="fr-FR" b="1" dirty="0" smtClean="0">
                <a:solidFill>
                  <a:schemeClr val="accent2">
                    <a:lumMod val="75000"/>
                  </a:schemeClr>
                </a:solidFill>
              </a:rPr>
              <a:t>'</a:t>
            </a:r>
            <a:r>
              <a:rPr lang="fr-FR" b="1" dirty="0" err="1" smtClean="0">
                <a:solidFill>
                  <a:schemeClr val="accent2">
                    <a:lumMod val="75000"/>
                  </a:schemeClr>
                </a:solidFill>
              </a:rPr>
              <a:t>float</a:t>
            </a:r>
            <a:r>
              <a:rPr lang="fr-FR" b="1" dirty="0" smtClean="0">
                <a:solidFill>
                  <a:schemeClr val="accent2">
                    <a:lumMod val="75000"/>
                  </a:schemeClr>
                </a:solidFill>
              </a:rPr>
              <a:t>' </a:t>
            </a:r>
            <a:r>
              <a:rPr lang="fr-FR" dirty="0" smtClean="0"/>
              <a:t>et</a:t>
            </a:r>
            <a:r>
              <a:rPr lang="fr-FR" b="1" dirty="0" smtClean="0">
                <a:solidFill>
                  <a:schemeClr val="accent2">
                    <a:lumMod val="75000"/>
                  </a:schemeClr>
                </a:solidFill>
              </a:rPr>
              <a:t> '</a:t>
            </a:r>
            <a:r>
              <a:rPr lang="fr-FR" b="1" dirty="0" err="1" smtClean="0">
                <a:solidFill>
                  <a:schemeClr val="accent2">
                    <a:lumMod val="75000"/>
                  </a:schemeClr>
                </a:solidFill>
              </a:rPr>
              <a:t>clear</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077200" cy="4784915"/>
          </a:xfrm>
        </p:spPr>
        <p:txBody>
          <a:bodyPr>
            <a:normAutofit/>
          </a:bodyPr>
          <a:lstStyle/>
          <a:p>
            <a:pPr marL="0" indent="0">
              <a:buNone/>
            </a:pPr>
            <a:r>
              <a:rPr lang="fr-FR" sz="2400" b="1" dirty="0" err="1" smtClean="0">
                <a:solidFill>
                  <a:schemeClr val="accent2">
                    <a:lumMod val="75000"/>
                  </a:schemeClr>
                </a:solidFill>
              </a:rPr>
              <a:t>float</a:t>
            </a:r>
            <a:r>
              <a:rPr lang="fr-FR" sz="2400" b="1" dirty="0" smtClean="0">
                <a:solidFill>
                  <a:schemeClr val="accent2">
                    <a:lumMod val="75000"/>
                  </a:schemeClr>
                </a:solidFill>
              </a:rPr>
              <a:t> : </a:t>
            </a:r>
            <a:r>
              <a:rPr lang="fr-FR" sz="2400" b="1" dirty="0" err="1" smtClean="0">
                <a:solidFill>
                  <a:schemeClr val="tx2"/>
                </a:solidFill>
              </a:rPr>
              <a:t>left|right|none|inherit</a:t>
            </a:r>
            <a:endParaRPr lang="fr-FR" sz="2400" b="1" dirty="0" smtClean="0">
              <a:solidFill>
                <a:schemeClr val="tx2"/>
              </a:solidFill>
            </a:endParaRPr>
          </a:p>
          <a:p>
            <a:pPr marL="0" indent="0">
              <a:buNone/>
            </a:pPr>
            <a:r>
              <a:rPr lang="fr-FR" sz="1800" b="1" dirty="0" err="1" smtClean="0">
                <a:solidFill>
                  <a:schemeClr val="tx2"/>
                </a:solidFill>
              </a:rPr>
              <a:t>left</a:t>
            </a:r>
            <a:r>
              <a:rPr lang="fr-FR" sz="1800" b="1" dirty="0" smtClean="0">
                <a:solidFill>
                  <a:schemeClr val="tx2"/>
                </a:solidFill>
              </a:rPr>
              <a:t>  : </a:t>
            </a:r>
            <a:r>
              <a:rPr lang="fr-FR" sz="1800" dirty="0" smtClean="0"/>
              <a:t>l'élément flotte à gauche du conteneur, le reste 'coulera' à droite de l'élément</a:t>
            </a:r>
          </a:p>
          <a:p>
            <a:pPr marL="0" indent="0">
              <a:buNone/>
            </a:pPr>
            <a:r>
              <a:rPr lang="fr-FR" sz="1800" b="1" dirty="0" smtClean="0">
                <a:solidFill>
                  <a:schemeClr val="tx2"/>
                </a:solidFill>
              </a:rPr>
              <a:t>right</a:t>
            </a:r>
            <a:r>
              <a:rPr lang="fr-FR" sz="1800" dirty="0" smtClean="0"/>
              <a:t> : l'élément </a:t>
            </a:r>
            <a:r>
              <a:rPr lang="fr-FR" sz="1800" dirty="0"/>
              <a:t>flotte à </a:t>
            </a:r>
            <a:r>
              <a:rPr lang="fr-FR" sz="1800" dirty="0" smtClean="0"/>
              <a:t>droite </a:t>
            </a:r>
            <a:r>
              <a:rPr lang="fr-FR" sz="1800" dirty="0"/>
              <a:t>du conteneur, le reste 'coulera' à </a:t>
            </a:r>
            <a:r>
              <a:rPr lang="fr-FR" sz="1800" dirty="0" smtClean="0"/>
              <a:t>gauche </a:t>
            </a:r>
            <a:r>
              <a:rPr lang="fr-FR" sz="1800" dirty="0"/>
              <a:t>de l'élément</a:t>
            </a:r>
          </a:p>
          <a:p>
            <a:pPr marL="0" indent="0">
              <a:buNone/>
            </a:pPr>
            <a:r>
              <a:rPr lang="fr-FR" sz="1800" b="1" dirty="0" smtClean="0">
                <a:solidFill>
                  <a:schemeClr val="tx2"/>
                </a:solidFill>
              </a:rPr>
              <a:t>none</a:t>
            </a:r>
            <a:r>
              <a:rPr lang="fr-FR" sz="1800" dirty="0" smtClean="0"/>
              <a:t> </a:t>
            </a:r>
            <a:r>
              <a:rPr lang="fr-FR" sz="1800" dirty="0"/>
              <a:t>: </a:t>
            </a:r>
            <a:r>
              <a:rPr lang="fr-FR" sz="1800" dirty="0" smtClean="0"/>
              <a:t>l'élément ne flotte pas.</a:t>
            </a:r>
          </a:p>
          <a:p>
            <a:pPr marL="0" indent="0">
              <a:buNone/>
            </a:pPr>
            <a:endParaRPr lang="fr-FR" sz="1800" dirty="0"/>
          </a:p>
          <a:p>
            <a:pPr marL="0" indent="0">
              <a:buNone/>
            </a:pPr>
            <a:r>
              <a:rPr lang="fr-FR" sz="1800" dirty="0" smtClean="0"/>
              <a:t>exemple :</a:t>
            </a:r>
          </a:p>
          <a:p>
            <a:pPr marL="0" indent="0">
              <a:buNone/>
            </a:pPr>
            <a:r>
              <a:rPr lang="fr-FR" sz="1800" dirty="0" smtClean="0"/>
              <a:t>&lt;p style="width:300px;"&gt;Voici un exemple</a:t>
            </a:r>
          </a:p>
          <a:p>
            <a:pPr marL="0" indent="0">
              <a:buNone/>
            </a:pPr>
            <a:r>
              <a:rPr lang="fr-FR" sz="1800" dirty="0" smtClean="0"/>
              <a:t>&lt;</a:t>
            </a:r>
            <a:r>
              <a:rPr lang="fr-FR" sz="1800" dirty="0" err="1" smtClean="0"/>
              <a:t>img</a:t>
            </a:r>
            <a:r>
              <a:rPr lang="fr-FR" sz="1800" dirty="0" smtClean="0"/>
              <a:t> style="</a:t>
            </a:r>
            <a:r>
              <a:rPr lang="fr-FR" sz="1800" b="1" dirty="0" err="1" smtClean="0">
                <a:solidFill>
                  <a:schemeClr val="accent2">
                    <a:lumMod val="75000"/>
                  </a:schemeClr>
                </a:solidFill>
              </a:rPr>
              <a:t>float</a:t>
            </a:r>
            <a:r>
              <a:rPr lang="fr-FR" sz="1800" dirty="0" err="1" smtClean="0"/>
              <a:t>:</a:t>
            </a:r>
            <a:r>
              <a:rPr lang="fr-FR" sz="1800" b="1" dirty="0" err="1" smtClean="0">
                <a:solidFill>
                  <a:srgbClr val="2403E7"/>
                </a:solidFill>
              </a:rPr>
              <a:t>left</a:t>
            </a:r>
            <a:r>
              <a:rPr lang="fr-FR" sz="1800" dirty="0" smtClean="0"/>
              <a:t>;" </a:t>
            </a:r>
          </a:p>
          <a:p>
            <a:pPr marL="0" indent="0">
              <a:buNone/>
            </a:pPr>
            <a:r>
              <a:rPr lang="fr-FR" sz="1800" dirty="0" err="1" smtClean="0"/>
              <a:t>src</a:t>
            </a:r>
            <a:r>
              <a:rPr lang="fr-FR" sz="1800" dirty="0" smtClean="0"/>
              <a:t>="coureur1.jpg" </a:t>
            </a:r>
            <a:r>
              <a:rPr lang="fr-FR" sz="1800" dirty="0" err="1" smtClean="0"/>
              <a:t>alt</a:t>
            </a:r>
            <a:r>
              <a:rPr lang="fr-FR" sz="1800" dirty="0" smtClean="0"/>
              <a:t>="coureur"/&gt;</a:t>
            </a:r>
          </a:p>
          <a:p>
            <a:pPr marL="0" indent="0">
              <a:buNone/>
            </a:pPr>
            <a:r>
              <a:rPr lang="fr-FR" sz="1800" dirty="0" smtClean="0"/>
              <a:t>Aujourd'hui, Jean-Pierre était imbattable. </a:t>
            </a:r>
          </a:p>
          <a:p>
            <a:pPr marL="0" indent="0">
              <a:buNone/>
            </a:pPr>
            <a:r>
              <a:rPr lang="fr-FR" sz="1800" dirty="0" smtClean="0"/>
              <a:t>Malgré tous leurs efforts, les autres coureurs </a:t>
            </a:r>
          </a:p>
          <a:p>
            <a:pPr marL="0" indent="0">
              <a:buNone/>
            </a:pPr>
            <a:r>
              <a:rPr lang="fr-FR" sz="1800" dirty="0" smtClean="0"/>
              <a:t>n'ont pas pu rattraper le champion...</a:t>
            </a:r>
          </a:p>
          <a:p>
            <a:pPr marL="0" indent="0">
              <a:buNone/>
            </a:pPr>
            <a:r>
              <a:rPr lang="fr-FR" sz="1800" dirty="0" smtClean="0"/>
              <a:t>&lt;/p&gt;</a:t>
            </a:r>
            <a:endParaRPr lang="fr-FR" sz="18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645024"/>
            <a:ext cx="391477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503911"/>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Propriétés </a:t>
            </a:r>
            <a:r>
              <a:rPr lang="fr-FR" dirty="0"/>
              <a:t>CSS </a:t>
            </a:r>
            <a:r>
              <a:rPr lang="fr-FR" b="1" dirty="0" smtClean="0">
                <a:solidFill>
                  <a:schemeClr val="accent2">
                    <a:lumMod val="75000"/>
                  </a:schemeClr>
                </a:solidFill>
              </a:rPr>
              <a:t>'</a:t>
            </a:r>
            <a:r>
              <a:rPr lang="fr-FR" b="1" dirty="0" err="1" smtClean="0">
                <a:solidFill>
                  <a:schemeClr val="accent2">
                    <a:lumMod val="75000"/>
                  </a:schemeClr>
                </a:solidFill>
              </a:rPr>
              <a:t>float</a:t>
            </a:r>
            <a:r>
              <a:rPr lang="fr-FR" b="1" dirty="0" smtClean="0">
                <a:solidFill>
                  <a:schemeClr val="accent2">
                    <a:lumMod val="75000"/>
                  </a:schemeClr>
                </a:solidFill>
              </a:rPr>
              <a:t>' </a:t>
            </a:r>
            <a:r>
              <a:rPr lang="fr-FR" dirty="0" smtClean="0"/>
              <a:t>et</a:t>
            </a:r>
            <a:r>
              <a:rPr lang="fr-FR" b="1" dirty="0" smtClean="0">
                <a:solidFill>
                  <a:schemeClr val="accent2">
                    <a:lumMod val="75000"/>
                  </a:schemeClr>
                </a:solidFill>
              </a:rPr>
              <a:t> '</a:t>
            </a:r>
            <a:r>
              <a:rPr lang="fr-FR" b="1" dirty="0" err="1" smtClean="0">
                <a:solidFill>
                  <a:schemeClr val="accent2">
                    <a:lumMod val="75000"/>
                  </a:schemeClr>
                </a:solidFill>
              </a:rPr>
              <a:t>clear</a:t>
            </a:r>
            <a:r>
              <a:rPr lang="fr-FR"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a:xfrm>
            <a:off x="762000" y="1596413"/>
            <a:ext cx="8077200" cy="4784915"/>
          </a:xfrm>
        </p:spPr>
        <p:txBody>
          <a:bodyPr>
            <a:normAutofit/>
          </a:bodyPr>
          <a:lstStyle/>
          <a:p>
            <a:pPr marL="0" indent="0">
              <a:buNone/>
            </a:pPr>
            <a:r>
              <a:rPr lang="fr-FR" sz="2400" b="1" dirty="0" err="1" smtClean="0">
                <a:solidFill>
                  <a:schemeClr val="accent2">
                    <a:lumMod val="75000"/>
                  </a:schemeClr>
                </a:solidFill>
              </a:rPr>
              <a:t>clear</a:t>
            </a:r>
            <a:r>
              <a:rPr lang="fr-FR" sz="2400" b="1" dirty="0" smtClean="0">
                <a:solidFill>
                  <a:schemeClr val="accent2">
                    <a:lumMod val="75000"/>
                  </a:schemeClr>
                </a:solidFill>
              </a:rPr>
              <a:t> : </a:t>
            </a:r>
            <a:r>
              <a:rPr lang="fr-FR" sz="2400" b="1" dirty="0" err="1" smtClean="0">
                <a:solidFill>
                  <a:schemeClr val="tx2"/>
                </a:solidFill>
              </a:rPr>
              <a:t>left|right|both|none</a:t>
            </a:r>
            <a:endParaRPr lang="fr-FR" sz="2400" b="1" dirty="0" smtClean="0">
              <a:solidFill>
                <a:schemeClr val="tx2"/>
              </a:solidFill>
            </a:endParaRPr>
          </a:p>
          <a:p>
            <a:pPr marL="0" indent="0">
              <a:buNone/>
            </a:pPr>
            <a:r>
              <a:rPr lang="fr-FR" sz="1800" b="1" dirty="0" err="1" smtClean="0">
                <a:solidFill>
                  <a:schemeClr val="tx2"/>
                </a:solidFill>
              </a:rPr>
              <a:t>left</a:t>
            </a:r>
            <a:r>
              <a:rPr lang="fr-FR" sz="1800" b="1" dirty="0" smtClean="0">
                <a:solidFill>
                  <a:schemeClr val="tx2"/>
                </a:solidFill>
              </a:rPr>
              <a:t>  : </a:t>
            </a:r>
            <a:r>
              <a:rPr lang="fr-FR" sz="1800" dirty="0" smtClean="0"/>
              <a:t>annule le flottement à gauche.</a:t>
            </a:r>
          </a:p>
          <a:p>
            <a:pPr marL="0" indent="0">
              <a:buNone/>
            </a:pPr>
            <a:r>
              <a:rPr lang="fr-FR" sz="1800" b="1" dirty="0" smtClean="0">
                <a:solidFill>
                  <a:schemeClr val="tx2"/>
                </a:solidFill>
              </a:rPr>
              <a:t>right</a:t>
            </a:r>
            <a:r>
              <a:rPr lang="fr-FR" sz="1800" dirty="0" smtClean="0"/>
              <a:t> : </a:t>
            </a:r>
            <a:r>
              <a:rPr lang="fr-FR" sz="1800" dirty="0"/>
              <a:t>annule le flottement à </a:t>
            </a:r>
            <a:r>
              <a:rPr lang="fr-FR" sz="1800" dirty="0" smtClean="0"/>
              <a:t>droite.</a:t>
            </a:r>
          </a:p>
          <a:p>
            <a:pPr marL="0" indent="0">
              <a:buNone/>
            </a:pPr>
            <a:r>
              <a:rPr lang="fr-FR" sz="1800" b="1" dirty="0" err="1">
                <a:solidFill>
                  <a:schemeClr val="tx2"/>
                </a:solidFill>
              </a:rPr>
              <a:t>both</a:t>
            </a:r>
            <a:r>
              <a:rPr lang="fr-FR" sz="1800" dirty="0" smtClean="0"/>
              <a:t> : annule tous les flottements.</a:t>
            </a:r>
            <a:endParaRPr lang="fr-FR" sz="1800" dirty="0"/>
          </a:p>
          <a:p>
            <a:pPr marL="0" indent="0">
              <a:buNone/>
            </a:pPr>
            <a:r>
              <a:rPr lang="fr-FR" sz="1800" b="1" dirty="0" smtClean="0">
                <a:solidFill>
                  <a:schemeClr val="tx2"/>
                </a:solidFill>
              </a:rPr>
              <a:t>none</a:t>
            </a:r>
            <a:r>
              <a:rPr lang="fr-FR" sz="1800" dirty="0" smtClean="0"/>
              <a:t> </a:t>
            </a:r>
            <a:r>
              <a:rPr lang="fr-FR" sz="1800" dirty="0"/>
              <a:t>: </a:t>
            </a:r>
            <a:r>
              <a:rPr lang="fr-FR" sz="1800" dirty="0" smtClean="0"/>
              <a:t>aucune annulation de flottement.</a:t>
            </a:r>
          </a:p>
          <a:p>
            <a:pPr marL="0" indent="0">
              <a:buNone/>
            </a:pPr>
            <a:r>
              <a:rPr lang="fr-FR" sz="1800" dirty="0" smtClean="0"/>
              <a:t>exemple :</a:t>
            </a:r>
          </a:p>
          <a:p>
            <a:pPr marL="0" indent="0">
              <a:buNone/>
            </a:pPr>
            <a:r>
              <a:rPr lang="fr-FR" sz="1800" dirty="0" smtClean="0"/>
              <a:t>&lt;p style="width:300px;"&gt;Voici un exemple</a:t>
            </a:r>
          </a:p>
          <a:p>
            <a:pPr marL="0" indent="0">
              <a:buNone/>
            </a:pPr>
            <a:r>
              <a:rPr lang="fr-FR" sz="1800" dirty="0" smtClean="0"/>
              <a:t>&lt;</a:t>
            </a:r>
            <a:r>
              <a:rPr lang="fr-FR" sz="1800" dirty="0" err="1" smtClean="0"/>
              <a:t>img</a:t>
            </a:r>
            <a:r>
              <a:rPr lang="fr-FR" sz="1800" dirty="0" smtClean="0"/>
              <a:t> style="</a:t>
            </a:r>
            <a:r>
              <a:rPr lang="fr-FR" sz="1800" b="1" dirty="0" err="1" smtClean="0">
                <a:solidFill>
                  <a:schemeClr val="accent2">
                    <a:lumMod val="75000"/>
                  </a:schemeClr>
                </a:solidFill>
              </a:rPr>
              <a:t>float</a:t>
            </a:r>
            <a:r>
              <a:rPr lang="fr-FR" sz="1800" dirty="0" err="1" smtClean="0"/>
              <a:t>:</a:t>
            </a:r>
            <a:r>
              <a:rPr lang="fr-FR" sz="1800" b="1" dirty="0" err="1" smtClean="0">
                <a:solidFill>
                  <a:srgbClr val="2403E7"/>
                </a:solidFill>
              </a:rPr>
              <a:t>left</a:t>
            </a:r>
            <a:r>
              <a:rPr lang="fr-FR" sz="1800" dirty="0" smtClean="0"/>
              <a:t>;" </a:t>
            </a:r>
          </a:p>
          <a:p>
            <a:pPr marL="0" indent="0">
              <a:buNone/>
            </a:pPr>
            <a:r>
              <a:rPr lang="fr-FR" sz="1800" dirty="0" err="1" smtClean="0"/>
              <a:t>src</a:t>
            </a:r>
            <a:r>
              <a:rPr lang="fr-FR" sz="1800" dirty="0" smtClean="0"/>
              <a:t>="coureur1.jpg" </a:t>
            </a:r>
            <a:r>
              <a:rPr lang="fr-FR" sz="1800" dirty="0" err="1" smtClean="0"/>
              <a:t>alt</a:t>
            </a:r>
            <a:r>
              <a:rPr lang="fr-FR" sz="1800" dirty="0" smtClean="0"/>
              <a:t>="coureur"/&gt;</a:t>
            </a:r>
          </a:p>
          <a:p>
            <a:pPr marL="0" indent="0">
              <a:buNone/>
            </a:pPr>
            <a:r>
              <a:rPr lang="fr-FR" sz="1800" dirty="0" smtClean="0"/>
              <a:t>Aujourd'hui, Jean-Pierre était imbattable. </a:t>
            </a:r>
          </a:p>
          <a:p>
            <a:pPr marL="0" indent="0">
              <a:buNone/>
            </a:pPr>
            <a:r>
              <a:rPr lang="fr-FR" sz="1800" dirty="0" smtClean="0"/>
              <a:t>Malgré tous leurs efforts, les autres coureurs </a:t>
            </a:r>
          </a:p>
          <a:p>
            <a:pPr marL="0" indent="0">
              <a:buNone/>
            </a:pPr>
            <a:r>
              <a:rPr lang="fr-FR" sz="1800" dirty="0" smtClean="0"/>
              <a:t>n'ont pas pu rattraper le champion...</a:t>
            </a:r>
          </a:p>
          <a:p>
            <a:pPr marL="0" indent="0">
              <a:buNone/>
            </a:pPr>
            <a:r>
              <a:rPr lang="fr-FR" sz="1800" dirty="0" smtClean="0"/>
              <a:t>&lt;/p&gt;</a:t>
            </a:r>
          </a:p>
          <a:p>
            <a:pPr marL="0" indent="0">
              <a:buNone/>
            </a:pPr>
            <a:r>
              <a:rPr lang="fr-FR" sz="1800" dirty="0" smtClean="0"/>
              <a:t>&lt;p style="</a:t>
            </a:r>
            <a:r>
              <a:rPr lang="fr-FR" sz="1800" b="1" dirty="0" err="1">
                <a:solidFill>
                  <a:schemeClr val="accent2">
                    <a:lumMod val="75000"/>
                  </a:schemeClr>
                </a:solidFill>
              </a:rPr>
              <a:t>clear</a:t>
            </a:r>
            <a:r>
              <a:rPr lang="fr-FR" sz="1800" dirty="0" err="1" smtClean="0"/>
              <a:t>:</a:t>
            </a:r>
            <a:r>
              <a:rPr lang="fr-FR" sz="1800" b="1" dirty="0" err="1">
                <a:solidFill>
                  <a:srgbClr val="2403E7"/>
                </a:solidFill>
              </a:rPr>
              <a:t>both</a:t>
            </a:r>
            <a:r>
              <a:rPr lang="fr-FR" sz="1800" dirty="0" smtClean="0"/>
              <a:t>;"&gt;Fin de l'article&lt;/p&gt;</a:t>
            </a:r>
            <a:endParaRPr lang="fr-FR"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293096"/>
            <a:ext cx="39147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21736"/>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n°3</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93958"/>
            <a:ext cx="7842000" cy="54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829836"/>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855112"/>
          </a:xfrm>
        </p:spPr>
        <p:txBody>
          <a:bodyPr/>
          <a:lstStyle/>
          <a:p>
            <a:r>
              <a:rPr lang="fr-FR" dirty="0" smtClean="0"/>
              <a:t>Corrigé exercice n°3</a:t>
            </a:r>
            <a:endParaRPr lang="fr-FR" dirty="0"/>
          </a:p>
        </p:txBody>
      </p:sp>
      <p:sp>
        <p:nvSpPr>
          <p:cNvPr id="3" name="ZoneTexte 2"/>
          <p:cNvSpPr txBox="1"/>
          <p:nvPr/>
        </p:nvSpPr>
        <p:spPr>
          <a:xfrm>
            <a:off x="1003856" y="959386"/>
            <a:ext cx="6638356" cy="5909310"/>
          </a:xfrm>
          <a:prstGeom prst="rect">
            <a:avLst/>
          </a:prstGeom>
          <a:noFill/>
        </p:spPr>
        <p:txBody>
          <a:bodyPr wrap="none" rtlCol="0">
            <a:spAutoFit/>
          </a:bodyPr>
          <a:lstStyle/>
          <a:p>
            <a:r>
              <a:rPr lang="fr-FR" sz="1400" dirty="0">
                <a:solidFill>
                  <a:schemeClr val="bg1">
                    <a:lumMod val="50000"/>
                  </a:schemeClr>
                </a:solidFill>
              </a:rPr>
              <a:t>&lt;style type="</a:t>
            </a:r>
            <a:r>
              <a:rPr lang="fr-FR" sz="1400" dirty="0" err="1">
                <a:solidFill>
                  <a:schemeClr val="bg1">
                    <a:lumMod val="50000"/>
                  </a:schemeClr>
                </a:solidFill>
              </a:rPr>
              <a:t>text</a:t>
            </a:r>
            <a:r>
              <a:rPr lang="fr-FR" sz="1400" dirty="0">
                <a:solidFill>
                  <a:schemeClr val="bg1">
                    <a:lumMod val="50000"/>
                  </a:schemeClr>
                </a:solidFill>
              </a:rPr>
              <a:t>/</a:t>
            </a:r>
            <a:r>
              <a:rPr lang="fr-FR" sz="1400" dirty="0" err="1">
                <a:solidFill>
                  <a:schemeClr val="bg1">
                    <a:lumMod val="50000"/>
                  </a:schemeClr>
                </a:solidFill>
              </a:rPr>
              <a:t>css</a:t>
            </a:r>
            <a:r>
              <a:rPr lang="fr-FR" sz="1400" dirty="0">
                <a:solidFill>
                  <a:schemeClr val="bg1">
                    <a:lumMod val="50000"/>
                  </a:schemeClr>
                </a:solidFill>
              </a:rPr>
              <a:t>"&gt;</a:t>
            </a:r>
          </a:p>
          <a:p>
            <a:r>
              <a:rPr lang="fr-FR" sz="1400" dirty="0">
                <a:solidFill>
                  <a:srgbClr val="2403E7"/>
                </a:solidFill>
              </a:rPr>
              <a:t>body {</a:t>
            </a:r>
            <a:r>
              <a:rPr lang="fr-FR" sz="1400" dirty="0" err="1">
                <a:solidFill>
                  <a:srgbClr val="2403E7"/>
                </a:solidFill>
              </a:rPr>
              <a:t>background-image:url</a:t>
            </a:r>
            <a:r>
              <a:rPr lang="fr-FR" sz="1400" dirty="0">
                <a:solidFill>
                  <a:srgbClr val="2403E7"/>
                </a:solidFill>
              </a:rPr>
              <a:t>(stade.jpg);}</a:t>
            </a:r>
          </a:p>
          <a:p>
            <a:r>
              <a:rPr lang="fr-FR" sz="1400" dirty="0">
                <a:solidFill>
                  <a:srgbClr val="2403E7"/>
                </a:solidFill>
              </a:rPr>
              <a:t>h1 {</a:t>
            </a:r>
            <a:r>
              <a:rPr lang="fr-FR" sz="1400" dirty="0" err="1">
                <a:solidFill>
                  <a:srgbClr val="2403E7"/>
                </a:solidFill>
              </a:rPr>
              <a:t>text-align:center</a:t>
            </a:r>
            <a:r>
              <a:rPr lang="fr-FR" sz="1400" dirty="0">
                <a:solidFill>
                  <a:srgbClr val="2403E7"/>
                </a:solidFill>
              </a:rPr>
              <a:t>;}</a:t>
            </a:r>
          </a:p>
          <a:p>
            <a:r>
              <a:rPr lang="fr-FR" sz="1400" dirty="0">
                <a:solidFill>
                  <a:srgbClr val="2403E7"/>
                </a:solidFill>
              </a:rPr>
              <a:t>div {</a:t>
            </a:r>
            <a:r>
              <a:rPr lang="fr-FR" sz="1400" dirty="0" err="1">
                <a:solidFill>
                  <a:srgbClr val="2403E7"/>
                </a:solidFill>
              </a:rPr>
              <a:t>text-align:center;font-family:Arial</a:t>
            </a:r>
            <a:r>
              <a:rPr lang="fr-FR" sz="1400" dirty="0">
                <a:solidFill>
                  <a:srgbClr val="2403E7"/>
                </a:solidFill>
              </a:rPr>
              <a:t> sans </a:t>
            </a:r>
            <a:r>
              <a:rPr lang="fr-FR" sz="1400" dirty="0" err="1">
                <a:solidFill>
                  <a:srgbClr val="2403E7"/>
                </a:solidFill>
              </a:rPr>
              <a:t>serif</a:t>
            </a:r>
            <a:r>
              <a:rPr lang="fr-FR" sz="1400" dirty="0">
                <a:solidFill>
                  <a:srgbClr val="2403E7"/>
                </a:solidFill>
              </a:rPr>
              <a:t>;}</a:t>
            </a:r>
          </a:p>
          <a:p>
            <a:r>
              <a:rPr lang="fr-FR" sz="1400" dirty="0" err="1">
                <a:solidFill>
                  <a:srgbClr val="2403E7"/>
                </a:solidFill>
              </a:rPr>
              <a:t>img</a:t>
            </a:r>
            <a:r>
              <a:rPr lang="fr-FR" sz="1400" dirty="0">
                <a:solidFill>
                  <a:srgbClr val="2403E7"/>
                </a:solidFill>
              </a:rPr>
              <a:t> {width:160px;height:160px;}</a:t>
            </a:r>
          </a:p>
          <a:p>
            <a:r>
              <a:rPr lang="fr-FR" sz="1400" dirty="0">
                <a:solidFill>
                  <a:schemeClr val="bg1">
                    <a:lumMod val="50000"/>
                  </a:schemeClr>
                </a:solidFill>
              </a:rPr>
              <a:t>&lt;/style&gt;</a:t>
            </a:r>
          </a:p>
          <a:p>
            <a:r>
              <a:rPr lang="fr-FR" sz="1400" dirty="0">
                <a:solidFill>
                  <a:schemeClr val="bg1">
                    <a:lumMod val="50000"/>
                  </a:schemeClr>
                </a:solidFill>
              </a:rPr>
              <a:t>&lt;/</a:t>
            </a:r>
            <a:r>
              <a:rPr lang="fr-FR" sz="1400" dirty="0" err="1">
                <a:solidFill>
                  <a:schemeClr val="bg1">
                    <a:lumMod val="50000"/>
                  </a:schemeClr>
                </a:solidFill>
              </a:rPr>
              <a:t>head</a:t>
            </a:r>
            <a:r>
              <a:rPr lang="fr-FR" sz="1400" dirty="0">
                <a:solidFill>
                  <a:schemeClr val="bg1">
                    <a:lumMod val="50000"/>
                  </a:schemeClr>
                </a:solidFill>
              </a:rPr>
              <a:t>&gt;</a:t>
            </a:r>
          </a:p>
          <a:p>
            <a:r>
              <a:rPr lang="fr-FR" sz="1400" dirty="0">
                <a:solidFill>
                  <a:schemeClr val="bg1">
                    <a:lumMod val="50000"/>
                  </a:schemeClr>
                </a:solidFill>
              </a:rPr>
              <a:t>&lt;body&gt;</a:t>
            </a:r>
          </a:p>
          <a:p>
            <a:r>
              <a:rPr lang="fr-FR" sz="1400" dirty="0"/>
              <a:t>&lt;h1&gt;Podium du 400 mètres du 6 juin 2012&lt;/h1&gt;</a:t>
            </a:r>
          </a:p>
          <a:p>
            <a:r>
              <a:rPr lang="fr-FR" sz="1400" dirty="0"/>
              <a:t>&lt;div style="font-size:40px;"&gt;</a:t>
            </a:r>
          </a:p>
          <a:p>
            <a:r>
              <a:rPr lang="fr-FR" sz="1400" dirty="0" smtClean="0"/>
              <a:t>     1&lt;sup&gt;er</a:t>
            </a:r>
            <a:r>
              <a:rPr lang="fr-FR" sz="1400" dirty="0"/>
              <a:t>&lt;/sup&gt;&lt;</a:t>
            </a:r>
            <a:r>
              <a:rPr lang="fr-FR" sz="1400" dirty="0" err="1"/>
              <a:t>br</a:t>
            </a:r>
            <a:r>
              <a:rPr lang="fr-FR" sz="1400" dirty="0"/>
              <a:t>/&gt;</a:t>
            </a:r>
          </a:p>
          <a:p>
            <a:r>
              <a:rPr lang="fr-FR" sz="1400" dirty="0" smtClean="0"/>
              <a:t>     &lt;</a:t>
            </a:r>
            <a:r>
              <a:rPr lang="fr-FR" sz="1400" dirty="0" err="1"/>
              <a:t>img</a:t>
            </a:r>
            <a:r>
              <a:rPr lang="fr-FR" sz="1400" dirty="0"/>
              <a:t> </a:t>
            </a:r>
            <a:r>
              <a:rPr lang="fr-FR" sz="1400" dirty="0" err="1"/>
              <a:t>src</a:t>
            </a:r>
            <a:r>
              <a:rPr lang="fr-FR" sz="1400" dirty="0"/>
              <a:t>="coureur3.jpg" </a:t>
            </a:r>
            <a:r>
              <a:rPr lang="fr-FR" sz="1400" dirty="0" err="1"/>
              <a:t>alt</a:t>
            </a:r>
            <a:r>
              <a:rPr lang="fr-FR" sz="1400" dirty="0"/>
              <a:t>="Jean-Pierre DUPONT" </a:t>
            </a:r>
            <a:r>
              <a:rPr lang="fr-FR" sz="1400" dirty="0" err="1"/>
              <a:t>title</a:t>
            </a:r>
            <a:r>
              <a:rPr lang="fr-FR" sz="1400" dirty="0"/>
              <a:t>="Jean-Pierre DUPONT" /&gt;</a:t>
            </a:r>
          </a:p>
          <a:p>
            <a:r>
              <a:rPr lang="fr-FR" sz="1400" dirty="0" smtClean="0"/>
              <a:t>     &lt;</a:t>
            </a:r>
            <a:r>
              <a:rPr lang="fr-FR" sz="1400" dirty="0" err="1"/>
              <a:t>br</a:t>
            </a:r>
            <a:r>
              <a:rPr lang="fr-FR" sz="1400" dirty="0"/>
              <a:t>/&gt;Jean-Pierre DUPONT&lt;</a:t>
            </a:r>
            <a:r>
              <a:rPr lang="fr-FR" sz="1400" dirty="0" err="1"/>
              <a:t>br</a:t>
            </a:r>
            <a:r>
              <a:rPr lang="fr-FR" sz="1400" dirty="0"/>
              <a:t>/&gt;</a:t>
            </a:r>
          </a:p>
          <a:p>
            <a:r>
              <a:rPr lang="fr-FR" sz="1400" dirty="0"/>
              <a:t>&lt;/div&gt;</a:t>
            </a:r>
          </a:p>
          <a:p>
            <a:r>
              <a:rPr lang="fr-FR" sz="1400" dirty="0"/>
              <a:t>&lt;div style="</a:t>
            </a:r>
            <a:r>
              <a:rPr lang="fr-FR" sz="1400" dirty="0" smtClean="0"/>
              <a:t>width:100%;"&gt;</a:t>
            </a:r>
            <a:endParaRPr lang="fr-FR" sz="1400" dirty="0"/>
          </a:p>
          <a:p>
            <a:r>
              <a:rPr lang="fr-FR" sz="1400" dirty="0" smtClean="0"/>
              <a:t>     &lt;</a:t>
            </a:r>
            <a:r>
              <a:rPr lang="fr-FR" sz="1400" dirty="0"/>
              <a:t>div style="</a:t>
            </a:r>
            <a:r>
              <a:rPr lang="fr-FR" sz="1400" dirty="0" smtClean="0"/>
              <a:t>width:50%;float:left;font-size:35px</a:t>
            </a:r>
            <a:r>
              <a:rPr lang="fr-FR" sz="1400" dirty="0"/>
              <a:t>;"&gt;</a:t>
            </a:r>
          </a:p>
          <a:p>
            <a:r>
              <a:rPr lang="fr-FR" sz="1400" dirty="0" smtClean="0"/>
              <a:t>          2&lt;sup&gt;e</a:t>
            </a:r>
            <a:r>
              <a:rPr lang="fr-FR" sz="1400" dirty="0"/>
              <a:t>&lt;/sup&gt;&lt;</a:t>
            </a:r>
            <a:r>
              <a:rPr lang="fr-FR" sz="1400" dirty="0" err="1"/>
              <a:t>br</a:t>
            </a:r>
            <a:r>
              <a:rPr lang="fr-FR" sz="1400" dirty="0"/>
              <a:t>/&gt;</a:t>
            </a:r>
          </a:p>
          <a:p>
            <a:r>
              <a:rPr lang="fr-FR" sz="1400" dirty="0" smtClean="0"/>
              <a:t>          &lt;</a:t>
            </a:r>
            <a:r>
              <a:rPr lang="fr-FR" sz="1400" dirty="0" err="1"/>
              <a:t>img</a:t>
            </a:r>
            <a:r>
              <a:rPr lang="fr-FR" sz="1400" dirty="0"/>
              <a:t> </a:t>
            </a:r>
            <a:r>
              <a:rPr lang="fr-FR" sz="1400" dirty="0" err="1"/>
              <a:t>src</a:t>
            </a:r>
            <a:r>
              <a:rPr lang="fr-FR" sz="1400" dirty="0"/>
              <a:t>="coureur1.jpg" </a:t>
            </a:r>
            <a:r>
              <a:rPr lang="fr-FR" sz="1400" dirty="0" err="1"/>
              <a:t>alt</a:t>
            </a:r>
            <a:r>
              <a:rPr lang="fr-FR" sz="1400" dirty="0"/>
              <a:t>="Philippe MARTON" </a:t>
            </a:r>
            <a:r>
              <a:rPr lang="fr-FR" sz="1400" dirty="0" err="1"/>
              <a:t>title</a:t>
            </a:r>
            <a:r>
              <a:rPr lang="fr-FR" sz="1400" dirty="0"/>
              <a:t>="Philippe MARTON" /&gt;</a:t>
            </a:r>
          </a:p>
          <a:p>
            <a:r>
              <a:rPr lang="fr-FR" sz="1400" dirty="0" smtClean="0"/>
              <a:t>          &lt;</a:t>
            </a:r>
            <a:r>
              <a:rPr lang="fr-FR" sz="1400" dirty="0" err="1"/>
              <a:t>br</a:t>
            </a:r>
            <a:r>
              <a:rPr lang="fr-FR" sz="1400" dirty="0"/>
              <a:t>/&gt;Philippe MARTON</a:t>
            </a:r>
          </a:p>
          <a:p>
            <a:r>
              <a:rPr lang="fr-FR" sz="1400" dirty="0" smtClean="0"/>
              <a:t>     &lt;/</a:t>
            </a:r>
            <a:r>
              <a:rPr lang="fr-FR" sz="1400" dirty="0"/>
              <a:t>div&gt;</a:t>
            </a:r>
          </a:p>
          <a:p>
            <a:r>
              <a:rPr lang="fr-FR" sz="1400" dirty="0" smtClean="0"/>
              <a:t>     &lt;</a:t>
            </a:r>
            <a:r>
              <a:rPr lang="fr-FR" sz="1400" dirty="0"/>
              <a:t>div style="</a:t>
            </a:r>
            <a:r>
              <a:rPr lang="fr-FR" sz="1400" dirty="0" smtClean="0"/>
              <a:t>float:right;width:50%;font-size:35px</a:t>
            </a:r>
            <a:r>
              <a:rPr lang="fr-FR" sz="1400" dirty="0"/>
              <a:t>;"&gt;</a:t>
            </a:r>
          </a:p>
          <a:p>
            <a:r>
              <a:rPr lang="fr-FR" sz="1400" dirty="0" smtClean="0"/>
              <a:t>          3&lt;sup&gt;e</a:t>
            </a:r>
            <a:r>
              <a:rPr lang="fr-FR" sz="1400" dirty="0"/>
              <a:t>&lt;/sup&gt;&lt;</a:t>
            </a:r>
            <a:r>
              <a:rPr lang="fr-FR" sz="1400" dirty="0" err="1"/>
              <a:t>br</a:t>
            </a:r>
            <a:r>
              <a:rPr lang="fr-FR" sz="1400" dirty="0"/>
              <a:t>/&gt;</a:t>
            </a:r>
          </a:p>
          <a:p>
            <a:r>
              <a:rPr lang="fr-FR" sz="1400" dirty="0" smtClean="0"/>
              <a:t>          &lt;</a:t>
            </a:r>
            <a:r>
              <a:rPr lang="fr-FR" sz="1400" dirty="0" err="1"/>
              <a:t>img</a:t>
            </a:r>
            <a:r>
              <a:rPr lang="fr-FR" sz="1400" dirty="0"/>
              <a:t> </a:t>
            </a:r>
            <a:r>
              <a:rPr lang="fr-FR" sz="1400" dirty="0" err="1"/>
              <a:t>src</a:t>
            </a:r>
            <a:r>
              <a:rPr lang="fr-FR" sz="1400" dirty="0"/>
              <a:t>="coureur2.jpg" </a:t>
            </a:r>
            <a:r>
              <a:rPr lang="fr-FR" sz="1400" dirty="0" err="1"/>
              <a:t>alt</a:t>
            </a:r>
            <a:r>
              <a:rPr lang="fr-FR" sz="1400" dirty="0"/>
              <a:t>="André PRUDHOMME" </a:t>
            </a:r>
            <a:r>
              <a:rPr lang="fr-FR" sz="1400" dirty="0" err="1"/>
              <a:t>title</a:t>
            </a:r>
            <a:r>
              <a:rPr lang="fr-FR" sz="1400" dirty="0"/>
              <a:t>="André PRUDHOMME" /&gt;</a:t>
            </a:r>
          </a:p>
          <a:p>
            <a:r>
              <a:rPr lang="fr-FR" sz="1400" dirty="0" smtClean="0"/>
              <a:t>          &lt;</a:t>
            </a:r>
            <a:r>
              <a:rPr lang="fr-FR" sz="1400" dirty="0" err="1"/>
              <a:t>br</a:t>
            </a:r>
            <a:r>
              <a:rPr lang="fr-FR" sz="1400" dirty="0"/>
              <a:t>/&gt;André PRUDHOMME&lt;</a:t>
            </a:r>
            <a:r>
              <a:rPr lang="fr-FR" sz="1400" dirty="0" err="1"/>
              <a:t>br</a:t>
            </a:r>
            <a:r>
              <a:rPr lang="fr-FR" sz="1400" dirty="0"/>
              <a:t>/&gt;</a:t>
            </a:r>
          </a:p>
          <a:p>
            <a:r>
              <a:rPr lang="fr-FR" sz="1400" dirty="0" smtClean="0"/>
              <a:t>     &lt;/</a:t>
            </a:r>
            <a:r>
              <a:rPr lang="fr-FR" sz="1400" dirty="0"/>
              <a:t>div&gt;</a:t>
            </a:r>
          </a:p>
          <a:p>
            <a:r>
              <a:rPr lang="fr-FR" sz="1400" dirty="0"/>
              <a:t>&lt;/div&gt;</a:t>
            </a:r>
          </a:p>
          <a:p>
            <a:r>
              <a:rPr lang="fr-FR" sz="1400" dirty="0">
                <a:solidFill>
                  <a:schemeClr val="bg1">
                    <a:lumMod val="50000"/>
                  </a:schemeClr>
                </a:solidFill>
              </a:rPr>
              <a:t>&lt;/body&gt;</a:t>
            </a:r>
          </a:p>
        </p:txBody>
      </p:sp>
    </p:spTree>
    <p:extLst>
      <p:ext uri="{BB962C8B-B14F-4D97-AF65-F5344CB8AC3E}">
        <p14:creationId xmlns:p14="http://schemas.microsoft.com/office/powerpoint/2010/main" val="4255526318"/>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smtClean="0"/>
              <a:t>Propriétés </a:t>
            </a:r>
            <a:r>
              <a:rPr lang="fr-FR" sz="2400" dirty="0"/>
              <a:t>CSS </a:t>
            </a:r>
            <a:r>
              <a:rPr lang="fr-FR" sz="2400" dirty="0" err="1" smtClean="0"/>
              <a:t>viewport</a:t>
            </a:r>
            <a:r>
              <a:rPr lang="fr-FR" sz="2400" dirty="0" smtClean="0"/>
              <a:t> (fonction de la largeur de l'écran) :</a:t>
            </a:r>
            <a:br>
              <a:rPr lang="fr-FR" sz="2400" dirty="0" smtClean="0"/>
            </a:br>
            <a:r>
              <a:rPr lang="fr-FR" sz="2400" b="1" dirty="0" smtClean="0">
                <a:solidFill>
                  <a:schemeClr val="accent2">
                    <a:lumMod val="75000"/>
                  </a:schemeClr>
                </a:solidFill>
              </a:rPr>
              <a:t>'</a:t>
            </a:r>
            <a:r>
              <a:rPr lang="fr-FR" sz="2400" b="1" dirty="0" err="1" smtClean="0">
                <a:solidFill>
                  <a:schemeClr val="accent2">
                    <a:lumMod val="75000"/>
                  </a:schemeClr>
                </a:solidFill>
              </a:rPr>
              <a:t>vw</a:t>
            </a:r>
            <a:r>
              <a:rPr lang="fr-FR" sz="2400" b="1" dirty="0" smtClean="0">
                <a:solidFill>
                  <a:schemeClr val="accent2">
                    <a:lumMod val="75000"/>
                  </a:schemeClr>
                </a:solidFill>
              </a:rPr>
              <a:t>' '</a:t>
            </a:r>
            <a:r>
              <a:rPr lang="fr-FR" sz="2400" b="1" dirty="0" err="1" smtClean="0">
                <a:solidFill>
                  <a:schemeClr val="accent2">
                    <a:lumMod val="75000"/>
                  </a:schemeClr>
                </a:solidFill>
              </a:rPr>
              <a:t>vh</a:t>
            </a:r>
            <a:r>
              <a:rPr lang="fr-FR" sz="2400" b="1" dirty="0" smtClean="0">
                <a:solidFill>
                  <a:schemeClr val="accent2">
                    <a:lumMod val="75000"/>
                  </a:schemeClr>
                </a:solidFill>
              </a:rPr>
              <a:t>' '</a:t>
            </a:r>
            <a:r>
              <a:rPr lang="fr-FR" sz="2400" b="1" dirty="0" err="1" smtClean="0">
                <a:solidFill>
                  <a:schemeClr val="accent2">
                    <a:lumMod val="75000"/>
                  </a:schemeClr>
                </a:solidFill>
              </a:rPr>
              <a:t>vmin</a:t>
            </a:r>
            <a:r>
              <a:rPr lang="fr-FR" sz="2400" b="1" dirty="0" smtClean="0">
                <a:solidFill>
                  <a:schemeClr val="accent2">
                    <a:lumMod val="75000"/>
                  </a:schemeClr>
                </a:solidFill>
              </a:rPr>
              <a:t>' </a:t>
            </a:r>
            <a:r>
              <a:rPr lang="fr-FR" sz="2400" dirty="0" smtClean="0"/>
              <a:t>et</a:t>
            </a:r>
            <a:r>
              <a:rPr lang="fr-FR" sz="2400" b="1" dirty="0" smtClean="0">
                <a:solidFill>
                  <a:schemeClr val="accent2">
                    <a:lumMod val="75000"/>
                  </a:schemeClr>
                </a:solidFill>
              </a:rPr>
              <a:t> '</a:t>
            </a:r>
            <a:r>
              <a:rPr lang="fr-FR" sz="2400" b="1" dirty="0" err="1" smtClean="0">
                <a:solidFill>
                  <a:schemeClr val="accent2">
                    <a:lumMod val="75000"/>
                  </a:schemeClr>
                </a:solidFill>
              </a:rPr>
              <a:t>vmax</a:t>
            </a:r>
            <a:r>
              <a:rPr lang="fr-FR" sz="2400" b="1" dirty="0" smtClean="0">
                <a:solidFill>
                  <a:schemeClr val="accent2">
                    <a:lumMod val="75000"/>
                  </a:schemeClr>
                </a:solidFill>
              </a:rPr>
              <a:t>'</a:t>
            </a:r>
            <a:r>
              <a:rPr lang="fr-FR" dirty="0" smtClean="0">
                <a:solidFill>
                  <a:schemeClr val="bg2">
                    <a:lumMod val="25000"/>
                  </a:schemeClr>
                </a:solidFill>
              </a:rPr>
              <a:t> </a:t>
            </a:r>
            <a:endParaRPr lang="fr-FR" dirty="0"/>
          </a:p>
        </p:txBody>
      </p:sp>
      <p:sp>
        <p:nvSpPr>
          <p:cNvPr id="3" name="Espace réservé du contenu 2"/>
          <p:cNvSpPr>
            <a:spLocks noGrp="1"/>
          </p:cNvSpPr>
          <p:nvPr>
            <p:ph idx="1"/>
          </p:nvPr>
        </p:nvSpPr>
        <p:spPr/>
        <p:txBody>
          <a:bodyPr>
            <a:normAutofit/>
          </a:bodyPr>
          <a:lstStyle/>
          <a:p>
            <a:pPr marL="0" indent="0">
              <a:buNone/>
            </a:pPr>
            <a:r>
              <a:rPr lang="fr-FR" sz="2400" dirty="0" smtClean="0"/>
              <a:t>L'unité choisie est égale à 1 % de la largeur de l'écran ou 1% de la hauteur de la fenêtre du navigateur :</a:t>
            </a:r>
          </a:p>
          <a:p>
            <a:pPr marL="0" indent="0">
              <a:buNone/>
            </a:pPr>
            <a:r>
              <a:rPr lang="fr-FR" sz="2400" b="1" dirty="0" err="1" smtClean="0">
                <a:solidFill>
                  <a:schemeClr val="accent2">
                    <a:lumMod val="75000"/>
                  </a:schemeClr>
                </a:solidFill>
              </a:rPr>
              <a:t>vw</a:t>
            </a:r>
            <a:r>
              <a:rPr lang="fr-FR" sz="2400" dirty="0" smtClean="0"/>
              <a:t> </a:t>
            </a:r>
            <a:r>
              <a:rPr lang="fr-FR" sz="2400" dirty="0"/>
              <a:t>: </a:t>
            </a:r>
            <a:r>
              <a:rPr lang="fr-FR" sz="2500" b="1" dirty="0">
                <a:solidFill>
                  <a:schemeClr val="tx2"/>
                </a:solidFill>
              </a:rPr>
              <a:t>1% de la largeur de la fenêtre</a:t>
            </a:r>
            <a:r>
              <a:rPr lang="fr-FR" sz="2500" b="1" dirty="0" smtClean="0">
                <a:solidFill>
                  <a:schemeClr val="tx2"/>
                </a:solidFill>
              </a:rPr>
              <a:t>,</a:t>
            </a:r>
          </a:p>
          <a:p>
            <a:pPr marL="0" indent="0">
              <a:buNone/>
            </a:pPr>
            <a:r>
              <a:rPr lang="fr-FR" sz="2400" b="1" dirty="0" err="1">
                <a:solidFill>
                  <a:schemeClr val="accent2">
                    <a:lumMod val="75000"/>
                  </a:schemeClr>
                </a:solidFill>
              </a:rPr>
              <a:t>vh</a:t>
            </a:r>
            <a:r>
              <a:rPr lang="fr-FR" sz="2400" dirty="0"/>
              <a:t> : </a:t>
            </a:r>
            <a:r>
              <a:rPr lang="fr-FR" sz="2500" b="1" dirty="0">
                <a:solidFill>
                  <a:schemeClr val="tx2"/>
                </a:solidFill>
              </a:rPr>
              <a:t>1% de la </a:t>
            </a:r>
            <a:r>
              <a:rPr lang="fr-FR" sz="2500" b="1" dirty="0" smtClean="0">
                <a:solidFill>
                  <a:schemeClr val="tx2"/>
                </a:solidFill>
              </a:rPr>
              <a:t>hauteur </a:t>
            </a:r>
            <a:r>
              <a:rPr lang="fr-FR" sz="2500" b="1" dirty="0">
                <a:solidFill>
                  <a:schemeClr val="tx2"/>
                </a:solidFill>
              </a:rPr>
              <a:t>de la fenêtre</a:t>
            </a:r>
            <a:r>
              <a:rPr lang="fr-FR" sz="2500" b="1" dirty="0" smtClean="0">
                <a:solidFill>
                  <a:schemeClr val="tx2"/>
                </a:solidFill>
              </a:rPr>
              <a:t>,</a:t>
            </a:r>
            <a:endParaRPr lang="fr-FR" sz="2500" b="1" dirty="0">
              <a:solidFill>
                <a:schemeClr val="tx2"/>
              </a:solidFill>
            </a:endParaRPr>
          </a:p>
          <a:p>
            <a:pPr marL="0" indent="0">
              <a:buNone/>
            </a:pPr>
            <a:r>
              <a:rPr lang="fr-FR" sz="2400" b="1" dirty="0" err="1" smtClean="0">
                <a:solidFill>
                  <a:schemeClr val="accent2">
                    <a:lumMod val="75000"/>
                  </a:schemeClr>
                </a:solidFill>
              </a:rPr>
              <a:t>vmin</a:t>
            </a:r>
            <a:r>
              <a:rPr lang="fr-FR" sz="2400" dirty="0" smtClean="0"/>
              <a:t> </a:t>
            </a:r>
            <a:r>
              <a:rPr lang="fr-FR" sz="2400" dirty="0"/>
              <a:t>: </a:t>
            </a:r>
            <a:r>
              <a:rPr lang="fr-FR" sz="2400" dirty="0" smtClean="0"/>
              <a:t>unité la plus petite fonction des deux dimensions,</a:t>
            </a:r>
          </a:p>
          <a:p>
            <a:pPr marL="0" indent="0">
              <a:buNone/>
            </a:pPr>
            <a:r>
              <a:rPr lang="fr-FR" sz="2400" b="1" dirty="0" err="1" smtClean="0">
                <a:solidFill>
                  <a:schemeClr val="accent2">
                    <a:lumMod val="75000"/>
                  </a:schemeClr>
                </a:solidFill>
              </a:rPr>
              <a:t>vmax</a:t>
            </a:r>
            <a:r>
              <a:rPr lang="fr-FR" sz="2400" dirty="0" smtClean="0"/>
              <a:t> </a:t>
            </a:r>
            <a:r>
              <a:rPr lang="fr-FR" sz="2400" dirty="0"/>
              <a:t>: unité la plus </a:t>
            </a:r>
            <a:r>
              <a:rPr lang="fr-FR" sz="2400" dirty="0" smtClean="0"/>
              <a:t>grande </a:t>
            </a:r>
            <a:r>
              <a:rPr lang="fr-FR" sz="2400" dirty="0"/>
              <a:t>fonction des deux dimensions,</a:t>
            </a:r>
          </a:p>
          <a:p>
            <a:pPr marL="0" indent="0">
              <a:buNone/>
            </a:pPr>
            <a:r>
              <a:rPr lang="fr-FR" sz="1800" dirty="0" smtClean="0"/>
              <a:t>exemples :</a:t>
            </a:r>
          </a:p>
          <a:p>
            <a:pPr marL="0" indent="0">
              <a:buNone/>
            </a:pPr>
            <a:r>
              <a:rPr lang="fr-FR" sz="1800" b="1" dirty="0" smtClean="0">
                <a:latin typeface="Courier New" panose="02070309020205020404" pitchFamily="49" charset="0"/>
                <a:cs typeface="Courier New" panose="02070309020205020404" pitchFamily="49" charset="0"/>
              </a:rPr>
              <a:t>&lt;div style="</a:t>
            </a:r>
            <a:r>
              <a:rPr lang="fr-FR" sz="1800" b="1" dirty="0" err="1" smtClean="0">
                <a:latin typeface="Courier New" panose="02070309020205020404" pitchFamily="49" charset="0"/>
                <a:cs typeface="Courier New" panose="02070309020205020404" pitchFamily="49" charset="0"/>
              </a:rPr>
              <a:t>width</a:t>
            </a:r>
            <a:r>
              <a:rPr lang="fr-FR" sz="1800" b="1" dirty="0" smtClean="0">
                <a:latin typeface="Courier New" panose="02070309020205020404" pitchFamily="49" charset="0"/>
                <a:cs typeface="Courier New" panose="02070309020205020404" pitchFamily="49" charset="0"/>
              </a:rPr>
              <a:t>: 10vw;"&gt;  /* 192px pour une largeur de 1920 px */</a:t>
            </a:r>
          </a:p>
          <a:p>
            <a:pPr marL="0" indent="0">
              <a:buNone/>
            </a:pPr>
            <a:r>
              <a:rPr lang="fr-FR" sz="1800" b="1" dirty="0" smtClean="0">
                <a:latin typeface="Courier New" panose="02070309020205020404" pitchFamily="49" charset="0"/>
                <a:cs typeface="Courier New" panose="02070309020205020404" pitchFamily="49" charset="0"/>
              </a:rPr>
              <a:t>&lt;div style="font-size:5vh"&gt;  /* 50 px pour une hauteur de 1024 px */</a:t>
            </a:r>
          </a:p>
        </p:txBody>
      </p:sp>
    </p:spTree>
    <p:extLst>
      <p:ext uri="{BB962C8B-B14F-4D97-AF65-F5344CB8AC3E}">
        <p14:creationId xmlns:p14="http://schemas.microsoft.com/office/powerpoint/2010/main" val="1790738286"/>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lstStyle/>
          <a:p>
            <a:r>
              <a:rPr lang="fr-FR" dirty="0" smtClean="0"/>
              <a:t>Les propriétés CSS </a:t>
            </a:r>
            <a:br>
              <a:rPr lang="fr-FR" dirty="0" smtClean="0"/>
            </a:br>
            <a:r>
              <a:rPr lang="fr-FR" b="1" dirty="0" smtClean="0">
                <a:solidFill>
                  <a:schemeClr val="accent2">
                    <a:lumMod val="75000"/>
                  </a:schemeClr>
                </a:solidFill>
              </a:rPr>
              <a:t>border, </a:t>
            </a:r>
            <a:r>
              <a:rPr lang="fr-FR" b="1" dirty="0" err="1" smtClean="0">
                <a:solidFill>
                  <a:schemeClr val="accent2">
                    <a:lumMod val="75000"/>
                  </a:schemeClr>
                </a:solidFill>
              </a:rPr>
              <a:t>padding</a:t>
            </a:r>
            <a:r>
              <a:rPr lang="fr-FR" b="1" dirty="0" smtClean="0">
                <a:solidFill>
                  <a:schemeClr val="accent2">
                    <a:lumMod val="75000"/>
                  </a:schemeClr>
                </a:solidFill>
              </a:rPr>
              <a:t> et </a:t>
            </a:r>
            <a:r>
              <a:rPr lang="fr-FR" b="1" dirty="0" err="1" smtClean="0">
                <a:solidFill>
                  <a:schemeClr val="accent2">
                    <a:lumMod val="75000"/>
                  </a:schemeClr>
                </a:solidFill>
              </a:rPr>
              <a:t>margin</a:t>
            </a:r>
            <a:r>
              <a:rPr lang="fr-FR" dirty="0" smtClean="0"/>
              <a:t>.</a:t>
            </a:r>
            <a:endParaRPr lang="fr-FR" dirty="0"/>
          </a:p>
        </p:txBody>
      </p:sp>
      <p:sp>
        <p:nvSpPr>
          <p:cNvPr id="3" name="Espace réservé du contenu 2"/>
          <p:cNvSpPr>
            <a:spLocks noGrp="1"/>
          </p:cNvSpPr>
          <p:nvPr>
            <p:ph idx="1"/>
          </p:nvPr>
        </p:nvSpPr>
        <p:spPr>
          <a:xfrm>
            <a:off x="762000" y="1596413"/>
            <a:ext cx="8077200" cy="5000939"/>
          </a:xfrm>
        </p:spPr>
        <p:txBody>
          <a:bodyPr>
            <a:normAutofit/>
          </a:bodyPr>
          <a:lstStyle/>
          <a:p>
            <a:pPr marL="0" indent="0">
              <a:buNone/>
            </a:pPr>
            <a:r>
              <a:rPr lang="fr-FR" sz="1800" dirty="0" smtClean="0"/>
              <a:t>En CSS 2.1, le modèle de boîte décrit la façon dont un élément (texte, image ou vidéo) peut être encadré.</a:t>
            </a:r>
          </a:p>
          <a:p>
            <a:pPr marL="0" indent="0">
              <a:buNone/>
            </a:pPr>
            <a:r>
              <a:rPr lang="fr-FR" sz="1800" dirty="0" smtClean="0"/>
              <a:t>Ce modèle comprend les zones suivantes :</a:t>
            </a:r>
          </a:p>
          <a:p>
            <a:r>
              <a:rPr lang="fr-FR" sz="1800" dirty="0" smtClean="0"/>
              <a:t>le contenu de l'élément appelé 'contenu',</a:t>
            </a:r>
          </a:p>
          <a:p>
            <a:r>
              <a:rPr lang="fr-FR" sz="1800" dirty="0" smtClean="0"/>
              <a:t>la distance entre le contenu et la bordure appelée '</a:t>
            </a:r>
            <a:r>
              <a:rPr lang="fr-FR" sz="1800" dirty="0" err="1" smtClean="0"/>
              <a:t>padding</a:t>
            </a:r>
            <a:r>
              <a:rPr lang="fr-FR" sz="1800" dirty="0" smtClean="0"/>
              <a:t>',</a:t>
            </a:r>
          </a:p>
          <a:p>
            <a:r>
              <a:rPr lang="fr-FR" sz="1800" dirty="0" smtClean="0"/>
              <a:t>la bordure de l'élément appelée 'border',</a:t>
            </a:r>
          </a:p>
          <a:p>
            <a:r>
              <a:rPr lang="fr-FR" sz="1800" dirty="0" smtClean="0"/>
              <a:t>la distance entre la bordure et le prochain élément appelée '</a:t>
            </a:r>
            <a:r>
              <a:rPr lang="fr-FR" sz="1800" dirty="0" err="1" smtClean="0"/>
              <a:t>margin</a:t>
            </a:r>
            <a:r>
              <a:rPr lang="fr-FR" sz="1800" dirty="0" smtClean="0"/>
              <a:t>'</a:t>
            </a:r>
            <a:endParaRPr lang="fr-FR" sz="1800" dirty="0"/>
          </a:p>
        </p:txBody>
      </p:sp>
      <p:sp>
        <p:nvSpPr>
          <p:cNvPr id="4" name="Rectangle 3"/>
          <p:cNvSpPr/>
          <p:nvPr/>
        </p:nvSpPr>
        <p:spPr>
          <a:xfrm>
            <a:off x="1979712" y="4221088"/>
            <a:ext cx="4752528" cy="252028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2483768" y="4581128"/>
            <a:ext cx="3816424" cy="1800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987824" y="4941168"/>
            <a:ext cx="2664296" cy="108012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3635896" y="5301208"/>
            <a:ext cx="136815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851920" y="5298896"/>
            <a:ext cx="936104" cy="338554"/>
          </a:xfrm>
          <a:prstGeom prst="rect">
            <a:avLst/>
          </a:prstGeom>
          <a:noFill/>
        </p:spPr>
        <p:txBody>
          <a:bodyPr wrap="square" rtlCol="0">
            <a:spAutoFit/>
          </a:bodyPr>
          <a:lstStyle/>
          <a:p>
            <a:r>
              <a:rPr lang="fr-FR" sz="1600" dirty="0" smtClean="0"/>
              <a:t>Contenu</a:t>
            </a:r>
            <a:endParaRPr lang="fr-FR" sz="1600" dirty="0"/>
          </a:p>
        </p:txBody>
      </p:sp>
      <p:sp>
        <p:nvSpPr>
          <p:cNvPr id="9" name="ZoneTexte 8"/>
          <p:cNvSpPr txBox="1"/>
          <p:nvPr/>
        </p:nvSpPr>
        <p:spPr>
          <a:xfrm>
            <a:off x="3887924" y="4941168"/>
            <a:ext cx="936104" cy="338554"/>
          </a:xfrm>
          <a:prstGeom prst="rect">
            <a:avLst/>
          </a:prstGeom>
          <a:noFill/>
        </p:spPr>
        <p:txBody>
          <a:bodyPr wrap="square" rtlCol="0">
            <a:spAutoFit/>
          </a:bodyPr>
          <a:lstStyle/>
          <a:p>
            <a:r>
              <a:rPr lang="fr-FR" sz="1600" dirty="0" err="1" smtClean="0"/>
              <a:t>Padding</a:t>
            </a:r>
            <a:endParaRPr lang="fr-FR" sz="1600" dirty="0"/>
          </a:p>
        </p:txBody>
      </p:sp>
      <p:sp>
        <p:nvSpPr>
          <p:cNvPr id="10" name="ZoneTexte 9"/>
          <p:cNvSpPr txBox="1"/>
          <p:nvPr/>
        </p:nvSpPr>
        <p:spPr>
          <a:xfrm>
            <a:off x="3923928" y="4216464"/>
            <a:ext cx="936104" cy="338554"/>
          </a:xfrm>
          <a:prstGeom prst="rect">
            <a:avLst/>
          </a:prstGeom>
          <a:noFill/>
        </p:spPr>
        <p:txBody>
          <a:bodyPr wrap="square" rtlCol="0">
            <a:spAutoFit/>
          </a:bodyPr>
          <a:lstStyle/>
          <a:p>
            <a:r>
              <a:rPr lang="fr-FR" sz="1600" dirty="0" err="1" smtClean="0"/>
              <a:t>Margin</a:t>
            </a:r>
            <a:endParaRPr lang="fr-FR" sz="1600" dirty="0"/>
          </a:p>
        </p:txBody>
      </p:sp>
      <p:sp>
        <p:nvSpPr>
          <p:cNvPr id="11" name="ZoneTexte 10"/>
          <p:cNvSpPr txBox="1"/>
          <p:nvPr/>
        </p:nvSpPr>
        <p:spPr>
          <a:xfrm>
            <a:off x="3877568" y="4596824"/>
            <a:ext cx="936104" cy="338554"/>
          </a:xfrm>
          <a:prstGeom prst="rect">
            <a:avLst/>
          </a:prstGeom>
          <a:noFill/>
        </p:spPr>
        <p:txBody>
          <a:bodyPr wrap="square" rtlCol="0">
            <a:spAutoFit/>
          </a:bodyPr>
          <a:lstStyle/>
          <a:p>
            <a:r>
              <a:rPr lang="fr-FR" sz="1600" dirty="0" smtClean="0"/>
              <a:t>Border</a:t>
            </a:r>
            <a:endParaRPr lang="fr-FR" sz="1600" dirty="0"/>
          </a:p>
        </p:txBody>
      </p:sp>
    </p:spTree>
    <p:extLst>
      <p:ext uri="{BB962C8B-B14F-4D97-AF65-F5344CB8AC3E}">
        <p14:creationId xmlns:p14="http://schemas.microsoft.com/office/powerpoint/2010/main" val="342055075"/>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re 1"/>
          <p:cNvSpPr>
            <a:spLocks noGrp="1"/>
          </p:cNvSpPr>
          <p:nvPr>
            <p:ph type="title"/>
          </p:nvPr>
        </p:nvSpPr>
        <p:spPr>
          <a:xfrm>
            <a:off x="762000" y="269875"/>
            <a:ext cx="8077200" cy="1143000"/>
          </a:xfrm>
        </p:spPr>
        <p:txBody>
          <a:bodyPr/>
          <a:lstStyle/>
          <a:p>
            <a:r>
              <a:rPr dirty="0" smtClean="0"/>
              <a:t>Syntaxe des CSS3</a:t>
            </a:r>
          </a:p>
        </p:txBody>
      </p:sp>
      <p:sp>
        <p:nvSpPr>
          <p:cNvPr id="3" name="Espace réservé du contenu 2"/>
          <p:cNvSpPr>
            <a:spLocks noGrp="1"/>
          </p:cNvSpPr>
          <p:nvPr>
            <p:ph idx="1"/>
          </p:nvPr>
        </p:nvSpPr>
        <p:spPr>
          <a:xfrm>
            <a:off x="755650" y="1341438"/>
            <a:ext cx="8202613" cy="5111750"/>
          </a:xfrm>
        </p:spPr>
        <p:txBody>
          <a:bodyPr rtlCol="0">
            <a:normAutofit fontScale="85000" lnSpcReduction="20000"/>
          </a:bodyPr>
          <a:lstStyle/>
          <a:p>
            <a:pPr marL="0" indent="0" algn="just" fontAlgn="auto">
              <a:spcAft>
                <a:spcPts val="0"/>
              </a:spcAft>
              <a:buFont typeface="Arial" pitchFamily="34" charset="0"/>
              <a:buNone/>
              <a:defRPr/>
            </a:pPr>
            <a:r>
              <a:rPr sz="2000" dirty="0" smtClean="0"/>
              <a:t>Le site W3C donnant les spécifications du CSS 2.1 est :</a:t>
            </a:r>
          </a:p>
          <a:p>
            <a:pPr marL="0" indent="0" algn="just" fontAlgn="auto">
              <a:spcAft>
                <a:spcPts val="0"/>
              </a:spcAft>
              <a:buFont typeface="Arial" pitchFamily="34" charset="0"/>
              <a:buNone/>
              <a:defRPr/>
            </a:pPr>
            <a:r>
              <a:rPr sz="2800" dirty="0" smtClean="0"/>
              <a:t> </a:t>
            </a:r>
            <a:r>
              <a:rPr sz="2800" dirty="0" smtClean="0">
                <a:solidFill>
                  <a:srgbClr val="0066FF"/>
                </a:solidFill>
                <a:hlinkClick r:id="rId2"/>
              </a:rPr>
              <a:t>http</a:t>
            </a:r>
            <a:r>
              <a:rPr sz="2800" dirty="0">
                <a:solidFill>
                  <a:srgbClr val="0066FF"/>
                </a:solidFill>
                <a:hlinkClick r:id="rId2"/>
              </a:rPr>
              <a:t>://www.w3.org/TR/CSS21</a:t>
            </a:r>
            <a:r>
              <a:rPr sz="2800" dirty="0" smtClean="0">
                <a:solidFill>
                  <a:srgbClr val="0066FF"/>
                </a:solidFill>
                <a:hlinkClick r:id="rId2"/>
              </a:rPr>
              <a:t>/</a:t>
            </a:r>
            <a:endParaRPr sz="2800" dirty="0" smtClean="0">
              <a:solidFill>
                <a:srgbClr val="0066FF"/>
              </a:solidFill>
            </a:endParaRPr>
          </a:p>
          <a:p>
            <a:pPr marL="0" indent="0" algn="just" fontAlgn="auto">
              <a:spcAft>
                <a:spcPts val="0"/>
              </a:spcAft>
              <a:buFont typeface="Arial" pitchFamily="34" charset="0"/>
              <a:buNone/>
              <a:defRPr/>
            </a:pPr>
            <a:endParaRPr sz="2800" dirty="0" smtClean="0">
              <a:solidFill>
                <a:srgbClr val="0066FF"/>
              </a:solidFill>
            </a:endParaRPr>
          </a:p>
          <a:p>
            <a:pPr marL="0" indent="0" algn="just" fontAlgn="auto">
              <a:spcAft>
                <a:spcPts val="0"/>
              </a:spcAft>
              <a:buNone/>
              <a:defRPr/>
            </a:pPr>
            <a:r>
              <a:rPr lang="fr-FR" sz="2000" dirty="0"/>
              <a:t>Le site W3C donnant les spécifications du CSS </a:t>
            </a:r>
            <a:r>
              <a:rPr lang="fr-FR" sz="2000" dirty="0" smtClean="0"/>
              <a:t>3.0 est </a:t>
            </a:r>
            <a:r>
              <a:rPr lang="fr-FR" sz="2000" dirty="0"/>
              <a:t>:</a:t>
            </a:r>
          </a:p>
          <a:p>
            <a:pPr marL="0" indent="0" algn="just" fontAlgn="auto">
              <a:spcAft>
                <a:spcPts val="0"/>
              </a:spcAft>
              <a:buFont typeface="Arial" pitchFamily="34" charset="0"/>
              <a:buNone/>
              <a:defRPr/>
            </a:pPr>
            <a:r>
              <a:rPr lang="fr-FR" sz="2800" dirty="0" smtClean="0">
                <a:solidFill>
                  <a:srgbClr val="0066FF"/>
                </a:solidFill>
                <a:hlinkClick r:id="rId3"/>
              </a:rPr>
              <a:t>http</a:t>
            </a:r>
            <a:r>
              <a:rPr lang="fr-FR" sz="2800" dirty="0">
                <a:solidFill>
                  <a:srgbClr val="0066FF"/>
                </a:solidFill>
                <a:hlinkClick r:id="rId3"/>
              </a:rPr>
              <a:t>://www.w3.org/TR/2001/WD-css3-roadmap-20010523</a:t>
            </a:r>
            <a:r>
              <a:rPr lang="fr-FR" sz="2800" dirty="0" smtClean="0">
                <a:solidFill>
                  <a:srgbClr val="0066FF"/>
                </a:solidFill>
                <a:hlinkClick r:id="rId3"/>
              </a:rPr>
              <a:t>/</a:t>
            </a:r>
            <a:endParaRPr lang="fr-FR" sz="2800" dirty="0" smtClean="0">
              <a:solidFill>
                <a:srgbClr val="0066FF"/>
              </a:solidFill>
            </a:endParaRPr>
          </a:p>
          <a:p>
            <a:pPr marL="0" indent="0" algn="just" fontAlgn="auto">
              <a:spcAft>
                <a:spcPts val="0"/>
              </a:spcAft>
              <a:buFont typeface="Arial" pitchFamily="34" charset="0"/>
              <a:buNone/>
              <a:defRPr/>
            </a:pPr>
            <a:endParaRPr sz="2800" dirty="0" smtClean="0">
              <a:solidFill>
                <a:srgbClr val="0066FF"/>
              </a:solidFill>
            </a:endParaRPr>
          </a:p>
          <a:p>
            <a:pPr marL="0" indent="0" algn="just" fontAlgn="auto">
              <a:spcAft>
                <a:spcPts val="0"/>
              </a:spcAft>
              <a:buFont typeface="Arial" pitchFamily="34" charset="0"/>
              <a:buNone/>
              <a:defRPr/>
            </a:pPr>
            <a:r>
              <a:rPr sz="2000" dirty="0" smtClean="0"/>
              <a:t>Ces sites vous donneront l'ensemble des informations concernant chaque propriété des feuilles de styles ainsi que des exemples.</a:t>
            </a:r>
          </a:p>
          <a:p>
            <a:pPr marL="0" indent="0" algn="just" fontAlgn="auto">
              <a:spcAft>
                <a:spcPts val="0"/>
              </a:spcAft>
              <a:buFont typeface="Arial" pitchFamily="34" charset="0"/>
              <a:buNone/>
              <a:defRPr/>
            </a:pPr>
            <a:r>
              <a:rPr sz="2000" dirty="0" smtClean="0"/>
              <a:t>Une feuille de style est constituée d'un </a:t>
            </a:r>
            <a:r>
              <a:rPr sz="2000" b="1" dirty="0">
                <a:solidFill>
                  <a:srgbClr val="2403E7"/>
                </a:solidFill>
              </a:rPr>
              <a:t>SELECTEUR</a:t>
            </a:r>
            <a:r>
              <a:rPr sz="2000" dirty="0" smtClean="0"/>
              <a:t> suivi d'une ou de plusieurs </a:t>
            </a:r>
            <a:r>
              <a:rPr sz="2000" b="1" dirty="0" smtClean="0">
                <a:solidFill>
                  <a:schemeClr val="accent2">
                    <a:lumMod val="50000"/>
                  </a:schemeClr>
                </a:solidFill>
              </a:rPr>
              <a:t>DÉCLARATIONS</a:t>
            </a:r>
            <a:r>
              <a:rPr sz="2000" dirty="0" smtClean="0"/>
              <a:t> entre une accolade ouverte </a:t>
            </a:r>
            <a:r>
              <a:rPr sz="2000" b="1" dirty="0" smtClean="0">
                <a:solidFill>
                  <a:schemeClr val="accent2">
                    <a:lumMod val="50000"/>
                  </a:schemeClr>
                </a:solidFill>
              </a:rPr>
              <a:t>{</a:t>
            </a:r>
            <a:r>
              <a:rPr sz="2000" dirty="0" smtClean="0"/>
              <a:t> et une accolade fermée </a:t>
            </a:r>
            <a:r>
              <a:rPr sz="2000" b="1" dirty="0" smtClean="0">
                <a:solidFill>
                  <a:schemeClr val="accent2">
                    <a:lumMod val="50000"/>
                  </a:schemeClr>
                </a:solidFill>
              </a:rPr>
              <a:t>}.</a:t>
            </a:r>
          </a:p>
          <a:p>
            <a:pPr marL="0" indent="0" algn="just" fontAlgn="auto">
              <a:spcAft>
                <a:spcPts val="0"/>
              </a:spcAft>
              <a:buFont typeface="Arial" pitchFamily="34" charset="0"/>
              <a:buNone/>
              <a:defRPr/>
            </a:pPr>
            <a:r>
              <a:rPr sz="2000" dirty="0" smtClean="0"/>
              <a:t>Une</a:t>
            </a:r>
            <a:r>
              <a:rPr sz="2000" b="1" dirty="0" smtClean="0">
                <a:solidFill>
                  <a:schemeClr val="accent2">
                    <a:lumMod val="50000"/>
                  </a:schemeClr>
                </a:solidFill>
              </a:rPr>
              <a:t>  DÉCLARATION </a:t>
            </a:r>
            <a:r>
              <a:rPr sz="2000" dirty="0" smtClean="0"/>
              <a:t>est constituée du nom d'une propriété suivi de</a:t>
            </a:r>
            <a:r>
              <a:rPr sz="2000" b="1" dirty="0" smtClean="0">
                <a:solidFill>
                  <a:schemeClr val="accent2">
                    <a:lumMod val="50000"/>
                  </a:schemeClr>
                </a:solidFill>
              </a:rPr>
              <a:t> : </a:t>
            </a:r>
            <a:r>
              <a:rPr sz="2000" dirty="0" smtClean="0"/>
              <a:t>(deux points ) puis de la valeur de la propriété. Les déclarations doivent être  séparées par des</a:t>
            </a:r>
            <a:r>
              <a:rPr sz="2000" b="1" dirty="0" smtClean="0">
                <a:solidFill>
                  <a:schemeClr val="accent2">
                    <a:lumMod val="50000"/>
                  </a:schemeClr>
                </a:solidFill>
              </a:rPr>
              <a:t>  ; (point-virgule)</a:t>
            </a:r>
            <a:r>
              <a:rPr sz="2000" dirty="0" smtClean="0"/>
              <a:t>  </a:t>
            </a:r>
          </a:p>
          <a:p>
            <a:pPr marL="0" indent="0" algn="just" fontAlgn="auto">
              <a:spcAft>
                <a:spcPts val="0"/>
              </a:spcAft>
              <a:buFont typeface="Arial" pitchFamily="34" charset="0"/>
              <a:buNone/>
              <a:defRPr/>
            </a:pPr>
            <a:r>
              <a:rPr sz="2000" dirty="0" smtClean="0"/>
              <a:t>exemple :</a:t>
            </a:r>
          </a:p>
          <a:p>
            <a:pPr marL="0" indent="0" algn="just" fontAlgn="auto">
              <a:spcAft>
                <a:spcPts val="0"/>
              </a:spcAft>
              <a:buFont typeface="Arial" pitchFamily="34" charset="0"/>
              <a:buNone/>
              <a:defRPr/>
            </a:pPr>
            <a:r>
              <a:rPr sz="2000" b="1" dirty="0" smtClean="0">
                <a:solidFill>
                  <a:srgbClr val="2403E7"/>
                </a:solidFill>
              </a:rPr>
              <a:t>titre2 </a:t>
            </a:r>
            <a:r>
              <a:rPr sz="2000" b="1" dirty="0" smtClean="0">
                <a:solidFill>
                  <a:schemeClr val="accent2">
                    <a:lumMod val="50000"/>
                  </a:schemeClr>
                </a:solidFill>
              </a:rPr>
              <a:t>{</a:t>
            </a:r>
          </a:p>
          <a:p>
            <a:pPr marL="0" indent="0" algn="just" fontAlgn="auto">
              <a:spcAft>
                <a:spcPts val="0"/>
              </a:spcAft>
              <a:buFont typeface="Arial" pitchFamily="34" charset="0"/>
              <a:buNone/>
              <a:defRPr/>
            </a:pPr>
            <a:r>
              <a:rPr sz="2000" b="1" dirty="0" err="1" smtClean="0">
                <a:solidFill>
                  <a:schemeClr val="accent2">
                    <a:lumMod val="50000"/>
                  </a:schemeClr>
                </a:solidFill>
              </a:rPr>
              <a:t>text-align</a:t>
            </a:r>
            <a:r>
              <a:rPr sz="2000" b="1" dirty="0" smtClean="0">
                <a:solidFill>
                  <a:schemeClr val="accent2">
                    <a:lumMod val="50000"/>
                  </a:schemeClr>
                </a:solidFill>
              </a:rPr>
              <a:t>: right;</a:t>
            </a:r>
          </a:p>
          <a:p>
            <a:pPr marL="0" indent="0" algn="just" fontAlgn="auto">
              <a:spcAft>
                <a:spcPts val="0"/>
              </a:spcAft>
              <a:buFont typeface="Arial" pitchFamily="34" charset="0"/>
              <a:buNone/>
              <a:defRPr/>
            </a:pPr>
            <a:r>
              <a:rPr sz="2000" b="1" dirty="0" err="1" smtClean="0">
                <a:solidFill>
                  <a:schemeClr val="accent2">
                    <a:lumMod val="50000"/>
                  </a:schemeClr>
                </a:solidFill>
              </a:rPr>
              <a:t>color</a:t>
            </a:r>
            <a:r>
              <a:rPr sz="2000" b="1" dirty="0" smtClean="0">
                <a:solidFill>
                  <a:schemeClr val="accent2">
                    <a:lumMod val="50000"/>
                  </a:schemeClr>
                </a:solidFill>
              </a:rPr>
              <a:t>: green;</a:t>
            </a:r>
          </a:p>
          <a:p>
            <a:pPr marL="0" indent="0" algn="just" fontAlgn="auto">
              <a:spcAft>
                <a:spcPts val="0"/>
              </a:spcAft>
              <a:buFont typeface="Arial" pitchFamily="34" charset="0"/>
              <a:buNone/>
              <a:defRPr/>
            </a:pPr>
            <a:r>
              <a:rPr sz="2000" b="1" dirty="0" smtClean="0">
                <a:solidFill>
                  <a:schemeClr val="accent2">
                    <a:lumMod val="50000"/>
                  </a:schemeClr>
                </a:solidFill>
              </a:rPr>
              <a:t>}</a:t>
            </a:r>
            <a:endParaRPr sz="2000" b="1" dirty="0">
              <a:solidFill>
                <a:schemeClr val="accent2">
                  <a:lumMod val="50000"/>
                </a:schemeClr>
              </a:solidFill>
            </a:endParaRPr>
          </a:p>
        </p:txBody>
      </p:sp>
    </p:spTree>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fontScale="90000"/>
          </a:bodyPr>
          <a:lstStyle/>
          <a:p>
            <a:pPr fontAlgn="auto">
              <a:spcAft>
                <a:spcPts val="0"/>
              </a:spcAft>
              <a:defRPr/>
            </a:pPr>
            <a:r>
              <a:rPr lang="fr-FR" dirty="0"/>
              <a:t>Les propriétés CSS </a:t>
            </a:r>
            <a:br>
              <a:rPr lang="fr-FR" dirty="0"/>
            </a:br>
            <a:r>
              <a:rPr lang="fr-FR" b="1" dirty="0">
                <a:solidFill>
                  <a:schemeClr val="accent2">
                    <a:lumMod val="75000"/>
                  </a:schemeClr>
                </a:solidFill>
              </a:rPr>
              <a:t>border, </a:t>
            </a:r>
            <a:r>
              <a:rPr lang="fr-FR" b="1" dirty="0" err="1">
                <a:solidFill>
                  <a:schemeClr val="accent2">
                    <a:lumMod val="75000"/>
                  </a:schemeClr>
                </a:solidFill>
              </a:rPr>
              <a:t>padding</a:t>
            </a:r>
            <a:r>
              <a:rPr lang="fr-FR" b="1" dirty="0">
                <a:solidFill>
                  <a:schemeClr val="accent2">
                    <a:lumMod val="75000"/>
                  </a:schemeClr>
                </a:solidFill>
              </a:rPr>
              <a:t> et </a:t>
            </a:r>
            <a:r>
              <a:rPr lang="fr-FR" b="1" dirty="0" err="1">
                <a:solidFill>
                  <a:schemeClr val="accent2">
                    <a:lumMod val="75000"/>
                  </a:schemeClr>
                </a:solidFill>
              </a:rPr>
              <a:t>margin</a:t>
            </a:r>
            <a:r>
              <a:rPr lang="fr-FR" dirty="0"/>
              <a:t>.</a:t>
            </a:r>
            <a:endParaRPr dirty="0"/>
          </a:p>
        </p:txBody>
      </p:sp>
      <p:sp>
        <p:nvSpPr>
          <p:cNvPr id="3" name="Espace réservé du contenu 2"/>
          <p:cNvSpPr>
            <a:spLocks noGrp="1"/>
          </p:cNvSpPr>
          <p:nvPr>
            <p:ph idx="1"/>
          </p:nvPr>
        </p:nvSpPr>
        <p:spPr>
          <a:xfrm>
            <a:off x="762000" y="1597025"/>
            <a:ext cx="8077200" cy="4927600"/>
          </a:xfrm>
        </p:spPr>
        <p:txBody>
          <a:bodyPr rtlCol="0"/>
          <a:lstStyle/>
          <a:p>
            <a:pPr marL="0" indent="0" fontAlgn="auto">
              <a:spcAft>
                <a:spcPts val="0"/>
              </a:spcAft>
              <a:buFont typeface="Arial" pitchFamily="34" charset="0"/>
              <a:buNone/>
              <a:defRPr/>
            </a:pPr>
            <a:r>
              <a:rPr sz="2000" dirty="0" smtClean="0"/>
              <a:t>Chacune des trois zones </a:t>
            </a:r>
            <a:r>
              <a:rPr sz="2000" b="1" dirty="0" err="1" smtClean="0">
                <a:solidFill>
                  <a:schemeClr val="accent2">
                    <a:lumMod val="75000"/>
                  </a:schemeClr>
                </a:solidFill>
              </a:rPr>
              <a:t>padding</a:t>
            </a:r>
            <a:r>
              <a:rPr sz="2000" b="1" dirty="0" smtClean="0">
                <a:solidFill>
                  <a:schemeClr val="accent2">
                    <a:lumMod val="75000"/>
                  </a:schemeClr>
                </a:solidFill>
              </a:rPr>
              <a:t>, border </a:t>
            </a:r>
            <a:r>
              <a:rPr sz="2000" dirty="0" smtClean="0"/>
              <a:t>et</a:t>
            </a:r>
            <a:r>
              <a:rPr sz="2000" b="1" dirty="0" smtClean="0">
                <a:solidFill>
                  <a:schemeClr val="accent2">
                    <a:lumMod val="75000"/>
                  </a:schemeClr>
                </a:solidFill>
              </a:rPr>
              <a:t> </a:t>
            </a:r>
            <a:r>
              <a:rPr sz="2000" b="1" dirty="0" err="1" smtClean="0">
                <a:solidFill>
                  <a:schemeClr val="accent2">
                    <a:lumMod val="75000"/>
                  </a:schemeClr>
                </a:solidFill>
              </a:rPr>
              <a:t>margin</a:t>
            </a:r>
            <a:r>
              <a:rPr sz="2000" b="1" dirty="0" smtClean="0">
                <a:solidFill>
                  <a:schemeClr val="accent2">
                    <a:lumMod val="75000"/>
                  </a:schemeClr>
                </a:solidFill>
              </a:rPr>
              <a:t> </a:t>
            </a:r>
            <a:r>
              <a:rPr sz="2000" dirty="0" smtClean="0"/>
              <a:t>possède 4 côtés :</a:t>
            </a:r>
          </a:p>
          <a:p>
            <a:pPr marL="457200" indent="-457200" fontAlgn="auto">
              <a:spcAft>
                <a:spcPts val="0"/>
              </a:spcAft>
              <a:buFont typeface="+mj-lt"/>
              <a:buAutoNum type="arabicPeriod"/>
              <a:defRPr/>
            </a:pPr>
            <a:r>
              <a:rPr lang="fr-FR" sz="2000" dirty="0" smtClean="0"/>
              <a:t>le haut : </a:t>
            </a:r>
            <a:r>
              <a:rPr lang="fr-FR" sz="2000" b="1" dirty="0" smtClean="0">
                <a:solidFill>
                  <a:schemeClr val="accent2">
                    <a:lumMod val="75000"/>
                  </a:schemeClr>
                </a:solidFill>
              </a:rPr>
              <a:t>top</a:t>
            </a:r>
            <a:r>
              <a:rPr lang="fr-FR" sz="2000" dirty="0" smtClean="0"/>
              <a:t>,</a:t>
            </a:r>
          </a:p>
          <a:p>
            <a:pPr marL="457200" indent="-457200" fontAlgn="auto">
              <a:spcAft>
                <a:spcPts val="0"/>
              </a:spcAft>
              <a:buFont typeface="+mj-lt"/>
              <a:buAutoNum type="arabicPeriod"/>
              <a:defRPr/>
            </a:pPr>
            <a:r>
              <a:rPr lang="fr-FR" sz="2000" dirty="0" smtClean="0"/>
              <a:t>le côté droit : </a:t>
            </a:r>
            <a:r>
              <a:rPr lang="fr-FR" sz="2000" b="1" dirty="0">
                <a:solidFill>
                  <a:schemeClr val="accent2">
                    <a:lumMod val="75000"/>
                  </a:schemeClr>
                </a:solidFill>
              </a:rPr>
              <a:t>right</a:t>
            </a:r>
            <a:r>
              <a:rPr lang="fr-FR" sz="2000" dirty="0" smtClean="0"/>
              <a:t>,</a:t>
            </a:r>
          </a:p>
          <a:p>
            <a:pPr marL="457200" indent="-457200" fontAlgn="auto">
              <a:spcAft>
                <a:spcPts val="0"/>
              </a:spcAft>
              <a:buFont typeface="+mj-lt"/>
              <a:buAutoNum type="arabicPeriod"/>
              <a:defRPr/>
            </a:pPr>
            <a:r>
              <a:rPr lang="fr-FR" sz="2000" dirty="0" smtClean="0"/>
              <a:t>le bas : </a:t>
            </a:r>
            <a:r>
              <a:rPr lang="fr-FR" sz="2000" b="1" dirty="0" err="1">
                <a:solidFill>
                  <a:schemeClr val="accent2">
                    <a:lumMod val="75000"/>
                  </a:schemeClr>
                </a:solidFill>
              </a:rPr>
              <a:t>bottom</a:t>
            </a:r>
            <a:r>
              <a:rPr lang="fr-FR" sz="2000" dirty="0" smtClean="0"/>
              <a:t>,</a:t>
            </a:r>
          </a:p>
          <a:p>
            <a:pPr marL="457200" indent="-457200" fontAlgn="auto">
              <a:spcAft>
                <a:spcPts val="0"/>
              </a:spcAft>
              <a:buFont typeface="+mj-lt"/>
              <a:buAutoNum type="arabicPeriod"/>
              <a:defRPr/>
            </a:pPr>
            <a:r>
              <a:rPr lang="fr-FR" sz="2000" dirty="0" smtClean="0"/>
              <a:t>le côté gauche : </a:t>
            </a:r>
            <a:r>
              <a:rPr lang="fr-FR" sz="2000" b="1" dirty="0" err="1">
                <a:solidFill>
                  <a:schemeClr val="accent2">
                    <a:lumMod val="75000"/>
                  </a:schemeClr>
                </a:solidFill>
              </a:rPr>
              <a:t>left</a:t>
            </a:r>
            <a:r>
              <a:rPr lang="fr-FR" sz="2000" dirty="0" smtClean="0"/>
              <a:t>.</a:t>
            </a:r>
          </a:p>
          <a:p>
            <a:pPr marL="0" indent="0" fontAlgn="auto">
              <a:spcAft>
                <a:spcPts val="0"/>
              </a:spcAft>
              <a:buNone/>
              <a:defRPr/>
            </a:pPr>
            <a:r>
              <a:rPr lang="fr-FR" sz="2000" dirty="0" smtClean="0"/>
              <a:t>Chaque côté peut être défini séparément mais lorsque vous utiliserez la définition globale des éléments, c'est l'ordre précisé ci dessus dont il faudra se souvenir.</a:t>
            </a:r>
          </a:p>
          <a:p>
            <a:pPr marL="0" indent="0" fontAlgn="auto">
              <a:spcAft>
                <a:spcPts val="0"/>
              </a:spcAft>
              <a:buNone/>
              <a:defRPr/>
            </a:pPr>
            <a:r>
              <a:rPr lang="fr-FR" sz="2000" dirty="0" smtClean="0"/>
              <a:t>exemples : </a:t>
            </a:r>
          </a:p>
          <a:p>
            <a:pPr marL="0" indent="0" fontAlgn="auto">
              <a:spcAft>
                <a:spcPts val="0"/>
              </a:spcAft>
              <a:buNone/>
              <a:defRPr/>
            </a:pPr>
            <a:r>
              <a:rPr lang="fr-FR" sz="2000" dirty="0" smtClean="0"/>
              <a:t>body {margin-left:4px;}  la marge gauche de la page a été définie à 4px.</a:t>
            </a:r>
          </a:p>
          <a:p>
            <a:pPr marL="0" indent="0" fontAlgn="auto">
              <a:spcAft>
                <a:spcPts val="0"/>
              </a:spcAft>
              <a:buNone/>
              <a:defRPr/>
            </a:pPr>
            <a:r>
              <a:rPr lang="fr-FR" sz="2000" dirty="0" smtClean="0"/>
              <a:t>p {</a:t>
            </a:r>
            <a:r>
              <a:rPr lang="fr-FR" sz="2000" dirty="0" err="1" smtClean="0"/>
              <a:t>padding-bottom</a:t>
            </a:r>
            <a:r>
              <a:rPr lang="fr-FR" sz="2000" dirty="0" smtClean="0"/>
              <a:t>: 0,8em;} le </a:t>
            </a:r>
            <a:r>
              <a:rPr lang="fr-FR" sz="2000" dirty="0" err="1" smtClean="0"/>
              <a:t>padding</a:t>
            </a:r>
            <a:r>
              <a:rPr lang="fr-FR" sz="2000" dirty="0" smtClean="0"/>
              <a:t> bas du paragraphe est de 0,8 </a:t>
            </a:r>
            <a:r>
              <a:rPr lang="fr-FR" sz="2000" dirty="0" err="1" smtClean="0"/>
              <a:t>em</a:t>
            </a:r>
            <a:r>
              <a:rPr lang="fr-FR" sz="2000" dirty="0" smtClean="0"/>
              <a:t>.</a:t>
            </a:r>
            <a:endParaRPr sz="2000" dirty="0"/>
          </a:p>
        </p:txBody>
      </p:sp>
    </p:spTree>
    <p:extLst>
      <p:ext uri="{BB962C8B-B14F-4D97-AF65-F5344CB8AC3E}">
        <p14:creationId xmlns:p14="http://schemas.microsoft.com/office/powerpoint/2010/main" val="685207197"/>
      </p:ext>
    </p:extLst>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'margin-top</a:t>
            </a:r>
            <a:r>
              <a:rPr lang="en-US" sz="3100" b="1" dirty="0">
                <a:solidFill>
                  <a:schemeClr val="accent2">
                    <a:lumMod val="75000"/>
                  </a:schemeClr>
                </a:solidFill>
                <a:latin typeface="+mn-lt"/>
                <a:ea typeface="+mn-ea"/>
                <a:cs typeface="+mn-cs"/>
              </a:rPr>
              <a:t>', 'margin-right', 'margin-bottom', 'margin-left</a:t>
            </a:r>
            <a:r>
              <a:rPr lang="en-US" sz="3100" b="1" dirty="0" smtClean="0">
                <a:solidFill>
                  <a:schemeClr val="accent2">
                    <a:lumMod val="75000"/>
                  </a:schemeClr>
                </a:solidFill>
                <a:latin typeface="+mn-lt"/>
                <a:ea typeface="+mn-ea"/>
                <a:cs typeface="+mn-cs"/>
              </a:rPr>
              <a: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a:t>
            </a:r>
            <a:r>
              <a:rPr lang="en-US" sz="3100" b="1" dirty="0">
                <a:solidFill>
                  <a:schemeClr val="accent2">
                    <a:lumMod val="75000"/>
                  </a:schemeClr>
                </a:solidFill>
                <a:latin typeface="+mn-lt"/>
                <a:ea typeface="+mn-ea"/>
                <a:cs typeface="+mn-cs"/>
              </a:rPr>
              <a:t>'margin</a:t>
            </a:r>
            <a:r>
              <a:rPr lang="en-US" sz="3100" b="1" dirty="0" smtClean="0">
                <a:solidFill>
                  <a:schemeClr val="accent2">
                    <a:lumMod val="75000"/>
                  </a:schemeClr>
                </a:solidFill>
                <a:latin typeface="+mn-lt"/>
                <a:ea typeface="+mn-ea"/>
                <a:cs typeface="+mn-cs"/>
              </a:rPr>
              <a:t>'</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412776"/>
            <a:ext cx="8202488" cy="5256584"/>
          </a:xfrm>
        </p:spPr>
        <p:txBody>
          <a:bodyPr rtlCol="0">
            <a:normAutofit lnSpcReduction="10000"/>
          </a:bodyPr>
          <a:lstStyle/>
          <a:p>
            <a:pPr marL="0" indent="0" fontAlgn="auto">
              <a:spcAft>
                <a:spcPts val="0"/>
              </a:spcAft>
              <a:buFont typeface="Arial" pitchFamily="34" charset="0"/>
              <a:buNone/>
              <a:defRPr/>
            </a:pPr>
            <a:r>
              <a:rPr lang="en-US" sz="2000" b="1" dirty="0" smtClean="0">
                <a:solidFill>
                  <a:schemeClr val="accent2">
                    <a:lumMod val="75000"/>
                  </a:schemeClr>
                </a:solidFill>
              </a:rPr>
              <a:t>margin-top : </a:t>
            </a:r>
            <a:r>
              <a:rPr lang="en-US" sz="2000" dirty="0" smtClean="0"/>
              <a:t>&lt;</a:t>
            </a:r>
            <a:r>
              <a:rPr lang="en-US" sz="2000" dirty="0" err="1" smtClean="0"/>
              <a:t>largeur</a:t>
            </a:r>
            <a:r>
              <a:rPr lang="en-US" sz="2000" dirty="0" smtClean="0"/>
              <a:t>&gt;</a:t>
            </a:r>
            <a:r>
              <a:rPr lang="en-US" sz="2000" b="1" dirty="0" smtClean="0"/>
              <a:t>|</a:t>
            </a:r>
            <a:r>
              <a:rPr lang="en-US" sz="2000" dirty="0" smtClean="0"/>
              <a:t>inherit</a:t>
            </a:r>
          </a:p>
          <a:p>
            <a:pPr marL="0" indent="0" fontAlgn="auto">
              <a:spcAft>
                <a:spcPts val="0"/>
              </a:spcAft>
              <a:buFont typeface="Arial" pitchFamily="34" charset="0"/>
              <a:buNone/>
              <a:defRPr/>
            </a:pPr>
            <a:r>
              <a:rPr lang="fr-FR" sz="2000" dirty="0" smtClean="0"/>
              <a:t>&lt;largeur&gt; spécifie dans une des unités (px, </a:t>
            </a:r>
            <a:r>
              <a:rPr lang="fr-FR" sz="2000" dirty="0" err="1" smtClean="0"/>
              <a:t>em</a:t>
            </a:r>
            <a:r>
              <a:rPr lang="fr-FR" sz="2000" dirty="0" smtClean="0"/>
              <a:t>, ex, cm, ...) ou en pourcentage la largeur de la marge du haut.</a:t>
            </a:r>
          </a:p>
          <a:p>
            <a:pPr marL="0" indent="0" fontAlgn="auto">
              <a:spcAft>
                <a:spcPts val="0"/>
              </a:spcAft>
              <a:buFont typeface="Arial" pitchFamily="34" charset="0"/>
              <a:buNone/>
              <a:defRPr/>
            </a:pPr>
            <a:r>
              <a:rPr lang="fr-FR" sz="2000" dirty="0" smtClean="0"/>
              <a:t>Exemple :</a:t>
            </a:r>
          </a:p>
          <a:p>
            <a:pPr marL="0" indent="0" fontAlgn="auto">
              <a:spcAft>
                <a:spcPts val="0"/>
              </a:spcAft>
              <a:buFont typeface="Arial" pitchFamily="34" charset="0"/>
              <a:buNone/>
              <a:defRPr/>
            </a:pPr>
            <a:r>
              <a:rPr lang="fr-FR" sz="2000" dirty="0"/>
              <a:t>body {</a:t>
            </a:r>
            <a:r>
              <a:rPr lang="fr-FR" sz="2000" b="1" dirty="0">
                <a:solidFill>
                  <a:schemeClr val="accent2">
                    <a:lumMod val="75000"/>
                  </a:schemeClr>
                </a:solidFill>
              </a:rPr>
              <a:t>margin-top</a:t>
            </a:r>
            <a:r>
              <a:rPr lang="fr-FR" sz="2000" dirty="0" smtClean="0"/>
              <a:t>:1 </a:t>
            </a:r>
            <a:r>
              <a:rPr lang="fr-FR" sz="2000" dirty="0" err="1" smtClean="0"/>
              <a:t>em</a:t>
            </a:r>
            <a:r>
              <a:rPr lang="fr-FR" sz="2000" dirty="0" smtClean="0"/>
              <a:t>;} la marge du haut de la page est fixée à 1 </a:t>
            </a:r>
            <a:r>
              <a:rPr lang="fr-FR" sz="2000" dirty="0" err="1" smtClean="0"/>
              <a:t>em</a:t>
            </a:r>
            <a:r>
              <a:rPr lang="fr-FR" sz="2000" dirty="0" smtClean="0"/>
              <a:t>.</a:t>
            </a:r>
          </a:p>
          <a:p>
            <a:pPr marL="0" indent="0" fontAlgn="auto">
              <a:spcAft>
                <a:spcPts val="0"/>
              </a:spcAft>
              <a:buFont typeface="Arial" pitchFamily="34" charset="0"/>
              <a:buNone/>
              <a:defRPr/>
            </a:pPr>
            <a:r>
              <a:rPr lang="fr-FR" sz="2000" dirty="0" smtClean="0"/>
              <a:t>la syntaxe est identique pour </a:t>
            </a:r>
            <a:r>
              <a:rPr lang="en-US" sz="2000" b="1" dirty="0" smtClean="0">
                <a:solidFill>
                  <a:schemeClr val="accent2">
                    <a:lumMod val="75000"/>
                  </a:schemeClr>
                </a:solidFill>
              </a:rPr>
              <a:t>margin-right, margin-bottom </a:t>
            </a:r>
            <a:r>
              <a:rPr lang="en-US" sz="2000" dirty="0" smtClean="0"/>
              <a:t>et</a:t>
            </a:r>
            <a:r>
              <a:rPr lang="en-US" sz="2000" b="1" dirty="0" smtClean="0">
                <a:solidFill>
                  <a:schemeClr val="accent2">
                    <a:lumMod val="75000"/>
                  </a:schemeClr>
                </a:solidFill>
              </a:rPr>
              <a:t> margin-left.</a:t>
            </a:r>
          </a:p>
          <a:p>
            <a:pPr marL="0" indent="0" fontAlgn="auto">
              <a:spcAft>
                <a:spcPts val="0"/>
              </a:spcAft>
              <a:buNone/>
              <a:defRPr/>
            </a:pPr>
            <a:r>
              <a:rPr lang="en-US" sz="2000" b="1" dirty="0" smtClean="0">
                <a:solidFill>
                  <a:schemeClr val="accent2">
                    <a:lumMod val="75000"/>
                  </a:schemeClr>
                </a:solidFill>
              </a:rPr>
              <a:t>margin </a:t>
            </a:r>
            <a:r>
              <a:rPr lang="en-US" sz="2000" b="1" dirty="0">
                <a:solidFill>
                  <a:schemeClr val="accent2">
                    <a:lumMod val="75000"/>
                  </a:schemeClr>
                </a:solidFill>
              </a:rPr>
              <a:t>: </a:t>
            </a:r>
            <a:r>
              <a:rPr lang="en-US" sz="2000" dirty="0"/>
              <a:t>&lt;</a:t>
            </a:r>
            <a:r>
              <a:rPr lang="en-US" sz="2000" dirty="0" smtClean="0"/>
              <a:t>largeur1&gt; [</a:t>
            </a:r>
            <a:r>
              <a:rPr lang="en-US" sz="2000" dirty="0"/>
              <a:t>&lt;</a:t>
            </a:r>
            <a:r>
              <a:rPr lang="en-US" sz="2000" dirty="0" smtClean="0"/>
              <a:t>largeur2&gt; [&lt;largeur3&gt; [&lt;largeur4&gt; ]]]</a:t>
            </a:r>
            <a:r>
              <a:rPr lang="en-US" sz="2000" b="1" dirty="0" smtClean="0"/>
              <a:t>|</a:t>
            </a:r>
            <a:r>
              <a:rPr lang="en-US" sz="2000" dirty="0"/>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propriétés</a:t>
            </a:r>
            <a:r>
              <a:rPr lang="en-US" sz="2000" dirty="0" smtClean="0"/>
              <a:t> margin de </a:t>
            </a:r>
            <a:r>
              <a:rPr lang="en-US" sz="2000" dirty="0" err="1" smtClean="0"/>
              <a:t>façon</a:t>
            </a:r>
            <a:r>
              <a:rPr lang="en-US" sz="2000" dirty="0" smtClean="0"/>
              <a:t> plus concise. Il </a:t>
            </a:r>
            <a:r>
              <a:rPr lang="en-US" sz="2000" dirty="0" err="1" smtClean="0"/>
              <a:t>peut</a:t>
            </a:r>
            <a:r>
              <a:rPr lang="en-US" sz="2000" dirty="0" smtClean="0"/>
              <a:t> y </a:t>
            </a:r>
            <a:r>
              <a:rPr lang="en-US" sz="2000" dirty="0" err="1" smtClean="0"/>
              <a:t>avoir</a:t>
            </a:r>
            <a:r>
              <a:rPr lang="en-US" sz="2000" dirty="0" smtClean="0"/>
              <a:t> de 1 à 4 </a:t>
            </a:r>
            <a:r>
              <a:rPr lang="en-US" sz="2000" dirty="0" err="1" smtClean="0"/>
              <a:t>largeurs</a:t>
            </a:r>
            <a:r>
              <a:rPr lang="en-US" sz="2000" dirty="0" smtClean="0"/>
              <a:t> </a:t>
            </a:r>
            <a:r>
              <a:rPr lang="en-US" sz="2000" dirty="0" err="1" smtClean="0"/>
              <a:t>séparées</a:t>
            </a:r>
            <a:r>
              <a:rPr lang="en-US" sz="2000" dirty="0" smtClean="0"/>
              <a:t> par un </a:t>
            </a:r>
            <a:r>
              <a:rPr lang="en-US" sz="2000" dirty="0" err="1" smtClean="0"/>
              <a:t>espace</a:t>
            </a:r>
            <a:r>
              <a:rPr lang="en-US" sz="2000" dirty="0" smtClean="0"/>
              <a:t>. La signification de </a:t>
            </a:r>
            <a:r>
              <a:rPr lang="en-US" sz="2000" dirty="0" err="1" smtClean="0"/>
              <a:t>chaque</a:t>
            </a:r>
            <a:r>
              <a:rPr lang="en-US" sz="2000" dirty="0" smtClean="0"/>
              <a:t> </a:t>
            </a:r>
            <a:r>
              <a:rPr lang="en-US" sz="2000" dirty="0" err="1" smtClean="0"/>
              <a:t>possibilité</a:t>
            </a:r>
            <a:r>
              <a:rPr lang="en-US" sz="2000" dirty="0" smtClean="0"/>
              <a:t> </a:t>
            </a:r>
            <a:r>
              <a:rPr lang="en-US" sz="2000" dirty="0" err="1" smtClean="0"/>
              <a:t>est</a:t>
            </a:r>
            <a:r>
              <a:rPr lang="en-US" sz="2000" dirty="0" smtClean="0"/>
              <a:t> la </a:t>
            </a:r>
            <a:r>
              <a:rPr lang="en-US" sz="2000" dirty="0" err="1" smtClean="0"/>
              <a:t>suivante</a:t>
            </a:r>
            <a:r>
              <a:rPr lang="en-US" sz="2000" dirty="0" smtClean="0"/>
              <a:t> :</a:t>
            </a:r>
          </a:p>
          <a:p>
            <a:pPr marL="0" indent="0" fontAlgn="auto">
              <a:spcAft>
                <a:spcPts val="0"/>
              </a:spcAft>
              <a:buFont typeface="Arial" pitchFamily="34" charset="0"/>
              <a:buNone/>
              <a:defRPr/>
            </a:pPr>
            <a:r>
              <a:rPr lang="fr-FR" sz="2000" dirty="0"/>
              <a:t>body { </a:t>
            </a:r>
            <a:r>
              <a:rPr lang="fr-FR" sz="2000" b="1" dirty="0" err="1">
                <a:solidFill>
                  <a:schemeClr val="accent2">
                    <a:lumMod val="75000"/>
                  </a:schemeClr>
                </a:solidFill>
              </a:rPr>
              <a:t>margin</a:t>
            </a:r>
            <a:r>
              <a:rPr lang="fr-FR" sz="2000" dirty="0"/>
              <a:t>: 2em } </a:t>
            </a:r>
            <a:r>
              <a:rPr lang="fr-FR" sz="2000" dirty="0" smtClean="0"/>
              <a:t> les 4 marges sont définies à 2em </a:t>
            </a:r>
          </a:p>
          <a:p>
            <a:pPr marL="0" indent="0" fontAlgn="auto">
              <a:spcAft>
                <a:spcPts val="0"/>
              </a:spcAft>
              <a:buFont typeface="Arial" pitchFamily="34" charset="0"/>
              <a:buNone/>
              <a:defRPr/>
            </a:pPr>
            <a:r>
              <a:rPr lang="fr-FR" sz="2000" dirty="0" smtClean="0"/>
              <a:t>body </a:t>
            </a:r>
            <a:r>
              <a:rPr lang="fr-FR" sz="2000" dirty="0"/>
              <a:t>{ </a:t>
            </a:r>
            <a:r>
              <a:rPr lang="fr-FR" sz="2000" b="1" dirty="0" err="1">
                <a:solidFill>
                  <a:schemeClr val="accent2">
                    <a:lumMod val="75000"/>
                  </a:schemeClr>
                </a:solidFill>
              </a:rPr>
              <a:t>margin</a:t>
            </a:r>
            <a:r>
              <a:rPr lang="fr-FR" sz="2000" dirty="0"/>
              <a:t>: 1em 2em } </a:t>
            </a:r>
            <a:r>
              <a:rPr lang="fr-FR" sz="2000" dirty="0" smtClean="0"/>
              <a:t> </a:t>
            </a:r>
            <a:r>
              <a:rPr lang="fr-FR" sz="2000" dirty="0"/>
              <a:t>top &amp; </a:t>
            </a:r>
            <a:r>
              <a:rPr lang="fr-FR" sz="2000" dirty="0" err="1"/>
              <a:t>bottom</a:t>
            </a:r>
            <a:r>
              <a:rPr lang="fr-FR" sz="2000" dirty="0"/>
              <a:t> = 1em, right &amp; </a:t>
            </a:r>
            <a:r>
              <a:rPr lang="fr-FR" sz="2000" dirty="0" err="1"/>
              <a:t>left</a:t>
            </a:r>
            <a:r>
              <a:rPr lang="fr-FR" sz="2000" dirty="0"/>
              <a:t> = 2em </a:t>
            </a:r>
            <a:r>
              <a:rPr lang="fr-FR" sz="2000" dirty="0" smtClean="0"/>
              <a:t> </a:t>
            </a:r>
          </a:p>
          <a:p>
            <a:pPr marL="0" indent="0" fontAlgn="auto">
              <a:spcAft>
                <a:spcPts val="0"/>
              </a:spcAft>
              <a:buFont typeface="Arial" pitchFamily="34" charset="0"/>
              <a:buNone/>
              <a:defRPr/>
            </a:pPr>
            <a:r>
              <a:rPr lang="fr-FR" sz="2000" dirty="0" smtClean="0"/>
              <a:t>body </a:t>
            </a:r>
            <a:r>
              <a:rPr lang="fr-FR" sz="2000" dirty="0"/>
              <a:t>{ </a:t>
            </a:r>
            <a:r>
              <a:rPr lang="fr-FR" sz="2000" b="1" dirty="0" err="1">
                <a:solidFill>
                  <a:schemeClr val="accent2">
                    <a:lumMod val="75000"/>
                  </a:schemeClr>
                </a:solidFill>
              </a:rPr>
              <a:t>margin</a:t>
            </a:r>
            <a:r>
              <a:rPr lang="fr-FR" sz="2000" dirty="0"/>
              <a:t>: 1em 2em 3em } </a:t>
            </a:r>
            <a:r>
              <a:rPr lang="fr-FR" sz="2000" dirty="0" smtClean="0"/>
              <a:t> </a:t>
            </a:r>
            <a:r>
              <a:rPr lang="fr-FR" sz="2000" dirty="0"/>
              <a:t>top=1em, right=2em, </a:t>
            </a:r>
            <a:r>
              <a:rPr lang="fr-FR" sz="2000" dirty="0" err="1"/>
              <a:t>bottom</a:t>
            </a:r>
            <a:r>
              <a:rPr lang="fr-FR" sz="2000" dirty="0"/>
              <a:t>=3em, </a:t>
            </a:r>
            <a:r>
              <a:rPr lang="fr-FR" sz="2000" dirty="0" err="1" smtClean="0"/>
              <a:t>left</a:t>
            </a:r>
            <a:r>
              <a:rPr lang="fr-FR" sz="2000" dirty="0" smtClean="0"/>
              <a:t>=2em</a:t>
            </a:r>
            <a:endParaRPr lang="en-US" sz="2000" dirty="0" smtClean="0"/>
          </a:p>
          <a:p>
            <a:pPr marL="0" indent="0" fontAlgn="auto">
              <a:spcAft>
                <a:spcPts val="0"/>
              </a:spcAft>
              <a:buFont typeface="Arial" pitchFamily="34" charset="0"/>
              <a:buNone/>
              <a:defRPr/>
            </a:pPr>
            <a:r>
              <a:rPr lang="fr-FR" sz="2000" dirty="0"/>
              <a:t>body { </a:t>
            </a:r>
            <a:r>
              <a:rPr lang="fr-FR" sz="2000" b="1" dirty="0" err="1">
                <a:solidFill>
                  <a:schemeClr val="accent2">
                    <a:lumMod val="75000"/>
                  </a:schemeClr>
                </a:solidFill>
              </a:rPr>
              <a:t>margin</a:t>
            </a:r>
            <a:r>
              <a:rPr lang="fr-FR" sz="2000" dirty="0"/>
              <a:t>: 1em 2em 3em </a:t>
            </a:r>
            <a:r>
              <a:rPr lang="fr-FR" sz="2000" dirty="0" smtClean="0"/>
              <a:t>4em }  </a:t>
            </a:r>
            <a:r>
              <a:rPr lang="fr-FR" sz="2000" dirty="0"/>
              <a:t>top=1em, right=2em, </a:t>
            </a:r>
            <a:r>
              <a:rPr lang="fr-FR" sz="2000" dirty="0" err="1"/>
              <a:t>bottom</a:t>
            </a:r>
            <a:r>
              <a:rPr lang="fr-FR" sz="2000" dirty="0"/>
              <a:t>=3em, </a:t>
            </a:r>
            <a:r>
              <a:rPr lang="fr-FR" sz="2000" dirty="0" smtClean="0"/>
              <a:t>	</a:t>
            </a:r>
            <a:r>
              <a:rPr lang="fr-FR" sz="2000" dirty="0" err="1" smtClean="0"/>
              <a:t>left</a:t>
            </a:r>
            <a:r>
              <a:rPr lang="fr-FR" sz="2000" dirty="0" smtClean="0"/>
              <a:t>=4em</a:t>
            </a:r>
            <a:endParaRPr sz="2000" dirty="0"/>
          </a:p>
        </p:txBody>
      </p:sp>
    </p:spTree>
    <p:extLst>
      <p:ext uri="{BB962C8B-B14F-4D97-AF65-F5344CB8AC3E}">
        <p14:creationId xmlns:p14="http://schemas.microsoft.com/office/powerpoint/2010/main" val="3524234052"/>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'padding-top</a:t>
            </a:r>
            <a:r>
              <a:rPr lang="en-US" sz="3100" b="1" dirty="0">
                <a:solidFill>
                  <a:schemeClr val="accent2">
                    <a:lumMod val="75000"/>
                  </a:schemeClr>
                </a:solidFill>
                <a:latin typeface="+mn-lt"/>
                <a:ea typeface="+mn-ea"/>
                <a:cs typeface="+mn-cs"/>
              </a:rPr>
              <a:t>', </a:t>
            </a:r>
            <a:r>
              <a:rPr lang="en-US" sz="3100" b="1" dirty="0" smtClean="0">
                <a:solidFill>
                  <a:schemeClr val="accent2">
                    <a:lumMod val="75000"/>
                  </a:schemeClr>
                </a:solidFill>
                <a:latin typeface="+mn-lt"/>
                <a:ea typeface="+mn-ea"/>
                <a:cs typeface="+mn-cs"/>
              </a:rPr>
              <a:t>'padding-right</a:t>
            </a:r>
            <a:r>
              <a:rPr lang="en-US" sz="3100" b="1" dirty="0">
                <a:solidFill>
                  <a:schemeClr val="accent2">
                    <a:lumMod val="75000"/>
                  </a:schemeClr>
                </a:solidFill>
                <a:latin typeface="+mn-lt"/>
                <a:ea typeface="+mn-ea"/>
                <a:cs typeface="+mn-cs"/>
              </a:rPr>
              <a:t>', </a:t>
            </a:r>
            <a:r>
              <a:rPr lang="en-US" sz="3100" b="1" dirty="0" smtClean="0">
                <a:solidFill>
                  <a:schemeClr val="accent2">
                    <a:lumMod val="75000"/>
                  </a:schemeClr>
                </a:solidFill>
                <a:latin typeface="+mn-lt"/>
                <a:ea typeface="+mn-ea"/>
                <a:cs typeface="+mn-cs"/>
              </a:rPr>
              <a:t>'padding-bottom</a:t>
            </a:r>
            <a:r>
              <a:rPr lang="en-US" sz="3100" b="1" dirty="0">
                <a:solidFill>
                  <a:schemeClr val="accent2">
                    <a:lumMod val="75000"/>
                  </a:schemeClr>
                </a:solidFill>
                <a:latin typeface="+mn-lt"/>
                <a:ea typeface="+mn-ea"/>
                <a:cs typeface="+mn-cs"/>
              </a:rPr>
              <a:t>', </a:t>
            </a:r>
            <a:r>
              <a:rPr lang="en-US" sz="3100" b="1" dirty="0" smtClean="0">
                <a:solidFill>
                  <a:schemeClr val="accent2">
                    <a:lumMod val="75000"/>
                  </a:schemeClr>
                </a:solidFill>
                <a:latin typeface="+mn-lt"/>
                <a:ea typeface="+mn-ea"/>
                <a:cs typeface="+mn-cs"/>
              </a:rPr>
              <a:t>'padding-left'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'padding'</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412776"/>
            <a:ext cx="8202488" cy="5256584"/>
          </a:xfrm>
        </p:spPr>
        <p:txBody>
          <a:bodyPr rtlCol="0">
            <a:normAutofit lnSpcReduction="10000"/>
          </a:bodyPr>
          <a:lstStyle/>
          <a:p>
            <a:pPr marL="0" indent="0" fontAlgn="auto">
              <a:spcAft>
                <a:spcPts val="0"/>
              </a:spcAft>
              <a:buFont typeface="Arial" pitchFamily="34" charset="0"/>
              <a:buNone/>
              <a:defRPr/>
            </a:pPr>
            <a:r>
              <a:rPr lang="en-US" sz="2000" b="1" dirty="0" smtClean="0">
                <a:solidFill>
                  <a:schemeClr val="accent2">
                    <a:lumMod val="75000"/>
                  </a:schemeClr>
                </a:solidFill>
              </a:rPr>
              <a:t>padding-top : </a:t>
            </a:r>
            <a:r>
              <a:rPr lang="en-US" sz="2000" dirty="0" smtClean="0"/>
              <a:t>&lt;</a:t>
            </a:r>
            <a:r>
              <a:rPr lang="en-US" sz="2000" dirty="0" err="1" smtClean="0"/>
              <a:t>largeur</a:t>
            </a:r>
            <a:r>
              <a:rPr lang="en-US" sz="2000" dirty="0" smtClean="0"/>
              <a:t>&gt;</a:t>
            </a:r>
            <a:r>
              <a:rPr lang="en-US" sz="2000" b="1" dirty="0" smtClean="0"/>
              <a:t>|</a:t>
            </a:r>
            <a:r>
              <a:rPr lang="en-US" sz="2000" dirty="0" smtClean="0"/>
              <a:t>inherit</a:t>
            </a:r>
          </a:p>
          <a:p>
            <a:pPr marL="0" indent="0" fontAlgn="auto">
              <a:spcAft>
                <a:spcPts val="0"/>
              </a:spcAft>
              <a:buFont typeface="Arial" pitchFamily="34" charset="0"/>
              <a:buNone/>
              <a:defRPr/>
            </a:pPr>
            <a:r>
              <a:rPr lang="fr-FR" sz="2000" dirty="0" smtClean="0"/>
              <a:t>&lt;largeur&gt; spécifie dans une des unités (px, </a:t>
            </a:r>
            <a:r>
              <a:rPr lang="fr-FR" sz="2000" dirty="0" err="1" smtClean="0"/>
              <a:t>em</a:t>
            </a:r>
            <a:r>
              <a:rPr lang="fr-FR" sz="2000" dirty="0" smtClean="0"/>
              <a:t>, ex, cm, ...) ou en pourcentage la largeur de la marge du haut.</a:t>
            </a:r>
          </a:p>
          <a:p>
            <a:pPr marL="0" indent="0" fontAlgn="auto">
              <a:spcAft>
                <a:spcPts val="0"/>
              </a:spcAft>
              <a:buFont typeface="Arial" pitchFamily="34" charset="0"/>
              <a:buNone/>
              <a:defRPr/>
            </a:pPr>
            <a:r>
              <a:rPr lang="fr-FR" sz="2000" dirty="0" smtClean="0"/>
              <a:t>Exemple :</a:t>
            </a:r>
          </a:p>
          <a:p>
            <a:pPr marL="0" indent="0" fontAlgn="auto">
              <a:spcAft>
                <a:spcPts val="0"/>
              </a:spcAft>
              <a:buFont typeface="Arial" pitchFamily="34" charset="0"/>
              <a:buNone/>
              <a:defRPr/>
            </a:pPr>
            <a:r>
              <a:rPr lang="fr-FR" sz="2000" dirty="0" smtClean="0"/>
              <a:t>h2 {</a:t>
            </a:r>
            <a:r>
              <a:rPr lang="fr-FR" sz="2000" b="1" dirty="0" err="1">
                <a:solidFill>
                  <a:schemeClr val="accent2">
                    <a:lumMod val="75000"/>
                  </a:schemeClr>
                </a:solidFill>
              </a:rPr>
              <a:t>padding</a:t>
            </a:r>
            <a:r>
              <a:rPr lang="fr-FR" sz="2000" b="1" dirty="0">
                <a:solidFill>
                  <a:schemeClr val="accent2">
                    <a:lumMod val="75000"/>
                  </a:schemeClr>
                </a:solidFill>
              </a:rPr>
              <a:t>-top</a:t>
            </a:r>
            <a:r>
              <a:rPr lang="fr-FR" sz="2000" dirty="0" smtClean="0"/>
              <a:t>: 3px;} la marge du haut de &lt;h2&gt; est fixée à 3px.</a:t>
            </a:r>
          </a:p>
          <a:p>
            <a:pPr marL="0" indent="0" fontAlgn="auto">
              <a:spcAft>
                <a:spcPts val="0"/>
              </a:spcAft>
              <a:buFont typeface="Arial" pitchFamily="34" charset="0"/>
              <a:buNone/>
              <a:defRPr/>
            </a:pPr>
            <a:r>
              <a:rPr lang="fr-FR" sz="2000" dirty="0" smtClean="0"/>
              <a:t>la syntaxe est identique pour </a:t>
            </a:r>
            <a:r>
              <a:rPr lang="en-US" sz="2000" b="1" dirty="0" smtClean="0">
                <a:solidFill>
                  <a:schemeClr val="accent2">
                    <a:lumMod val="75000"/>
                  </a:schemeClr>
                </a:solidFill>
              </a:rPr>
              <a:t>padding-right, padding-bottom </a:t>
            </a:r>
            <a:r>
              <a:rPr lang="en-US" sz="2000" dirty="0" smtClean="0"/>
              <a:t>et</a:t>
            </a:r>
            <a:r>
              <a:rPr lang="en-US" sz="2000" b="1" dirty="0" smtClean="0">
                <a:solidFill>
                  <a:schemeClr val="accent2">
                    <a:lumMod val="75000"/>
                  </a:schemeClr>
                </a:solidFill>
              </a:rPr>
              <a:t> padding-left.</a:t>
            </a:r>
          </a:p>
          <a:p>
            <a:pPr marL="0" indent="0" fontAlgn="auto">
              <a:spcAft>
                <a:spcPts val="0"/>
              </a:spcAft>
              <a:buNone/>
              <a:defRPr/>
            </a:pPr>
            <a:r>
              <a:rPr lang="en-US" sz="2000" b="1" dirty="0" smtClean="0">
                <a:solidFill>
                  <a:schemeClr val="accent2">
                    <a:lumMod val="75000"/>
                  </a:schemeClr>
                </a:solidFill>
              </a:rPr>
              <a:t>padding </a:t>
            </a:r>
            <a:r>
              <a:rPr lang="en-US" sz="2000" b="1" dirty="0">
                <a:solidFill>
                  <a:schemeClr val="accent2">
                    <a:lumMod val="75000"/>
                  </a:schemeClr>
                </a:solidFill>
              </a:rPr>
              <a:t>: </a:t>
            </a:r>
            <a:r>
              <a:rPr lang="en-US" sz="2000" dirty="0"/>
              <a:t>&lt;</a:t>
            </a:r>
            <a:r>
              <a:rPr lang="en-US" sz="2000" dirty="0" smtClean="0"/>
              <a:t>largeur1&gt; [</a:t>
            </a:r>
            <a:r>
              <a:rPr lang="en-US" sz="2000" dirty="0"/>
              <a:t>&lt;</a:t>
            </a:r>
            <a:r>
              <a:rPr lang="en-US" sz="2000" dirty="0" smtClean="0"/>
              <a:t>largeur2&gt; [&lt;largeur3&gt; [&lt;largeur4&gt; ]]]</a:t>
            </a:r>
            <a:r>
              <a:rPr lang="en-US" sz="2000" b="1" dirty="0" smtClean="0"/>
              <a:t>|</a:t>
            </a:r>
            <a:r>
              <a:rPr lang="en-US" sz="2000" dirty="0"/>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propriétés</a:t>
            </a:r>
            <a:r>
              <a:rPr lang="en-US" sz="2000" dirty="0" smtClean="0"/>
              <a:t> padding de </a:t>
            </a:r>
            <a:r>
              <a:rPr lang="en-US" sz="2000" dirty="0" err="1" smtClean="0"/>
              <a:t>façon</a:t>
            </a:r>
            <a:r>
              <a:rPr lang="en-US" sz="2000" dirty="0" smtClean="0"/>
              <a:t> plus concise. Il </a:t>
            </a:r>
            <a:r>
              <a:rPr lang="en-US" sz="2000" dirty="0" err="1" smtClean="0"/>
              <a:t>peut</a:t>
            </a:r>
            <a:r>
              <a:rPr lang="en-US" sz="2000" dirty="0" smtClean="0"/>
              <a:t> y </a:t>
            </a:r>
            <a:r>
              <a:rPr lang="en-US" sz="2000" dirty="0" err="1" smtClean="0"/>
              <a:t>avoir</a:t>
            </a:r>
            <a:r>
              <a:rPr lang="en-US" sz="2000" dirty="0" smtClean="0"/>
              <a:t> de 1 à 4 </a:t>
            </a:r>
            <a:r>
              <a:rPr lang="en-US" sz="2000" dirty="0" err="1" smtClean="0"/>
              <a:t>largeurs</a:t>
            </a:r>
            <a:r>
              <a:rPr lang="en-US" sz="2000" dirty="0" smtClean="0"/>
              <a:t> </a:t>
            </a:r>
            <a:r>
              <a:rPr lang="en-US" sz="2000" dirty="0" err="1" smtClean="0"/>
              <a:t>séparées</a:t>
            </a:r>
            <a:r>
              <a:rPr lang="en-US" sz="2000" dirty="0" smtClean="0"/>
              <a:t> par un </a:t>
            </a:r>
            <a:r>
              <a:rPr lang="en-US" sz="2000" dirty="0" err="1" smtClean="0"/>
              <a:t>espace</a:t>
            </a:r>
            <a:r>
              <a:rPr lang="en-US" sz="2000" dirty="0" smtClean="0"/>
              <a:t>. La signification de </a:t>
            </a:r>
            <a:r>
              <a:rPr lang="en-US" sz="2000" dirty="0" err="1" smtClean="0"/>
              <a:t>chaque</a:t>
            </a:r>
            <a:r>
              <a:rPr lang="en-US" sz="2000" dirty="0" smtClean="0"/>
              <a:t> </a:t>
            </a:r>
            <a:r>
              <a:rPr lang="en-US" sz="2000" dirty="0" err="1" smtClean="0"/>
              <a:t>possibilité</a:t>
            </a:r>
            <a:r>
              <a:rPr lang="en-US" sz="2000" dirty="0" smtClean="0"/>
              <a:t> </a:t>
            </a:r>
            <a:r>
              <a:rPr lang="en-US" sz="2000" dirty="0" err="1" smtClean="0"/>
              <a:t>est</a:t>
            </a:r>
            <a:r>
              <a:rPr lang="en-US" sz="2000" dirty="0" smtClean="0"/>
              <a:t> la </a:t>
            </a:r>
            <a:r>
              <a:rPr lang="en-US" sz="2000" dirty="0" err="1" smtClean="0"/>
              <a:t>suivante</a:t>
            </a:r>
            <a:r>
              <a:rPr lang="en-US"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err="1" smtClean="0">
                <a:solidFill>
                  <a:schemeClr val="accent2">
                    <a:lumMod val="75000"/>
                  </a:schemeClr>
                </a:solidFill>
              </a:rPr>
              <a:t>padding</a:t>
            </a:r>
            <a:r>
              <a:rPr lang="fr-FR" sz="2000" dirty="0" smtClean="0"/>
              <a:t>: 2em </a:t>
            </a:r>
            <a:r>
              <a:rPr lang="fr-FR" sz="2000" dirty="0"/>
              <a:t>} </a:t>
            </a:r>
            <a:r>
              <a:rPr lang="fr-FR" sz="2000" dirty="0" smtClean="0"/>
              <a:t> les 4 </a:t>
            </a:r>
            <a:r>
              <a:rPr lang="fr-FR" sz="2000" dirty="0" err="1" smtClean="0"/>
              <a:t>padding</a:t>
            </a:r>
            <a:r>
              <a:rPr lang="fr-FR" sz="2000" dirty="0" smtClean="0"/>
              <a:t> sont définies à 2em </a:t>
            </a:r>
          </a:p>
          <a:p>
            <a:pPr marL="0" indent="0" fontAlgn="auto">
              <a:spcAft>
                <a:spcPts val="0"/>
              </a:spcAft>
              <a:buFont typeface="Arial" pitchFamily="34" charset="0"/>
              <a:buNone/>
              <a:defRPr/>
            </a:pPr>
            <a:r>
              <a:rPr lang="fr-FR" sz="2000" dirty="0" smtClean="0"/>
              <a:t>h3 </a:t>
            </a:r>
            <a:r>
              <a:rPr lang="fr-FR" sz="2000" dirty="0"/>
              <a:t>{ </a:t>
            </a:r>
            <a:r>
              <a:rPr lang="fr-FR" sz="2000" b="1" dirty="0" err="1" smtClean="0">
                <a:solidFill>
                  <a:schemeClr val="accent2">
                    <a:lumMod val="75000"/>
                  </a:schemeClr>
                </a:solidFill>
              </a:rPr>
              <a:t>padding</a:t>
            </a:r>
            <a:r>
              <a:rPr lang="fr-FR" sz="2000" dirty="0" smtClean="0"/>
              <a:t>: </a:t>
            </a:r>
            <a:r>
              <a:rPr lang="fr-FR" sz="2000" dirty="0"/>
              <a:t>1em 2em } </a:t>
            </a:r>
            <a:r>
              <a:rPr lang="fr-FR" sz="2000" dirty="0" smtClean="0"/>
              <a:t> </a:t>
            </a:r>
            <a:r>
              <a:rPr lang="fr-FR" sz="2000" dirty="0"/>
              <a:t>top &amp; </a:t>
            </a:r>
            <a:r>
              <a:rPr lang="fr-FR" sz="2000" dirty="0" err="1"/>
              <a:t>bottom</a:t>
            </a:r>
            <a:r>
              <a:rPr lang="fr-FR" sz="2000" dirty="0"/>
              <a:t> = 1em, right &amp; </a:t>
            </a:r>
            <a:r>
              <a:rPr lang="fr-FR" sz="2000" dirty="0" err="1"/>
              <a:t>left</a:t>
            </a:r>
            <a:r>
              <a:rPr lang="fr-FR" sz="2000" dirty="0"/>
              <a:t> = 2em </a:t>
            </a:r>
            <a:r>
              <a:rPr lang="fr-FR"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err="1" smtClean="0">
                <a:solidFill>
                  <a:schemeClr val="accent2">
                    <a:lumMod val="75000"/>
                  </a:schemeClr>
                </a:solidFill>
              </a:rPr>
              <a:t>padding</a:t>
            </a:r>
            <a:r>
              <a:rPr lang="fr-FR" sz="2000" dirty="0" smtClean="0"/>
              <a:t>: </a:t>
            </a:r>
            <a:r>
              <a:rPr lang="fr-FR" sz="2000" dirty="0"/>
              <a:t>1em 2em 3em } </a:t>
            </a:r>
            <a:r>
              <a:rPr lang="fr-FR" sz="2000" dirty="0" smtClean="0"/>
              <a:t> </a:t>
            </a:r>
            <a:r>
              <a:rPr lang="fr-FR" sz="2000" dirty="0"/>
              <a:t>top=1em, right=2em, </a:t>
            </a:r>
            <a:r>
              <a:rPr lang="fr-FR" sz="2000" dirty="0" err="1"/>
              <a:t>bottom</a:t>
            </a:r>
            <a:r>
              <a:rPr lang="fr-FR" sz="2000" dirty="0"/>
              <a:t>=3em, </a:t>
            </a:r>
            <a:r>
              <a:rPr lang="fr-FR" sz="2000" dirty="0" err="1" smtClean="0"/>
              <a:t>left</a:t>
            </a:r>
            <a:r>
              <a:rPr lang="fr-FR" sz="2000" dirty="0" smtClean="0"/>
              <a:t>=2em</a:t>
            </a:r>
            <a:endParaRPr lang="en-US" sz="2000" dirty="0" smtClean="0"/>
          </a:p>
          <a:p>
            <a:pPr marL="0" indent="0" fontAlgn="auto">
              <a:spcAft>
                <a:spcPts val="0"/>
              </a:spcAft>
              <a:buFont typeface="Arial" pitchFamily="34" charset="0"/>
              <a:buNone/>
              <a:defRPr/>
            </a:pPr>
            <a:r>
              <a:rPr lang="fr-FR" sz="2000" dirty="0" smtClean="0"/>
              <a:t>h3 { </a:t>
            </a:r>
            <a:r>
              <a:rPr lang="fr-FR" sz="2000" b="1" dirty="0" err="1">
                <a:solidFill>
                  <a:schemeClr val="accent2">
                    <a:lumMod val="75000"/>
                  </a:schemeClr>
                </a:solidFill>
              </a:rPr>
              <a:t>padding</a:t>
            </a:r>
            <a:r>
              <a:rPr lang="fr-FR" sz="2000" dirty="0" smtClean="0"/>
              <a:t>: </a:t>
            </a:r>
            <a:r>
              <a:rPr lang="fr-FR" sz="2000" dirty="0"/>
              <a:t>1em 2em 3em </a:t>
            </a:r>
            <a:r>
              <a:rPr lang="fr-FR" sz="2000" dirty="0" smtClean="0"/>
              <a:t>4em }  </a:t>
            </a:r>
            <a:r>
              <a:rPr lang="fr-FR" sz="2000" dirty="0"/>
              <a:t>top=1em, right=2em, </a:t>
            </a:r>
            <a:r>
              <a:rPr lang="fr-FR" sz="2000" dirty="0" err="1"/>
              <a:t>bottom</a:t>
            </a:r>
            <a:r>
              <a:rPr lang="fr-FR" sz="2000" dirty="0"/>
              <a:t>=3em, </a:t>
            </a:r>
            <a:r>
              <a:rPr lang="fr-FR" sz="2000" dirty="0" smtClean="0"/>
              <a:t>	</a:t>
            </a:r>
            <a:r>
              <a:rPr lang="fr-FR" sz="2000" dirty="0" err="1" smtClean="0"/>
              <a:t>left</a:t>
            </a:r>
            <a:r>
              <a:rPr lang="fr-FR" sz="2000" dirty="0" smtClean="0"/>
              <a:t>=4em</a:t>
            </a:r>
            <a:endParaRPr sz="2000" dirty="0"/>
          </a:p>
        </p:txBody>
      </p:sp>
    </p:spTree>
    <p:extLst>
      <p:ext uri="{BB962C8B-B14F-4D97-AF65-F5344CB8AC3E}">
        <p14:creationId xmlns:p14="http://schemas.microsoft.com/office/powerpoint/2010/main" val="2868196959"/>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875"/>
            <a:ext cx="8077200" cy="1143000"/>
          </a:xfrm>
        </p:spPr>
        <p:txBody>
          <a:bodyPr rtlCol="0">
            <a:normAutofit/>
          </a:bodyPr>
          <a:lstStyle/>
          <a:p>
            <a:pPr fontAlgn="auto">
              <a:spcAft>
                <a:spcPts val="0"/>
              </a:spcAft>
              <a:defRPr/>
            </a:pPr>
            <a:r>
              <a:rPr lang="fr-FR" dirty="0"/>
              <a:t>Les propriétés CSS </a:t>
            </a:r>
            <a:r>
              <a:rPr lang="fr-FR" b="1" dirty="0" smtClean="0">
                <a:solidFill>
                  <a:schemeClr val="accent2">
                    <a:lumMod val="75000"/>
                  </a:schemeClr>
                </a:solidFill>
              </a:rPr>
              <a:t>border</a:t>
            </a:r>
            <a:endParaRPr dirty="0"/>
          </a:p>
        </p:txBody>
      </p:sp>
      <p:sp>
        <p:nvSpPr>
          <p:cNvPr id="3" name="Espace réservé du contenu 2"/>
          <p:cNvSpPr>
            <a:spLocks noGrp="1"/>
          </p:cNvSpPr>
          <p:nvPr>
            <p:ph idx="1"/>
          </p:nvPr>
        </p:nvSpPr>
        <p:spPr>
          <a:xfrm>
            <a:off x="762000" y="1597025"/>
            <a:ext cx="8077200" cy="4927600"/>
          </a:xfrm>
        </p:spPr>
        <p:txBody>
          <a:bodyPr rtlCol="0"/>
          <a:lstStyle/>
          <a:p>
            <a:pPr marL="0" indent="0" fontAlgn="auto">
              <a:spcAft>
                <a:spcPts val="0"/>
              </a:spcAft>
              <a:buFont typeface="Arial" pitchFamily="34" charset="0"/>
              <a:buNone/>
              <a:defRPr/>
            </a:pPr>
            <a:r>
              <a:rPr sz="2000" dirty="0" smtClean="0"/>
              <a:t>Pour les propriétés liées à la bordure, c'est un peu plus compliqué. Aux 4 côtés (</a:t>
            </a:r>
            <a:r>
              <a:rPr lang="fr-FR" sz="2000" b="1" dirty="0" smtClean="0">
                <a:solidFill>
                  <a:schemeClr val="accent2">
                    <a:lumMod val="75000"/>
                  </a:schemeClr>
                </a:solidFill>
              </a:rPr>
              <a:t>top, right, </a:t>
            </a:r>
            <a:r>
              <a:rPr lang="fr-FR" sz="2000" b="1" dirty="0" err="1" smtClean="0">
                <a:solidFill>
                  <a:schemeClr val="accent2">
                    <a:lumMod val="75000"/>
                  </a:schemeClr>
                </a:solidFill>
              </a:rPr>
              <a:t>bottom</a:t>
            </a:r>
            <a:r>
              <a:rPr lang="fr-FR" sz="2000" b="1" dirty="0" smtClean="0">
                <a:solidFill>
                  <a:schemeClr val="accent2">
                    <a:lumMod val="75000"/>
                  </a:schemeClr>
                </a:solidFill>
              </a:rPr>
              <a:t> </a:t>
            </a:r>
            <a:r>
              <a:rPr sz="2000" dirty="0" smtClean="0"/>
              <a:t>et </a:t>
            </a:r>
            <a:r>
              <a:rPr lang="fr-FR" sz="2000" b="1" dirty="0" err="1" smtClean="0">
                <a:solidFill>
                  <a:schemeClr val="accent2">
                    <a:lumMod val="75000"/>
                  </a:schemeClr>
                </a:solidFill>
              </a:rPr>
              <a:t>left</a:t>
            </a:r>
            <a:r>
              <a:rPr sz="2000" dirty="0" smtClean="0"/>
              <a:t>) s'ajoutent trois informations à définir :</a:t>
            </a:r>
          </a:p>
          <a:p>
            <a:pPr marL="457200" indent="-457200" fontAlgn="auto">
              <a:spcAft>
                <a:spcPts val="0"/>
              </a:spcAft>
              <a:buFont typeface="+mj-lt"/>
              <a:buAutoNum type="arabicPeriod"/>
              <a:defRPr/>
            </a:pPr>
            <a:r>
              <a:rPr lang="fr-FR" sz="2000" dirty="0" smtClean="0"/>
              <a:t>la largeur de la bordure : </a:t>
            </a:r>
            <a:r>
              <a:rPr lang="fr-FR" sz="2000" b="1" dirty="0" err="1" smtClean="0">
                <a:solidFill>
                  <a:schemeClr val="accent2">
                    <a:lumMod val="75000"/>
                  </a:schemeClr>
                </a:solidFill>
              </a:rPr>
              <a:t>width</a:t>
            </a:r>
            <a:r>
              <a:rPr lang="fr-FR" sz="2000" dirty="0" smtClean="0"/>
              <a:t>, (comme pour </a:t>
            </a:r>
            <a:r>
              <a:rPr lang="fr-FR" sz="2000" dirty="0" err="1" smtClean="0"/>
              <a:t>margin</a:t>
            </a:r>
            <a:r>
              <a:rPr lang="fr-FR" sz="2000" dirty="0" smtClean="0"/>
              <a:t> et </a:t>
            </a:r>
            <a:r>
              <a:rPr lang="fr-FR" sz="2000" dirty="0" err="1" smtClean="0"/>
              <a:t>padding</a:t>
            </a:r>
            <a:r>
              <a:rPr lang="fr-FR" sz="2000" dirty="0" smtClean="0"/>
              <a:t>)</a:t>
            </a:r>
          </a:p>
          <a:p>
            <a:pPr marL="457200" indent="-457200" fontAlgn="auto">
              <a:spcAft>
                <a:spcPts val="0"/>
              </a:spcAft>
              <a:buFont typeface="+mj-lt"/>
              <a:buAutoNum type="arabicPeriod"/>
              <a:defRPr/>
            </a:pPr>
            <a:r>
              <a:rPr lang="fr-FR" sz="2000" dirty="0" smtClean="0"/>
              <a:t>la couleur de la bordure : </a:t>
            </a:r>
            <a:r>
              <a:rPr lang="fr-FR" sz="2000" b="1" dirty="0" err="1" smtClean="0">
                <a:solidFill>
                  <a:schemeClr val="accent2">
                    <a:lumMod val="75000"/>
                  </a:schemeClr>
                </a:solidFill>
              </a:rPr>
              <a:t>color</a:t>
            </a:r>
            <a:r>
              <a:rPr lang="fr-FR" sz="2000" dirty="0" smtClean="0"/>
              <a:t>,</a:t>
            </a:r>
          </a:p>
          <a:p>
            <a:pPr marL="457200" indent="-457200" fontAlgn="auto">
              <a:spcAft>
                <a:spcPts val="0"/>
              </a:spcAft>
              <a:buFont typeface="+mj-lt"/>
              <a:buAutoNum type="arabicPeriod"/>
              <a:defRPr/>
            </a:pPr>
            <a:r>
              <a:rPr lang="fr-FR" sz="2000" dirty="0" smtClean="0"/>
              <a:t>le style de la bordure : </a:t>
            </a:r>
            <a:r>
              <a:rPr lang="fr-FR" sz="2000" b="1" dirty="0" smtClean="0">
                <a:solidFill>
                  <a:schemeClr val="accent2">
                    <a:lumMod val="75000"/>
                  </a:schemeClr>
                </a:solidFill>
              </a:rPr>
              <a:t>style</a:t>
            </a:r>
            <a:r>
              <a:rPr lang="fr-FR" sz="2000" dirty="0" smtClean="0"/>
              <a:t>,</a:t>
            </a:r>
          </a:p>
          <a:p>
            <a:pPr marL="0" indent="0" fontAlgn="auto">
              <a:spcAft>
                <a:spcPts val="0"/>
              </a:spcAft>
              <a:buNone/>
              <a:defRPr/>
            </a:pPr>
            <a:endParaRPr lang="fr-FR" sz="2000" dirty="0" smtClean="0"/>
          </a:p>
          <a:p>
            <a:pPr marL="0" indent="0" fontAlgn="auto">
              <a:spcAft>
                <a:spcPts val="0"/>
              </a:spcAft>
              <a:buNone/>
              <a:defRPr/>
            </a:pPr>
            <a:r>
              <a:rPr lang="fr-FR" sz="2000" dirty="0" smtClean="0"/>
              <a:t>Chaque côté peut être défini séparément mais lorsque vous utiliserez la définition globale des éléments, c'est l'ordre précisé ci dessus dont il faudra se souvenir.</a:t>
            </a:r>
          </a:p>
          <a:p>
            <a:pPr marL="0" indent="0" fontAlgn="auto">
              <a:spcAft>
                <a:spcPts val="0"/>
              </a:spcAft>
              <a:buNone/>
              <a:defRPr/>
            </a:pPr>
            <a:r>
              <a:rPr lang="fr-FR" sz="2000" dirty="0" smtClean="0"/>
              <a:t>exemples : </a:t>
            </a:r>
          </a:p>
          <a:p>
            <a:pPr marL="0" indent="0" fontAlgn="auto">
              <a:spcAft>
                <a:spcPts val="0"/>
              </a:spcAft>
              <a:buNone/>
              <a:defRPr/>
            </a:pPr>
            <a:r>
              <a:rPr lang="fr-FR" sz="2000" dirty="0" smtClean="0"/>
              <a:t>body {margin-left:4px;}  la marge gauche de la page a été définie à 4px.</a:t>
            </a:r>
          </a:p>
          <a:p>
            <a:pPr marL="0" indent="0" fontAlgn="auto">
              <a:spcAft>
                <a:spcPts val="0"/>
              </a:spcAft>
              <a:buNone/>
              <a:defRPr/>
            </a:pPr>
            <a:r>
              <a:rPr lang="fr-FR" sz="2000" dirty="0" smtClean="0"/>
              <a:t>p {</a:t>
            </a:r>
            <a:r>
              <a:rPr lang="fr-FR" sz="2000" dirty="0" err="1" smtClean="0"/>
              <a:t>padding-bottom</a:t>
            </a:r>
            <a:r>
              <a:rPr lang="fr-FR" sz="2000" dirty="0" smtClean="0"/>
              <a:t>: 0,8em;} le </a:t>
            </a:r>
            <a:r>
              <a:rPr lang="fr-FR" sz="2000" dirty="0" err="1" smtClean="0"/>
              <a:t>padding</a:t>
            </a:r>
            <a:r>
              <a:rPr lang="fr-FR" sz="2000" dirty="0" smtClean="0"/>
              <a:t> bas du paragraphe est de 0,8 </a:t>
            </a:r>
            <a:r>
              <a:rPr lang="fr-FR" sz="2000" dirty="0" err="1" smtClean="0"/>
              <a:t>em</a:t>
            </a:r>
            <a:r>
              <a:rPr lang="fr-FR" sz="2000" dirty="0" smtClean="0"/>
              <a:t>.</a:t>
            </a:r>
            <a:endParaRPr sz="2000" dirty="0"/>
          </a:p>
        </p:txBody>
      </p:sp>
    </p:spTree>
    <p:extLst>
      <p:ext uri="{BB962C8B-B14F-4D97-AF65-F5344CB8AC3E}">
        <p14:creationId xmlns:p14="http://schemas.microsoft.com/office/powerpoint/2010/main" val="1049301216"/>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'border-top-width', 'border-right</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'border-bottom</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'border-left</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'border</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700808"/>
            <a:ext cx="8202488" cy="4968552"/>
          </a:xfrm>
        </p:spPr>
        <p:txBody>
          <a:bodyPr rtlCol="0"/>
          <a:lstStyle/>
          <a:p>
            <a:pPr marL="0" indent="0" fontAlgn="auto">
              <a:spcAft>
                <a:spcPts val="0"/>
              </a:spcAft>
              <a:buFont typeface="Arial" pitchFamily="34" charset="0"/>
              <a:buNone/>
              <a:defRPr/>
            </a:pPr>
            <a:r>
              <a:rPr lang="en-US" sz="2000" b="1" dirty="0" smtClean="0">
                <a:solidFill>
                  <a:schemeClr val="accent2">
                    <a:lumMod val="75000"/>
                  </a:schemeClr>
                </a:solidFill>
              </a:rPr>
              <a:t>border-top</a:t>
            </a:r>
            <a:r>
              <a:rPr lang="en-US" sz="2000" b="1" dirty="0">
                <a:solidFill>
                  <a:schemeClr val="accent2">
                    <a:lumMod val="75000"/>
                  </a:schemeClr>
                </a:solidFill>
              </a:rPr>
              <a:t>-width</a:t>
            </a:r>
            <a:r>
              <a:rPr lang="en-US" sz="2000" b="1" dirty="0" smtClean="0">
                <a:solidFill>
                  <a:schemeClr val="accent2">
                    <a:lumMod val="75000"/>
                  </a:schemeClr>
                </a:solidFill>
              </a:rPr>
              <a:t> : </a:t>
            </a:r>
            <a:r>
              <a:rPr lang="en-US" sz="2000" dirty="0" smtClean="0"/>
              <a:t>&lt;</a:t>
            </a:r>
            <a:r>
              <a:rPr lang="en-US" sz="2000" dirty="0" err="1" smtClean="0"/>
              <a:t>épaisseur</a:t>
            </a:r>
            <a:r>
              <a:rPr lang="en-US" sz="2000" dirty="0" smtClean="0"/>
              <a:t>&gt;</a:t>
            </a:r>
            <a:r>
              <a:rPr lang="en-US" sz="2000" b="1" dirty="0" smtClean="0"/>
              <a:t>|</a:t>
            </a:r>
            <a:r>
              <a:rPr lang="en-US" sz="2000" dirty="0" smtClean="0"/>
              <a:t>inherit</a:t>
            </a:r>
          </a:p>
          <a:p>
            <a:pPr marL="0" indent="0" fontAlgn="auto">
              <a:spcAft>
                <a:spcPts val="0"/>
              </a:spcAft>
              <a:buFont typeface="Arial" pitchFamily="34" charset="0"/>
              <a:buNone/>
              <a:defRPr/>
            </a:pPr>
            <a:r>
              <a:rPr lang="fr-FR" sz="2000" dirty="0" smtClean="0"/>
              <a:t>&lt;épaisseur&gt; spécifie dans une des unités (px, </a:t>
            </a:r>
            <a:r>
              <a:rPr lang="fr-FR" sz="2000" dirty="0" err="1" smtClean="0"/>
              <a:t>em</a:t>
            </a:r>
            <a:r>
              <a:rPr lang="fr-FR" sz="2000" dirty="0" smtClean="0"/>
              <a:t>, ex, cm, ...) ou en pourcentage l'épaisseur de la bordure du haut.</a:t>
            </a:r>
          </a:p>
          <a:p>
            <a:pPr marL="0" indent="0" fontAlgn="auto">
              <a:spcAft>
                <a:spcPts val="0"/>
              </a:spcAft>
              <a:buFont typeface="Arial" pitchFamily="34" charset="0"/>
              <a:buNone/>
              <a:defRPr/>
            </a:pPr>
            <a:r>
              <a:rPr lang="fr-FR" sz="2000" dirty="0" smtClean="0"/>
              <a:t>3 épaisseurs prédéfinies existent aussi :</a:t>
            </a:r>
          </a:p>
          <a:p>
            <a:pPr marL="0" indent="0" fontAlgn="auto">
              <a:spcAft>
                <a:spcPts val="0"/>
              </a:spcAft>
              <a:buFont typeface="Arial" pitchFamily="34" charset="0"/>
              <a:buNone/>
              <a:defRPr/>
            </a:pPr>
            <a:r>
              <a:rPr lang="fr-FR" sz="2000" dirty="0" err="1" smtClean="0"/>
              <a:t>thin</a:t>
            </a:r>
            <a:r>
              <a:rPr lang="fr-FR" sz="2000" dirty="0" smtClean="0"/>
              <a:t> : fin</a:t>
            </a:r>
          </a:p>
          <a:p>
            <a:pPr marL="0" indent="0" fontAlgn="auto">
              <a:spcAft>
                <a:spcPts val="0"/>
              </a:spcAft>
              <a:buFont typeface="Arial" pitchFamily="34" charset="0"/>
              <a:buNone/>
              <a:defRPr/>
            </a:pPr>
            <a:r>
              <a:rPr lang="fr-FR" sz="2000" dirty="0" smtClean="0"/>
              <a:t>medium : moyen</a:t>
            </a:r>
          </a:p>
          <a:p>
            <a:pPr marL="0" indent="0" fontAlgn="auto">
              <a:spcAft>
                <a:spcPts val="0"/>
              </a:spcAft>
              <a:buFont typeface="Arial" pitchFamily="34" charset="0"/>
              <a:buNone/>
              <a:defRPr/>
            </a:pPr>
            <a:r>
              <a:rPr lang="fr-FR" sz="2000" dirty="0" err="1" smtClean="0"/>
              <a:t>thick</a:t>
            </a:r>
            <a:r>
              <a:rPr lang="fr-FR" sz="2000" dirty="0" smtClean="0"/>
              <a:t> : épais</a:t>
            </a:r>
          </a:p>
          <a:p>
            <a:pPr marL="0" indent="0" fontAlgn="auto">
              <a:spcAft>
                <a:spcPts val="0"/>
              </a:spcAft>
              <a:buFont typeface="Arial" pitchFamily="34" charset="0"/>
              <a:buNone/>
              <a:defRPr/>
            </a:pPr>
            <a:r>
              <a:rPr lang="fr-FR" sz="2000" dirty="0" smtClean="0"/>
              <a:t>Exemple :</a:t>
            </a:r>
          </a:p>
          <a:p>
            <a:pPr marL="0" indent="0" fontAlgn="auto">
              <a:spcAft>
                <a:spcPts val="0"/>
              </a:spcAft>
              <a:buFont typeface="Arial" pitchFamily="34" charset="0"/>
              <a:buNone/>
              <a:defRPr/>
            </a:pPr>
            <a:r>
              <a:rPr lang="fr-FR" sz="2000" dirty="0" smtClean="0"/>
              <a:t>h5 {</a:t>
            </a:r>
            <a:r>
              <a:rPr lang="fr-FR" sz="2000" b="1" dirty="0" smtClean="0">
                <a:solidFill>
                  <a:schemeClr val="accent2">
                    <a:lumMod val="75000"/>
                  </a:schemeClr>
                </a:solidFill>
              </a:rPr>
              <a:t>border-top</a:t>
            </a:r>
            <a:r>
              <a:rPr lang="en-US" sz="2000" b="1" dirty="0">
                <a:solidFill>
                  <a:schemeClr val="accent2">
                    <a:lumMod val="75000"/>
                  </a:schemeClr>
                </a:solidFill>
              </a:rPr>
              <a:t>-width</a:t>
            </a:r>
            <a:r>
              <a:rPr lang="fr-FR" sz="2000" dirty="0" smtClean="0"/>
              <a:t>: 3px;} l'épaisseur </a:t>
            </a:r>
            <a:r>
              <a:rPr lang="fr-FR" sz="2000" dirty="0"/>
              <a:t>de la bordure </a:t>
            </a:r>
            <a:r>
              <a:rPr lang="fr-FR" sz="2000" dirty="0" smtClean="0"/>
              <a:t>du haut de &lt;h5&gt; est fixée à 3px.</a:t>
            </a:r>
          </a:p>
          <a:p>
            <a:pPr marL="0" indent="0" fontAlgn="auto">
              <a:spcAft>
                <a:spcPts val="0"/>
              </a:spcAft>
              <a:buFont typeface="Arial" pitchFamily="34" charset="0"/>
              <a:buNone/>
              <a:defRPr/>
            </a:pPr>
            <a:r>
              <a:rPr lang="fr-FR" sz="2000" dirty="0" smtClean="0"/>
              <a:t>la syntaxe est identique pour </a:t>
            </a:r>
            <a:r>
              <a:rPr lang="en-US" sz="2000" b="1" dirty="0" smtClean="0">
                <a:solidFill>
                  <a:schemeClr val="accent2">
                    <a:lumMod val="75000"/>
                  </a:schemeClr>
                </a:solidFill>
              </a:rPr>
              <a:t>border-right</a:t>
            </a:r>
            <a:r>
              <a:rPr lang="en-US" sz="2000" b="1" dirty="0">
                <a:solidFill>
                  <a:schemeClr val="accent2">
                    <a:lumMod val="75000"/>
                  </a:schemeClr>
                </a:solidFill>
              </a:rPr>
              <a:t>-width</a:t>
            </a:r>
            <a:r>
              <a:rPr lang="en-US" sz="2000" b="1" dirty="0" smtClean="0">
                <a:solidFill>
                  <a:schemeClr val="accent2">
                    <a:lumMod val="75000"/>
                  </a:schemeClr>
                </a:solidFill>
              </a:rPr>
              <a:t>, border-bottom</a:t>
            </a:r>
            <a:r>
              <a:rPr lang="en-US" sz="2000" b="1" dirty="0">
                <a:solidFill>
                  <a:schemeClr val="accent2">
                    <a:lumMod val="75000"/>
                  </a:schemeClr>
                </a:solidFill>
              </a:rPr>
              <a:t>-width</a:t>
            </a:r>
            <a:r>
              <a:rPr lang="en-US" sz="2000" b="1" dirty="0" smtClean="0">
                <a:solidFill>
                  <a:schemeClr val="accent2">
                    <a:lumMod val="75000"/>
                  </a:schemeClr>
                </a:solidFill>
              </a:rPr>
              <a:t> </a:t>
            </a:r>
            <a:r>
              <a:rPr lang="en-US" sz="2000" dirty="0" smtClean="0"/>
              <a:t>et</a:t>
            </a:r>
            <a:r>
              <a:rPr lang="en-US" sz="2000" b="1" dirty="0" smtClean="0">
                <a:solidFill>
                  <a:schemeClr val="accent2">
                    <a:lumMod val="75000"/>
                  </a:schemeClr>
                </a:solidFill>
              </a:rPr>
              <a:t> border-left-width.</a:t>
            </a:r>
          </a:p>
        </p:txBody>
      </p:sp>
    </p:spTree>
    <p:extLst>
      <p:ext uri="{BB962C8B-B14F-4D97-AF65-F5344CB8AC3E}">
        <p14:creationId xmlns:p14="http://schemas.microsoft.com/office/powerpoint/2010/main" val="694142566"/>
      </p:ext>
    </p:extLst>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'border-top-width', 'border-right</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'border-bottom</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'border-left</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'border</a:t>
            </a:r>
            <a:r>
              <a:rPr lang="en-US" sz="3100" b="1" dirty="0">
                <a:solidFill>
                  <a:schemeClr val="accent2">
                    <a:lumMod val="75000"/>
                  </a:schemeClr>
                </a:solidFill>
              </a:rPr>
              <a:t>-width</a:t>
            </a:r>
            <a:r>
              <a:rPr lang="en-US" sz="3100" b="1" dirty="0" smtClean="0">
                <a:solidFill>
                  <a:schemeClr val="accent2">
                    <a:lumMod val="75000"/>
                  </a:schemeClr>
                </a:solidFill>
                <a:latin typeface="+mn-lt"/>
                <a:ea typeface="+mn-ea"/>
                <a:cs typeface="+mn-cs"/>
              </a:rPr>
              <a:t>'</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700808"/>
            <a:ext cx="8202488" cy="4968552"/>
          </a:xfrm>
        </p:spPr>
        <p:txBody>
          <a:bodyPr rtlCol="0"/>
          <a:lstStyle/>
          <a:p>
            <a:pPr marL="0" indent="0" fontAlgn="auto">
              <a:spcAft>
                <a:spcPts val="0"/>
              </a:spcAft>
              <a:buNone/>
              <a:defRPr/>
            </a:pPr>
            <a:r>
              <a:rPr lang="en-US" sz="2000" b="1" dirty="0" smtClean="0">
                <a:solidFill>
                  <a:schemeClr val="accent2">
                    <a:lumMod val="75000"/>
                  </a:schemeClr>
                </a:solidFill>
              </a:rPr>
              <a:t>border</a:t>
            </a:r>
            <a:r>
              <a:rPr lang="en-US" sz="2000" b="1" dirty="0">
                <a:solidFill>
                  <a:schemeClr val="accent2">
                    <a:lumMod val="75000"/>
                  </a:schemeClr>
                </a:solidFill>
              </a:rPr>
              <a:t>-width</a:t>
            </a:r>
            <a:r>
              <a:rPr lang="en-US" sz="2000" b="1" dirty="0" smtClean="0">
                <a:solidFill>
                  <a:schemeClr val="accent2">
                    <a:lumMod val="75000"/>
                  </a:schemeClr>
                </a:solidFill>
              </a:rPr>
              <a:t> </a:t>
            </a:r>
            <a:r>
              <a:rPr lang="en-US" sz="2000" b="1" dirty="0">
                <a:solidFill>
                  <a:schemeClr val="accent2">
                    <a:lumMod val="75000"/>
                  </a:schemeClr>
                </a:solidFill>
              </a:rPr>
              <a:t>: </a:t>
            </a:r>
            <a:r>
              <a:rPr lang="en-US" sz="2000" dirty="0" smtClean="0"/>
              <a:t>&lt;épaisseur1&gt; [&lt;</a:t>
            </a:r>
            <a:r>
              <a:rPr lang="en-US" sz="2000" dirty="0"/>
              <a:t>épaisseur</a:t>
            </a:r>
            <a:r>
              <a:rPr lang="en-US" sz="2000" dirty="0" smtClean="0"/>
              <a:t>2&gt; [&lt;</a:t>
            </a:r>
            <a:r>
              <a:rPr lang="en-US" sz="2000" dirty="0"/>
              <a:t>épaisseur</a:t>
            </a:r>
            <a:r>
              <a:rPr lang="en-US" sz="2000" dirty="0" smtClean="0"/>
              <a:t>3&gt; [&lt;</a:t>
            </a:r>
            <a:r>
              <a:rPr lang="en-US" sz="2000" dirty="0"/>
              <a:t>épaisseur</a:t>
            </a:r>
            <a:r>
              <a:rPr lang="en-US" sz="2000" dirty="0" smtClean="0"/>
              <a:t>4&gt; ]]]</a:t>
            </a:r>
            <a:r>
              <a:rPr lang="en-US" sz="2000" b="1" dirty="0" smtClean="0"/>
              <a:t>|</a:t>
            </a:r>
            <a:r>
              <a:rPr lang="en-US" sz="2000" dirty="0"/>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propriétés</a:t>
            </a:r>
            <a:r>
              <a:rPr lang="en-US" sz="2000" dirty="0" smtClean="0"/>
              <a:t> </a:t>
            </a:r>
            <a:r>
              <a:rPr lang="en-US" sz="2000" b="1" dirty="0">
                <a:solidFill>
                  <a:schemeClr val="accent2">
                    <a:lumMod val="75000"/>
                  </a:schemeClr>
                </a:solidFill>
              </a:rPr>
              <a:t>border-width</a:t>
            </a:r>
            <a:r>
              <a:rPr lang="en-US" sz="2000" dirty="0" smtClean="0"/>
              <a:t> de </a:t>
            </a:r>
            <a:r>
              <a:rPr lang="en-US" sz="2000" dirty="0" err="1" smtClean="0"/>
              <a:t>façon</a:t>
            </a:r>
            <a:r>
              <a:rPr lang="en-US" sz="2000" dirty="0" smtClean="0"/>
              <a:t> plus concise. Il </a:t>
            </a:r>
            <a:r>
              <a:rPr lang="en-US" sz="2000" dirty="0" err="1" smtClean="0"/>
              <a:t>peut</a:t>
            </a:r>
            <a:r>
              <a:rPr lang="en-US" sz="2000" dirty="0" smtClean="0"/>
              <a:t> y </a:t>
            </a:r>
            <a:r>
              <a:rPr lang="en-US" sz="2000" dirty="0" err="1" smtClean="0"/>
              <a:t>avoir</a:t>
            </a:r>
            <a:r>
              <a:rPr lang="en-US" sz="2000" dirty="0" smtClean="0"/>
              <a:t> de 1 à 4 </a:t>
            </a:r>
            <a:r>
              <a:rPr lang="en-US" sz="2000" dirty="0" err="1"/>
              <a:t>épaisseur</a:t>
            </a:r>
            <a:r>
              <a:rPr lang="en-US" sz="2000" dirty="0" err="1" smtClean="0"/>
              <a:t>s</a:t>
            </a:r>
            <a:r>
              <a:rPr lang="en-US" sz="2000" dirty="0" smtClean="0"/>
              <a:t> </a:t>
            </a:r>
            <a:r>
              <a:rPr lang="en-US" sz="2000" dirty="0" err="1" smtClean="0"/>
              <a:t>séparées</a:t>
            </a:r>
            <a:r>
              <a:rPr lang="en-US" sz="2000" dirty="0" smtClean="0"/>
              <a:t> par un </a:t>
            </a:r>
            <a:r>
              <a:rPr lang="en-US" sz="2000" dirty="0" err="1" smtClean="0"/>
              <a:t>espace</a:t>
            </a:r>
            <a:r>
              <a:rPr lang="en-US" sz="2000" dirty="0" smtClean="0"/>
              <a:t>. </a:t>
            </a:r>
          </a:p>
          <a:p>
            <a:pPr marL="0" indent="0" fontAlgn="auto">
              <a:spcAft>
                <a:spcPts val="0"/>
              </a:spcAft>
              <a:buFont typeface="Arial" pitchFamily="34" charset="0"/>
              <a:buNone/>
              <a:defRPr/>
            </a:pPr>
            <a:r>
              <a:rPr lang="en-US" sz="2000" dirty="0" smtClean="0"/>
              <a:t>La signification de </a:t>
            </a:r>
            <a:r>
              <a:rPr lang="en-US" sz="2000" dirty="0" err="1" smtClean="0"/>
              <a:t>chaque</a:t>
            </a:r>
            <a:r>
              <a:rPr lang="en-US" sz="2000" dirty="0" smtClean="0"/>
              <a:t> </a:t>
            </a:r>
            <a:r>
              <a:rPr lang="en-US" sz="2000" dirty="0" err="1" smtClean="0"/>
              <a:t>possibilité</a:t>
            </a:r>
            <a:r>
              <a:rPr lang="en-US" sz="2000" dirty="0" smtClean="0"/>
              <a:t> </a:t>
            </a:r>
            <a:r>
              <a:rPr lang="en-US" sz="2000" dirty="0" err="1" smtClean="0"/>
              <a:t>est</a:t>
            </a:r>
            <a:r>
              <a:rPr lang="en-US" sz="2000" dirty="0" smtClean="0"/>
              <a:t> la </a:t>
            </a:r>
            <a:r>
              <a:rPr lang="en-US" sz="2000" dirty="0" err="1" smtClean="0"/>
              <a:t>suivante</a:t>
            </a:r>
            <a:r>
              <a:rPr lang="en-US" sz="2000" dirty="0" smtClean="0"/>
              <a:t> :</a:t>
            </a:r>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a:solidFill>
                  <a:schemeClr val="accent2">
                    <a:lumMod val="75000"/>
                  </a:schemeClr>
                </a:solidFill>
              </a:rPr>
              <a:t>-width</a:t>
            </a:r>
            <a:r>
              <a:rPr lang="fr-FR" sz="2000" dirty="0" smtClean="0"/>
              <a:t>: 2em </a:t>
            </a:r>
            <a:r>
              <a:rPr lang="fr-FR" sz="2000" dirty="0"/>
              <a:t>} </a:t>
            </a:r>
            <a:r>
              <a:rPr lang="fr-FR" sz="2000" dirty="0" smtClean="0"/>
              <a:t> les 4 épaisseurs sont définies à 2em </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a:solidFill>
                  <a:schemeClr val="accent2">
                    <a:lumMod val="75000"/>
                  </a:schemeClr>
                </a:solidFill>
              </a:rPr>
              <a:t>-width</a:t>
            </a:r>
            <a:r>
              <a:rPr lang="fr-FR" sz="2000" dirty="0" smtClean="0"/>
              <a:t>: </a:t>
            </a:r>
            <a:r>
              <a:rPr lang="fr-FR" sz="2000" dirty="0"/>
              <a:t>1em 2em } </a:t>
            </a:r>
            <a:r>
              <a:rPr lang="fr-FR" sz="2000" dirty="0" smtClean="0"/>
              <a:t> </a:t>
            </a:r>
            <a:r>
              <a:rPr lang="fr-FR" sz="2000" dirty="0"/>
              <a:t>top &amp; </a:t>
            </a:r>
            <a:r>
              <a:rPr lang="fr-FR" sz="2000" dirty="0" err="1"/>
              <a:t>bottom</a:t>
            </a:r>
            <a:r>
              <a:rPr lang="fr-FR" sz="2000" dirty="0"/>
              <a:t> = 1em, right &amp; </a:t>
            </a:r>
            <a:r>
              <a:rPr lang="fr-FR" sz="2000" dirty="0" err="1"/>
              <a:t>left</a:t>
            </a:r>
            <a:r>
              <a:rPr lang="fr-FR" sz="2000" dirty="0"/>
              <a:t> = 2em </a:t>
            </a:r>
            <a:r>
              <a:rPr lang="fr-FR"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a:solidFill>
                  <a:schemeClr val="accent2">
                    <a:lumMod val="75000"/>
                  </a:schemeClr>
                </a:solidFill>
              </a:rPr>
              <a:t>-width</a:t>
            </a:r>
            <a:r>
              <a:rPr lang="fr-FR" sz="2000" dirty="0" smtClean="0"/>
              <a:t>: </a:t>
            </a:r>
            <a:r>
              <a:rPr lang="fr-FR" sz="2000" dirty="0"/>
              <a:t>1em 2em 3em } </a:t>
            </a:r>
            <a:r>
              <a:rPr lang="fr-FR" sz="2000" dirty="0" smtClean="0"/>
              <a:t> </a:t>
            </a:r>
            <a:r>
              <a:rPr lang="fr-FR" sz="2000" dirty="0"/>
              <a:t>top=1em, right=2em, </a:t>
            </a:r>
            <a:r>
              <a:rPr lang="fr-FR" sz="2000" dirty="0" err="1"/>
              <a:t>bottom</a:t>
            </a:r>
            <a:r>
              <a:rPr lang="fr-FR" sz="2000" dirty="0"/>
              <a:t>=3em, </a:t>
            </a:r>
            <a:r>
              <a:rPr lang="fr-FR" sz="2000" dirty="0" smtClean="0"/>
              <a:t>	</a:t>
            </a:r>
            <a:r>
              <a:rPr lang="fr-FR" sz="2000" dirty="0" err="1" smtClean="0"/>
              <a:t>left</a:t>
            </a:r>
            <a:r>
              <a:rPr lang="fr-FR" sz="2000" dirty="0" smtClean="0"/>
              <a:t>=2em</a:t>
            </a:r>
            <a:endParaRPr lang="en-US" sz="2000" dirty="0" smtClean="0"/>
          </a:p>
          <a:p>
            <a:pPr marL="0" indent="0" fontAlgn="auto">
              <a:spcAft>
                <a:spcPts val="0"/>
              </a:spcAft>
              <a:buFont typeface="Arial" pitchFamily="34" charset="0"/>
              <a:buNone/>
              <a:defRPr/>
            </a:pPr>
            <a:r>
              <a:rPr lang="fr-FR" sz="2000" dirty="0" smtClean="0"/>
              <a:t>h3 { </a:t>
            </a:r>
            <a:r>
              <a:rPr lang="fr-FR" sz="2000" b="1" dirty="0" smtClean="0">
                <a:solidFill>
                  <a:schemeClr val="accent2">
                    <a:lumMod val="75000"/>
                  </a:schemeClr>
                </a:solidFill>
              </a:rPr>
              <a:t>border</a:t>
            </a:r>
            <a:r>
              <a:rPr lang="en-US" sz="2000" b="1" dirty="0">
                <a:solidFill>
                  <a:schemeClr val="accent2">
                    <a:lumMod val="75000"/>
                  </a:schemeClr>
                </a:solidFill>
              </a:rPr>
              <a:t>-width</a:t>
            </a:r>
            <a:r>
              <a:rPr lang="fr-FR" sz="2000" dirty="0" smtClean="0"/>
              <a:t>: </a:t>
            </a:r>
            <a:r>
              <a:rPr lang="fr-FR" sz="2000" dirty="0"/>
              <a:t>1em 2em 3em </a:t>
            </a:r>
            <a:r>
              <a:rPr lang="fr-FR" sz="2000" dirty="0" smtClean="0"/>
              <a:t>4em }  </a:t>
            </a:r>
            <a:r>
              <a:rPr lang="fr-FR" sz="2000" dirty="0"/>
              <a:t>top=1em, right=2em, </a:t>
            </a:r>
            <a:r>
              <a:rPr lang="fr-FR" sz="2000" dirty="0" err="1"/>
              <a:t>bottom</a:t>
            </a:r>
            <a:r>
              <a:rPr lang="fr-FR" sz="2000" dirty="0"/>
              <a:t>=3em, </a:t>
            </a:r>
            <a:r>
              <a:rPr lang="fr-FR" sz="2000" dirty="0" smtClean="0"/>
              <a:t>	</a:t>
            </a:r>
            <a:r>
              <a:rPr lang="fr-FR" sz="2000" dirty="0" err="1" smtClean="0"/>
              <a:t>left</a:t>
            </a:r>
            <a:r>
              <a:rPr lang="fr-FR" sz="2000" dirty="0" smtClean="0"/>
              <a:t>=4em</a:t>
            </a:r>
            <a:endParaRPr sz="2000" dirty="0"/>
          </a:p>
        </p:txBody>
      </p:sp>
    </p:spTree>
    <p:extLst>
      <p:ext uri="{BB962C8B-B14F-4D97-AF65-F5344CB8AC3E}">
        <p14:creationId xmlns:p14="http://schemas.microsoft.com/office/powerpoint/2010/main" val="1886186660"/>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'border-top-color', 'border-right</a:t>
            </a:r>
            <a:r>
              <a:rPr lang="en-US" sz="3100" b="1" dirty="0" smtClean="0">
                <a:solidFill>
                  <a:schemeClr val="accent2">
                    <a:lumMod val="75000"/>
                  </a:schemeClr>
                </a:solidFill>
              </a:rPr>
              <a:t>-</a:t>
            </a:r>
            <a:r>
              <a:rPr lang="en-US" sz="3100" b="1" dirty="0">
                <a:solidFill>
                  <a:schemeClr val="accent2">
                    <a:lumMod val="75000"/>
                  </a:schemeClr>
                </a:solidFill>
              </a:rPr>
              <a:t>color</a:t>
            </a:r>
            <a:r>
              <a:rPr lang="en-US" sz="3100" b="1" dirty="0" smtClean="0">
                <a:solidFill>
                  <a:schemeClr val="accent2">
                    <a:lumMod val="75000"/>
                  </a:schemeClr>
                </a:solidFill>
                <a:latin typeface="+mn-lt"/>
                <a:ea typeface="+mn-ea"/>
                <a:cs typeface="+mn-cs"/>
              </a:rPr>
              <a:t>', 'border-bottom</a:t>
            </a:r>
            <a:r>
              <a:rPr lang="en-US" sz="3100" b="1" dirty="0" smtClean="0">
                <a:solidFill>
                  <a:schemeClr val="accent2">
                    <a:lumMod val="75000"/>
                  </a:schemeClr>
                </a:solidFill>
              </a:rPr>
              <a:t>-</a:t>
            </a:r>
            <a:r>
              <a:rPr lang="en-US" sz="3100" b="1" dirty="0">
                <a:solidFill>
                  <a:schemeClr val="accent2">
                    <a:lumMod val="75000"/>
                  </a:schemeClr>
                </a:solidFill>
              </a:rPr>
              <a:t>color</a:t>
            </a:r>
            <a:r>
              <a:rPr lang="en-US" sz="3100" b="1" dirty="0" smtClean="0">
                <a:solidFill>
                  <a:schemeClr val="accent2">
                    <a:lumMod val="75000"/>
                  </a:schemeClr>
                </a:solidFill>
                <a:latin typeface="+mn-lt"/>
                <a:ea typeface="+mn-ea"/>
                <a:cs typeface="+mn-cs"/>
              </a:rPr>
              <a:t>', 'border-left</a:t>
            </a:r>
            <a:r>
              <a:rPr lang="en-US" sz="3100" b="1" dirty="0" smtClean="0">
                <a:solidFill>
                  <a:schemeClr val="accent2">
                    <a:lumMod val="75000"/>
                  </a:schemeClr>
                </a:solidFill>
              </a:rPr>
              <a:t>-</a:t>
            </a:r>
            <a:r>
              <a:rPr lang="en-US" sz="3100" b="1" dirty="0">
                <a:solidFill>
                  <a:schemeClr val="accent2">
                    <a:lumMod val="75000"/>
                  </a:schemeClr>
                </a:solidFill>
              </a:rPr>
              <a:t>color</a:t>
            </a:r>
            <a:r>
              <a:rPr lang="en-US" sz="3100" b="1" dirty="0" smtClean="0">
                <a:solidFill>
                  <a:schemeClr val="accent2">
                    <a:lumMod val="75000"/>
                  </a:schemeClr>
                </a:solidFill>
                <a:latin typeface="+mn-lt"/>
                <a:ea typeface="+mn-ea"/>
                <a:cs typeface="+mn-cs"/>
              </a:rPr>
              <a: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'border</a:t>
            </a:r>
            <a:r>
              <a:rPr lang="en-US" sz="3100" b="1" dirty="0" smtClean="0">
                <a:solidFill>
                  <a:schemeClr val="accent2">
                    <a:lumMod val="75000"/>
                  </a:schemeClr>
                </a:solidFill>
              </a:rPr>
              <a:t>-</a:t>
            </a:r>
            <a:r>
              <a:rPr lang="en-US" sz="3100" b="1" dirty="0">
                <a:solidFill>
                  <a:schemeClr val="accent2">
                    <a:lumMod val="75000"/>
                  </a:schemeClr>
                </a:solidFill>
              </a:rPr>
              <a:t>color</a:t>
            </a:r>
            <a:r>
              <a:rPr lang="en-US" sz="3100" b="1" dirty="0" smtClean="0">
                <a:solidFill>
                  <a:schemeClr val="accent2">
                    <a:lumMod val="75000"/>
                  </a:schemeClr>
                </a:solidFill>
                <a:latin typeface="+mn-lt"/>
                <a:ea typeface="+mn-ea"/>
                <a:cs typeface="+mn-cs"/>
              </a:rPr>
              <a:t>'</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700808"/>
            <a:ext cx="8202488" cy="4968552"/>
          </a:xfrm>
        </p:spPr>
        <p:txBody>
          <a:bodyPr rtlCol="0"/>
          <a:lstStyle/>
          <a:p>
            <a:pPr marL="0" indent="0" fontAlgn="auto">
              <a:spcAft>
                <a:spcPts val="0"/>
              </a:spcAft>
              <a:buFont typeface="Arial" pitchFamily="34" charset="0"/>
              <a:buNone/>
              <a:defRPr/>
            </a:pPr>
            <a:r>
              <a:rPr lang="en-US" sz="2000" b="1" dirty="0" smtClean="0">
                <a:solidFill>
                  <a:schemeClr val="accent2">
                    <a:lumMod val="75000"/>
                  </a:schemeClr>
                </a:solidFill>
              </a:rPr>
              <a:t>border-top-</a:t>
            </a:r>
            <a:r>
              <a:rPr lang="en-US" sz="2000" b="1" dirty="0">
                <a:solidFill>
                  <a:schemeClr val="accent2">
                    <a:lumMod val="75000"/>
                  </a:schemeClr>
                </a:solidFill>
              </a:rPr>
              <a:t>color</a:t>
            </a:r>
            <a:r>
              <a:rPr lang="en-US" sz="2000" b="1" dirty="0" smtClean="0">
                <a:solidFill>
                  <a:schemeClr val="accent2">
                    <a:lumMod val="75000"/>
                  </a:schemeClr>
                </a:solidFill>
              </a:rPr>
              <a:t> : </a:t>
            </a:r>
            <a:r>
              <a:rPr lang="en-US" sz="2000" dirty="0" smtClean="0">
                <a:solidFill>
                  <a:schemeClr val="tx2"/>
                </a:solidFill>
              </a:rPr>
              <a:t>&lt;</a:t>
            </a:r>
            <a:r>
              <a:rPr lang="en-US" sz="2000" dirty="0" err="1" smtClean="0">
                <a:solidFill>
                  <a:schemeClr val="tx2"/>
                </a:solidFill>
              </a:rPr>
              <a:t>couleur</a:t>
            </a:r>
            <a:r>
              <a:rPr lang="en-US" sz="2000" dirty="0" smtClean="0">
                <a:solidFill>
                  <a:schemeClr val="tx2"/>
                </a:solidFill>
              </a:rPr>
              <a:t>&gt;|</a:t>
            </a:r>
            <a:r>
              <a:rPr lang="en-US" sz="2000" dirty="0" err="1" smtClean="0">
                <a:solidFill>
                  <a:schemeClr val="tx2"/>
                </a:solidFill>
              </a:rPr>
              <a:t>transparent</a:t>
            </a:r>
            <a:r>
              <a:rPr lang="en-US" sz="2000" dirty="0" err="1" smtClean="0"/>
              <a:t>|inherit</a:t>
            </a:r>
            <a:endParaRPr lang="en-US" sz="2000" dirty="0" smtClean="0"/>
          </a:p>
          <a:p>
            <a:pPr marL="0" indent="0" fontAlgn="auto">
              <a:spcAft>
                <a:spcPts val="0"/>
              </a:spcAft>
              <a:buFont typeface="Arial" pitchFamily="34" charset="0"/>
              <a:buNone/>
              <a:defRPr/>
            </a:pPr>
            <a:r>
              <a:rPr lang="fr-FR" sz="2000" dirty="0" smtClean="0">
                <a:solidFill>
                  <a:schemeClr val="tx2"/>
                </a:solidFill>
              </a:rPr>
              <a:t>&lt;couleur&gt; </a:t>
            </a:r>
            <a:r>
              <a:rPr lang="fr-FR" sz="2000" dirty="0" smtClean="0"/>
              <a:t>spécifie une couleur.</a:t>
            </a:r>
          </a:p>
          <a:p>
            <a:pPr marL="0" indent="0" fontAlgn="auto">
              <a:spcAft>
                <a:spcPts val="0"/>
              </a:spcAft>
              <a:buFont typeface="Arial" pitchFamily="34" charset="0"/>
              <a:buNone/>
              <a:defRPr/>
            </a:pPr>
            <a:r>
              <a:rPr lang="fr-FR" sz="2000" dirty="0" smtClean="0">
                <a:solidFill>
                  <a:schemeClr val="tx2"/>
                </a:solidFill>
              </a:rPr>
              <a:t>transparent</a:t>
            </a:r>
            <a:r>
              <a:rPr lang="fr-FR" sz="2000" dirty="0" smtClean="0"/>
              <a:t> indique que la bordure est transparente (quoiqu'elle puisse avoir une épaisseur !)</a:t>
            </a:r>
          </a:p>
          <a:p>
            <a:pPr marL="0" indent="0" fontAlgn="auto">
              <a:spcAft>
                <a:spcPts val="0"/>
              </a:spcAft>
              <a:buFont typeface="Arial" pitchFamily="34" charset="0"/>
              <a:buNone/>
              <a:defRPr/>
            </a:pPr>
            <a:r>
              <a:rPr lang="fr-FR" sz="2000" dirty="0" err="1">
                <a:solidFill>
                  <a:schemeClr val="tx2"/>
                </a:solidFill>
              </a:rPr>
              <a:t>inherit</a:t>
            </a:r>
            <a:r>
              <a:rPr lang="fr-FR" sz="2000" dirty="0">
                <a:solidFill>
                  <a:schemeClr val="tx2"/>
                </a:solidFill>
              </a:rPr>
              <a:t> </a:t>
            </a:r>
            <a:r>
              <a:rPr lang="fr-FR" sz="2000" dirty="0" smtClean="0"/>
              <a:t>: indique la couleur héritée.</a:t>
            </a:r>
          </a:p>
          <a:p>
            <a:pPr marL="0" indent="0" fontAlgn="auto">
              <a:spcAft>
                <a:spcPts val="0"/>
              </a:spcAft>
              <a:buFont typeface="Arial" pitchFamily="34" charset="0"/>
              <a:buNone/>
              <a:defRPr/>
            </a:pPr>
            <a:r>
              <a:rPr lang="fr-FR" sz="2000" dirty="0" smtClean="0"/>
              <a:t>Exemple :</a:t>
            </a:r>
          </a:p>
          <a:p>
            <a:pPr marL="0" indent="0" fontAlgn="auto">
              <a:spcAft>
                <a:spcPts val="0"/>
              </a:spcAft>
              <a:buFont typeface="Arial" pitchFamily="34" charset="0"/>
              <a:buNone/>
              <a:defRPr/>
            </a:pPr>
            <a:r>
              <a:rPr lang="fr-FR" sz="2000" dirty="0" smtClean="0"/>
              <a:t>h5 {</a:t>
            </a:r>
            <a:r>
              <a:rPr lang="fr-FR" sz="2000" b="1" dirty="0" smtClean="0">
                <a:solidFill>
                  <a:schemeClr val="accent2">
                    <a:lumMod val="75000"/>
                  </a:schemeClr>
                </a:solidFill>
              </a:rPr>
              <a:t>border-top</a:t>
            </a:r>
            <a:r>
              <a:rPr lang="en-US" sz="2000" b="1" dirty="0" smtClean="0">
                <a:solidFill>
                  <a:schemeClr val="accent2">
                    <a:lumMod val="75000"/>
                  </a:schemeClr>
                </a:solidFill>
              </a:rPr>
              <a:t>-color</a:t>
            </a:r>
            <a:r>
              <a:rPr lang="fr-FR" sz="2000" dirty="0" smtClean="0"/>
              <a:t>: </a:t>
            </a:r>
            <a:r>
              <a:rPr lang="fr-FR" sz="2000" dirty="0" err="1" smtClean="0"/>
              <a:t>red</a:t>
            </a:r>
            <a:r>
              <a:rPr lang="fr-FR" sz="2000" dirty="0" smtClean="0"/>
              <a:t>;} la couleur </a:t>
            </a:r>
            <a:r>
              <a:rPr lang="fr-FR" sz="2000" dirty="0"/>
              <a:t>de la bordure </a:t>
            </a:r>
            <a:r>
              <a:rPr lang="fr-FR" sz="2000" dirty="0" smtClean="0"/>
              <a:t>du haut de &lt;h5&gt; est rouge.</a:t>
            </a:r>
          </a:p>
          <a:p>
            <a:pPr marL="0" indent="0" fontAlgn="auto">
              <a:spcAft>
                <a:spcPts val="0"/>
              </a:spcAft>
              <a:buFont typeface="Arial" pitchFamily="34" charset="0"/>
              <a:buNone/>
              <a:defRPr/>
            </a:pPr>
            <a:r>
              <a:rPr lang="fr-FR" sz="2000" dirty="0" smtClean="0"/>
              <a:t>la syntaxe est identique pour </a:t>
            </a:r>
            <a:r>
              <a:rPr lang="en-US" sz="2000" b="1" dirty="0" smtClean="0">
                <a:solidFill>
                  <a:schemeClr val="accent2">
                    <a:lumMod val="75000"/>
                  </a:schemeClr>
                </a:solidFill>
              </a:rPr>
              <a:t>border-right-</a:t>
            </a:r>
            <a:r>
              <a:rPr lang="en-US" sz="2000" b="1" dirty="0">
                <a:solidFill>
                  <a:schemeClr val="accent2">
                    <a:lumMod val="75000"/>
                  </a:schemeClr>
                </a:solidFill>
              </a:rPr>
              <a:t>color</a:t>
            </a:r>
            <a:r>
              <a:rPr lang="en-US" sz="2000" b="1" dirty="0" smtClean="0">
                <a:solidFill>
                  <a:schemeClr val="accent2">
                    <a:lumMod val="75000"/>
                  </a:schemeClr>
                </a:solidFill>
              </a:rPr>
              <a:t>, border-bottom-</a:t>
            </a:r>
            <a:r>
              <a:rPr lang="en-US" sz="2000" b="1" dirty="0">
                <a:solidFill>
                  <a:schemeClr val="accent2">
                    <a:lumMod val="75000"/>
                  </a:schemeClr>
                </a:solidFill>
              </a:rPr>
              <a:t>color</a:t>
            </a:r>
            <a:r>
              <a:rPr lang="en-US" sz="2000" b="1" dirty="0" smtClean="0">
                <a:solidFill>
                  <a:schemeClr val="accent2">
                    <a:lumMod val="75000"/>
                  </a:schemeClr>
                </a:solidFill>
              </a:rPr>
              <a:t> </a:t>
            </a:r>
            <a:r>
              <a:rPr lang="en-US" sz="2000" dirty="0" smtClean="0"/>
              <a:t>et</a:t>
            </a:r>
            <a:r>
              <a:rPr lang="en-US" sz="2000" b="1" dirty="0" smtClean="0">
                <a:solidFill>
                  <a:schemeClr val="accent2">
                    <a:lumMod val="75000"/>
                  </a:schemeClr>
                </a:solidFill>
              </a:rPr>
              <a:t> border-left-</a:t>
            </a:r>
            <a:r>
              <a:rPr lang="en-US" sz="2000" b="1" dirty="0">
                <a:solidFill>
                  <a:schemeClr val="accent2">
                    <a:lumMod val="75000"/>
                  </a:schemeClr>
                </a:solidFill>
              </a:rPr>
              <a:t>color</a:t>
            </a:r>
            <a:r>
              <a:rPr lang="en-US" sz="2000" b="1" dirty="0" smtClean="0">
                <a:solidFill>
                  <a:schemeClr val="accent2">
                    <a:lumMod val="75000"/>
                  </a:schemeClr>
                </a:solidFill>
              </a:rPr>
              <a:t>.</a:t>
            </a:r>
          </a:p>
        </p:txBody>
      </p:sp>
    </p:spTree>
    <p:extLst>
      <p:ext uri="{BB962C8B-B14F-4D97-AF65-F5344CB8AC3E}">
        <p14:creationId xmlns:p14="http://schemas.microsoft.com/office/powerpoint/2010/main" val="2059569665"/>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a:t>Les propriétés CSS </a:t>
            </a:r>
            <a:r>
              <a:rPr lang="en-US" sz="3100" b="1" dirty="0">
                <a:solidFill>
                  <a:schemeClr val="accent2">
                    <a:lumMod val="75000"/>
                  </a:schemeClr>
                </a:solidFill>
              </a:rPr>
              <a:t>'border-top-color', 'border-right-color', 'border-bottom-color', 'border-left-color' </a:t>
            </a:r>
            <a:r>
              <a:rPr lang="en-US" sz="3100" dirty="0"/>
              <a:t>et</a:t>
            </a:r>
            <a:r>
              <a:rPr lang="en-US" sz="3100" b="1" dirty="0">
                <a:solidFill>
                  <a:schemeClr val="accent2">
                    <a:lumMod val="75000"/>
                  </a:schemeClr>
                </a:solidFill>
              </a:rPr>
              <a:t> 'border-color'</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700808"/>
            <a:ext cx="8202488" cy="4968552"/>
          </a:xfrm>
        </p:spPr>
        <p:txBody>
          <a:bodyPr rtlCol="0"/>
          <a:lstStyle/>
          <a:p>
            <a:pPr marL="0" indent="0" fontAlgn="auto">
              <a:spcAft>
                <a:spcPts val="0"/>
              </a:spcAft>
              <a:buNone/>
              <a:defRPr/>
            </a:pPr>
            <a:r>
              <a:rPr lang="en-US" sz="2000" b="1" dirty="0" smtClean="0">
                <a:solidFill>
                  <a:schemeClr val="accent2">
                    <a:lumMod val="75000"/>
                  </a:schemeClr>
                </a:solidFill>
              </a:rPr>
              <a:t>border-color </a:t>
            </a:r>
            <a:r>
              <a:rPr lang="en-US" sz="2000" b="1" dirty="0">
                <a:solidFill>
                  <a:schemeClr val="accent2">
                    <a:lumMod val="75000"/>
                  </a:schemeClr>
                </a:solidFill>
              </a:rPr>
              <a:t>: </a:t>
            </a:r>
            <a:r>
              <a:rPr lang="en-US" sz="2000" dirty="0" smtClean="0"/>
              <a:t>&lt;couleur1&gt; [&lt;couleur2&gt; [&lt;couleur3&gt; [&lt;couleur4&gt; ]]]</a:t>
            </a:r>
            <a:r>
              <a:rPr lang="en-US" sz="2000" b="1" dirty="0" smtClean="0"/>
              <a:t>|</a:t>
            </a:r>
            <a:r>
              <a:rPr lang="en-US" sz="2000" dirty="0"/>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propriétés</a:t>
            </a:r>
            <a:r>
              <a:rPr lang="en-US" sz="2000" dirty="0" smtClean="0"/>
              <a:t> </a:t>
            </a:r>
            <a:r>
              <a:rPr lang="en-US" sz="2000" b="1" dirty="0" smtClean="0">
                <a:solidFill>
                  <a:schemeClr val="accent2">
                    <a:lumMod val="75000"/>
                  </a:schemeClr>
                </a:solidFill>
              </a:rPr>
              <a:t>border-color</a:t>
            </a:r>
            <a:r>
              <a:rPr lang="en-US" sz="2000" dirty="0" smtClean="0"/>
              <a:t> de </a:t>
            </a:r>
            <a:r>
              <a:rPr lang="en-US" sz="2000" dirty="0" err="1" smtClean="0"/>
              <a:t>façon</a:t>
            </a:r>
            <a:r>
              <a:rPr lang="en-US" sz="2000" dirty="0" smtClean="0"/>
              <a:t> plus concise. Il </a:t>
            </a:r>
            <a:r>
              <a:rPr lang="en-US" sz="2000" dirty="0" err="1" smtClean="0"/>
              <a:t>peut</a:t>
            </a:r>
            <a:r>
              <a:rPr lang="en-US" sz="2000" dirty="0" smtClean="0"/>
              <a:t> y </a:t>
            </a:r>
            <a:r>
              <a:rPr lang="en-US" sz="2000" dirty="0" err="1" smtClean="0"/>
              <a:t>avoir</a:t>
            </a:r>
            <a:r>
              <a:rPr lang="en-US" sz="2000" dirty="0" smtClean="0"/>
              <a:t> de 1 à 4 </a:t>
            </a:r>
            <a:r>
              <a:rPr lang="en-US" sz="2000" dirty="0" err="1" smtClean="0"/>
              <a:t>couleurs</a:t>
            </a:r>
            <a:r>
              <a:rPr lang="en-US" sz="2000" dirty="0" smtClean="0"/>
              <a:t> </a:t>
            </a:r>
            <a:r>
              <a:rPr lang="en-US" sz="2000" dirty="0" err="1" smtClean="0"/>
              <a:t>séparées</a:t>
            </a:r>
            <a:r>
              <a:rPr lang="en-US" sz="2000" dirty="0" smtClean="0"/>
              <a:t> par un </a:t>
            </a:r>
            <a:r>
              <a:rPr lang="en-US" sz="2000" dirty="0" err="1" smtClean="0"/>
              <a:t>espace</a:t>
            </a:r>
            <a:r>
              <a:rPr lang="en-US" sz="2000" dirty="0" smtClean="0"/>
              <a:t>. </a:t>
            </a:r>
          </a:p>
          <a:p>
            <a:pPr marL="0" indent="0" fontAlgn="auto">
              <a:spcAft>
                <a:spcPts val="0"/>
              </a:spcAft>
              <a:buFont typeface="Arial" pitchFamily="34" charset="0"/>
              <a:buNone/>
              <a:defRPr/>
            </a:pPr>
            <a:r>
              <a:rPr lang="en-US" sz="2000" dirty="0" smtClean="0"/>
              <a:t>La signification de </a:t>
            </a:r>
            <a:r>
              <a:rPr lang="en-US" sz="2000" dirty="0" err="1" smtClean="0"/>
              <a:t>chaque</a:t>
            </a:r>
            <a:r>
              <a:rPr lang="en-US" sz="2000" dirty="0" smtClean="0"/>
              <a:t> </a:t>
            </a:r>
            <a:r>
              <a:rPr lang="en-US" sz="2000" dirty="0" err="1" smtClean="0"/>
              <a:t>possibilité</a:t>
            </a:r>
            <a:r>
              <a:rPr lang="en-US" sz="2000" dirty="0" smtClean="0"/>
              <a:t> </a:t>
            </a:r>
            <a:r>
              <a:rPr lang="en-US" sz="2000" dirty="0" err="1" smtClean="0"/>
              <a:t>est</a:t>
            </a:r>
            <a:r>
              <a:rPr lang="en-US" sz="2000" dirty="0" smtClean="0"/>
              <a:t> la </a:t>
            </a:r>
            <a:r>
              <a:rPr lang="en-US" sz="2000" dirty="0" err="1" smtClean="0"/>
              <a:t>suivante</a:t>
            </a:r>
            <a:r>
              <a:rPr lang="en-US" sz="2000" dirty="0" smtClean="0"/>
              <a:t> :</a:t>
            </a:r>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-color</a:t>
            </a:r>
            <a:r>
              <a:rPr lang="fr-FR" sz="2000" dirty="0" smtClean="0"/>
              <a:t>: </a:t>
            </a:r>
            <a:r>
              <a:rPr lang="fr-FR" sz="2000" dirty="0" err="1" smtClean="0"/>
              <a:t>blue</a:t>
            </a:r>
            <a:r>
              <a:rPr lang="fr-FR" sz="2000" dirty="0" smtClean="0"/>
              <a:t> </a:t>
            </a:r>
            <a:r>
              <a:rPr lang="fr-FR" sz="2000" dirty="0"/>
              <a:t>} </a:t>
            </a:r>
            <a:r>
              <a:rPr lang="fr-FR" sz="2000" dirty="0" smtClean="0"/>
              <a:t> les 4 bordures sont bleues</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-color</a:t>
            </a:r>
            <a:r>
              <a:rPr lang="fr-FR" sz="2000" dirty="0" smtClean="0"/>
              <a:t>: </a:t>
            </a:r>
            <a:r>
              <a:rPr lang="fr-FR" sz="2000" dirty="0" err="1" smtClean="0"/>
              <a:t>red</a:t>
            </a:r>
            <a:r>
              <a:rPr lang="fr-FR" sz="2000" dirty="0" smtClean="0"/>
              <a:t> </a:t>
            </a:r>
            <a:r>
              <a:rPr lang="fr-FR" sz="2000" dirty="0" err="1" smtClean="0"/>
              <a:t>blue</a:t>
            </a:r>
            <a:r>
              <a:rPr lang="fr-FR" sz="2000" dirty="0" smtClean="0"/>
              <a:t> </a:t>
            </a:r>
            <a:r>
              <a:rPr lang="fr-FR" sz="2000" dirty="0"/>
              <a:t>} </a:t>
            </a:r>
            <a:r>
              <a:rPr lang="fr-FR" sz="2000" dirty="0" smtClean="0"/>
              <a:t> </a:t>
            </a:r>
            <a:r>
              <a:rPr lang="fr-FR" sz="2000" dirty="0"/>
              <a:t>top &amp; </a:t>
            </a:r>
            <a:r>
              <a:rPr lang="fr-FR" sz="2000" dirty="0" err="1"/>
              <a:t>bottom</a:t>
            </a:r>
            <a:r>
              <a:rPr lang="fr-FR" sz="2000" dirty="0"/>
              <a:t> = </a:t>
            </a:r>
            <a:r>
              <a:rPr lang="fr-FR" sz="2000" dirty="0" err="1" smtClean="0"/>
              <a:t>red</a:t>
            </a:r>
            <a:r>
              <a:rPr lang="fr-FR" sz="2000" dirty="0" smtClean="0"/>
              <a:t>, </a:t>
            </a:r>
            <a:r>
              <a:rPr lang="fr-FR" sz="2000" dirty="0"/>
              <a:t>right &amp; </a:t>
            </a:r>
            <a:r>
              <a:rPr lang="fr-FR" sz="2000" dirty="0" err="1"/>
              <a:t>left</a:t>
            </a:r>
            <a:r>
              <a:rPr lang="fr-FR" sz="2000" dirty="0"/>
              <a:t> = </a:t>
            </a:r>
            <a:r>
              <a:rPr lang="fr-FR" sz="2000" dirty="0" err="1" smtClean="0"/>
              <a:t>blue</a:t>
            </a:r>
            <a:r>
              <a:rPr lang="fr-FR"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-color</a:t>
            </a:r>
            <a:r>
              <a:rPr lang="fr-FR" sz="2000" dirty="0" smtClean="0"/>
              <a:t>: </a:t>
            </a:r>
            <a:r>
              <a:rPr lang="fr-FR" sz="2000" dirty="0" err="1" smtClean="0"/>
              <a:t>red</a:t>
            </a:r>
            <a:r>
              <a:rPr lang="fr-FR" sz="2000" dirty="0" smtClean="0"/>
              <a:t> </a:t>
            </a:r>
            <a:r>
              <a:rPr lang="fr-FR" sz="2000" dirty="0" err="1" smtClean="0"/>
              <a:t>blue</a:t>
            </a:r>
            <a:r>
              <a:rPr lang="fr-FR" sz="2000" dirty="0" smtClean="0"/>
              <a:t> green}  top=</a:t>
            </a:r>
            <a:r>
              <a:rPr lang="fr-FR" sz="2000" dirty="0" err="1" smtClean="0"/>
              <a:t>red</a:t>
            </a:r>
            <a:r>
              <a:rPr lang="fr-FR" sz="2000" dirty="0" smtClean="0"/>
              <a:t>, right=</a:t>
            </a:r>
            <a:r>
              <a:rPr lang="fr-FR" sz="2000" dirty="0" err="1" smtClean="0"/>
              <a:t>blue</a:t>
            </a:r>
            <a:r>
              <a:rPr lang="fr-FR" sz="2000" dirty="0" smtClean="0"/>
              <a:t>, </a:t>
            </a:r>
            <a:r>
              <a:rPr lang="fr-FR" sz="2000" dirty="0" err="1" smtClean="0"/>
              <a:t>bottom</a:t>
            </a:r>
            <a:r>
              <a:rPr lang="fr-FR" sz="2000" dirty="0" smtClean="0"/>
              <a:t>=green, 	</a:t>
            </a:r>
            <a:r>
              <a:rPr lang="fr-FR" sz="2000" dirty="0" err="1" smtClean="0"/>
              <a:t>left</a:t>
            </a:r>
            <a:r>
              <a:rPr lang="fr-FR" sz="2000" dirty="0" smtClean="0"/>
              <a:t>=</a:t>
            </a:r>
            <a:r>
              <a:rPr lang="fr-FR" sz="2000" dirty="0" err="1" smtClean="0"/>
              <a:t>blue</a:t>
            </a:r>
            <a:endParaRPr lang="en-US" sz="2000" dirty="0" smtClean="0"/>
          </a:p>
          <a:p>
            <a:pPr marL="0" indent="0" fontAlgn="auto">
              <a:spcAft>
                <a:spcPts val="0"/>
              </a:spcAft>
              <a:buFont typeface="Arial" pitchFamily="34" charset="0"/>
              <a:buNone/>
              <a:defRPr/>
            </a:pPr>
            <a:r>
              <a:rPr lang="fr-FR" sz="2000" dirty="0" smtClean="0"/>
              <a:t>h3 { </a:t>
            </a:r>
            <a:r>
              <a:rPr lang="fr-FR" sz="2000" b="1" dirty="0" smtClean="0">
                <a:solidFill>
                  <a:schemeClr val="accent2">
                    <a:lumMod val="75000"/>
                  </a:schemeClr>
                </a:solidFill>
              </a:rPr>
              <a:t>border</a:t>
            </a:r>
            <a:r>
              <a:rPr lang="en-US" sz="2000" b="1" dirty="0" smtClean="0">
                <a:solidFill>
                  <a:schemeClr val="accent2">
                    <a:lumMod val="75000"/>
                  </a:schemeClr>
                </a:solidFill>
              </a:rPr>
              <a:t>-color</a:t>
            </a:r>
            <a:r>
              <a:rPr lang="fr-FR" sz="2000" dirty="0" smtClean="0"/>
              <a:t>: </a:t>
            </a:r>
            <a:r>
              <a:rPr lang="fr-FR" sz="2000" dirty="0" err="1" smtClean="0"/>
              <a:t>red</a:t>
            </a:r>
            <a:r>
              <a:rPr lang="fr-FR" sz="2000" dirty="0" smtClean="0"/>
              <a:t> </a:t>
            </a:r>
            <a:r>
              <a:rPr lang="fr-FR" sz="2000" dirty="0" err="1" smtClean="0"/>
              <a:t>blue</a:t>
            </a:r>
            <a:r>
              <a:rPr lang="fr-FR" sz="2000" dirty="0" smtClean="0"/>
              <a:t> green black }  top=</a:t>
            </a:r>
            <a:r>
              <a:rPr lang="fr-FR" sz="2000" dirty="0" err="1" smtClean="0"/>
              <a:t>red</a:t>
            </a:r>
            <a:r>
              <a:rPr lang="fr-FR" sz="2000" dirty="0" smtClean="0"/>
              <a:t>, right=</a:t>
            </a:r>
            <a:r>
              <a:rPr lang="fr-FR" sz="2000" dirty="0" err="1" smtClean="0"/>
              <a:t>blue</a:t>
            </a:r>
            <a:r>
              <a:rPr lang="fr-FR" sz="2000" dirty="0" smtClean="0"/>
              <a:t>, </a:t>
            </a:r>
            <a:r>
              <a:rPr lang="fr-FR" sz="2000" dirty="0" err="1" smtClean="0"/>
              <a:t>bottom</a:t>
            </a:r>
            <a:r>
              <a:rPr lang="fr-FR" sz="2000" dirty="0" smtClean="0"/>
              <a:t>=green, 	</a:t>
            </a:r>
            <a:r>
              <a:rPr lang="fr-FR" sz="2000" dirty="0" err="1" smtClean="0"/>
              <a:t>left</a:t>
            </a:r>
            <a:r>
              <a:rPr lang="fr-FR" sz="2000" dirty="0" smtClean="0"/>
              <a:t>=black</a:t>
            </a:r>
            <a:endParaRPr sz="2000" dirty="0"/>
          </a:p>
        </p:txBody>
      </p:sp>
    </p:spTree>
    <p:extLst>
      <p:ext uri="{BB962C8B-B14F-4D97-AF65-F5344CB8AC3E}">
        <p14:creationId xmlns:p14="http://schemas.microsoft.com/office/powerpoint/2010/main" val="985660249"/>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smtClean="0"/>
              <a:t>Les propriétés CSS </a:t>
            </a:r>
            <a:r>
              <a:rPr lang="en-US" sz="3100" b="1" dirty="0" smtClean="0">
                <a:solidFill>
                  <a:schemeClr val="accent2">
                    <a:lumMod val="75000"/>
                  </a:schemeClr>
                </a:solidFill>
                <a:latin typeface="+mn-lt"/>
                <a:ea typeface="+mn-ea"/>
                <a:cs typeface="+mn-cs"/>
              </a:rPr>
              <a:t>'border-top-style', 'border-right</a:t>
            </a:r>
            <a:r>
              <a:rPr lang="en-US" sz="3100" b="1" dirty="0" smtClean="0">
                <a:solidFill>
                  <a:schemeClr val="accent2">
                    <a:lumMod val="75000"/>
                  </a:schemeClr>
                </a:solidFill>
              </a:rPr>
              <a:t>-</a:t>
            </a:r>
            <a:r>
              <a:rPr lang="en-US" sz="3100" b="1" dirty="0">
                <a:solidFill>
                  <a:schemeClr val="accent2">
                    <a:lumMod val="75000"/>
                  </a:schemeClr>
                </a:solidFill>
              </a:rPr>
              <a:t>style</a:t>
            </a:r>
            <a:r>
              <a:rPr lang="en-US" sz="3100" b="1" dirty="0" smtClean="0">
                <a:solidFill>
                  <a:schemeClr val="accent2">
                    <a:lumMod val="75000"/>
                  </a:schemeClr>
                </a:solidFill>
                <a:latin typeface="+mn-lt"/>
                <a:ea typeface="+mn-ea"/>
                <a:cs typeface="+mn-cs"/>
              </a:rPr>
              <a:t>', 'border-bottom</a:t>
            </a:r>
            <a:r>
              <a:rPr lang="en-US" sz="3100" b="1" dirty="0" smtClean="0">
                <a:solidFill>
                  <a:schemeClr val="accent2">
                    <a:lumMod val="75000"/>
                  </a:schemeClr>
                </a:solidFill>
              </a:rPr>
              <a:t>-</a:t>
            </a:r>
            <a:r>
              <a:rPr lang="en-US" sz="3100" b="1" dirty="0">
                <a:solidFill>
                  <a:schemeClr val="accent2">
                    <a:lumMod val="75000"/>
                  </a:schemeClr>
                </a:solidFill>
              </a:rPr>
              <a:t>style</a:t>
            </a:r>
            <a:r>
              <a:rPr lang="en-US" sz="3100" b="1" dirty="0" smtClean="0">
                <a:solidFill>
                  <a:schemeClr val="accent2">
                    <a:lumMod val="75000"/>
                  </a:schemeClr>
                </a:solidFill>
                <a:latin typeface="+mn-lt"/>
                <a:ea typeface="+mn-ea"/>
                <a:cs typeface="+mn-cs"/>
              </a:rPr>
              <a:t>', 'border-left</a:t>
            </a:r>
            <a:r>
              <a:rPr lang="en-US" sz="3100" b="1" dirty="0" smtClean="0">
                <a:solidFill>
                  <a:schemeClr val="accent2">
                    <a:lumMod val="75000"/>
                  </a:schemeClr>
                </a:solidFill>
              </a:rPr>
              <a:t>-</a:t>
            </a:r>
            <a:r>
              <a:rPr lang="en-US" sz="3100" b="1" dirty="0">
                <a:solidFill>
                  <a:schemeClr val="accent2">
                    <a:lumMod val="75000"/>
                  </a:schemeClr>
                </a:solidFill>
              </a:rPr>
              <a:t>style</a:t>
            </a:r>
            <a:r>
              <a:rPr lang="en-US" sz="3100" b="1" dirty="0" smtClean="0">
                <a:solidFill>
                  <a:schemeClr val="accent2">
                    <a:lumMod val="75000"/>
                  </a:schemeClr>
                </a:solidFill>
                <a:latin typeface="+mn-lt"/>
                <a:ea typeface="+mn-ea"/>
                <a:cs typeface="+mn-cs"/>
              </a:rPr>
              <a:t>' </a:t>
            </a:r>
            <a:r>
              <a:rPr lang="en-US" sz="3100" dirty="0" smtClean="0">
                <a:latin typeface="+mn-lt"/>
                <a:ea typeface="+mn-ea"/>
                <a:cs typeface="+mn-cs"/>
              </a:rPr>
              <a:t>et</a:t>
            </a:r>
            <a:r>
              <a:rPr lang="en-US" sz="3100" b="1" dirty="0" smtClean="0">
                <a:solidFill>
                  <a:schemeClr val="accent2">
                    <a:lumMod val="75000"/>
                  </a:schemeClr>
                </a:solidFill>
                <a:latin typeface="+mn-lt"/>
                <a:ea typeface="+mn-ea"/>
                <a:cs typeface="+mn-cs"/>
              </a:rPr>
              <a:t> 'border</a:t>
            </a:r>
            <a:r>
              <a:rPr lang="en-US" sz="3100" b="1" dirty="0" smtClean="0">
                <a:solidFill>
                  <a:schemeClr val="accent2">
                    <a:lumMod val="75000"/>
                  </a:schemeClr>
                </a:solidFill>
              </a:rPr>
              <a:t>-</a:t>
            </a:r>
            <a:r>
              <a:rPr lang="en-US" sz="3100" b="1" dirty="0">
                <a:solidFill>
                  <a:schemeClr val="accent2">
                    <a:lumMod val="75000"/>
                  </a:schemeClr>
                </a:solidFill>
              </a:rPr>
              <a:t>style</a:t>
            </a:r>
            <a:r>
              <a:rPr lang="en-US" sz="3100" b="1" dirty="0" smtClean="0">
                <a:solidFill>
                  <a:schemeClr val="accent2">
                    <a:lumMod val="75000"/>
                  </a:schemeClr>
                </a:solidFill>
                <a:latin typeface="+mn-lt"/>
                <a:ea typeface="+mn-ea"/>
                <a:cs typeface="+mn-cs"/>
              </a:rPr>
              <a:t>'</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700808"/>
            <a:ext cx="8202488" cy="4968552"/>
          </a:xfrm>
        </p:spPr>
        <p:txBody>
          <a:bodyPr rtlCol="0"/>
          <a:lstStyle/>
          <a:p>
            <a:pPr marL="0" indent="0" fontAlgn="auto">
              <a:spcAft>
                <a:spcPts val="0"/>
              </a:spcAft>
              <a:buFont typeface="Arial" pitchFamily="34" charset="0"/>
              <a:buNone/>
              <a:defRPr/>
            </a:pPr>
            <a:r>
              <a:rPr lang="en-US" sz="2000" b="1" dirty="0" smtClean="0">
                <a:solidFill>
                  <a:schemeClr val="accent2">
                    <a:lumMod val="75000"/>
                  </a:schemeClr>
                </a:solidFill>
              </a:rPr>
              <a:t>border-top-</a:t>
            </a:r>
            <a:r>
              <a:rPr lang="en-US" sz="2000" b="1" dirty="0">
                <a:solidFill>
                  <a:schemeClr val="accent2">
                    <a:lumMod val="75000"/>
                  </a:schemeClr>
                </a:solidFill>
              </a:rPr>
              <a:t>style</a:t>
            </a:r>
            <a:r>
              <a:rPr lang="en-US" sz="2000" b="1" dirty="0" smtClean="0">
                <a:solidFill>
                  <a:schemeClr val="accent2">
                    <a:lumMod val="75000"/>
                  </a:schemeClr>
                </a:solidFill>
              </a:rPr>
              <a:t> : </a:t>
            </a:r>
            <a:r>
              <a:rPr lang="en-US" sz="2000" dirty="0" smtClean="0">
                <a:solidFill>
                  <a:schemeClr val="tx2"/>
                </a:solidFill>
              </a:rPr>
              <a:t>&lt;style&gt;</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fr-FR" sz="2000" dirty="0" smtClean="0">
                <a:solidFill>
                  <a:schemeClr val="tx2"/>
                </a:solidFill>
              </a:rPr>
              <a:t>&lt;style&gt; </a:t>
            </a:r>
            <a:r>
              <a:rPr lang="fr-FR" sz="2000" dirty="0" smtClean="0"/>
              <a:t>spécifie un style de bordure :</a:t>
            </a:r>
          </a:p>
          <a:p>
            <a:pPr fontAlgn="auto">
              <a:spcAft>
                <a:spcPts val="0"/>
              </a:spcAft>
              <a:defRPr/>
            </a:pPr>
            <a:r>
              <a:rPr lang="fr-FR" sz="2000" dirty="0" smtClean="0">
                <a:solidFill>
                  <a:srgbClr val="2403E7"/>
                </a:solidFill>
              </a:rPr>
              <a:t>none</a:t>
            </a:r>
            <a:r>
              <a:rPr lang="fr-FR" sz="2000" dirty="0" smtClean="0"/>
              <a:t> : pas de bordure, son épaisseur est égale à 0,</a:t>
            </a:r>
          </a:p>
          <a:p>
            <a:pPr fontAlgn="auto">
              <a:spcAft>
                <a:spcPts val="0"/>
              </a:spcAft>
              <a:defRPr/>
            </a:pPr>
            <a:r>
              <a:rPr lang="fr-FR" sz="2000" dirty="0" err="1" smtClean="0">
                <a:solidFill>
                  <a:srgbClr val="2403E7"/>
                </a:solidFill>
              </a:rPr>
              <a:t>hidden</a:t>
            </a:r>
            <a:r>
              <a:rPr lang="fr-FR" sz="2000" dirty="0" smtClean="0"/>
              <a:t> : identique à none,</a:t>
            </a:r>
          </a:p>
          <a:p>
            <a:pPr fontAlgn="auto">
              <a:spcAft>
                <a:spcPts val="0"/>
              </a:spcAft>
              <a:defRPr/>
            </a:pPr>
            <a:r>
              <a:rPr lang="fr-FR" sz="2000" dirty="0" err="1">
                <a:solidFill>
                  <a:srgbClr val="2403E7"/>
                </a:solidFill>
              </a:rPr>
              <a:t>dotted</a:t>
            </a:r>
            <a:r>
              <a:rPr lang="fr-FR" sz="2000" dirty="0" smtClean="0"/>
              <a:t> : </a:t>
            </a:r>
            <a:r>
              <a:rPr lang="fr-FR" sz="2000" dirty="0"/>
              <a:t>série de points,</a:t>
            </a:r>
          </a:p>
          <a:p>
            <a:pPr fontAlgn="auto">
              <a:spcAft>
                <a:spcPts val="0"/>
              </a:spcAft>
              <a:defRPr/>
            </a:pPr>
            <a:r>
              <a:rPr lang="fr-FR" sz="2000" dirty="0" err="1" smtClean="0">
                <a:solidFill>
                  <a:srgbClr val="2403E7"/>
                </a:solidFill>
              </a:rPr>
              <a:t>dashed</a:t>
            </a:r>
            <a:r>
              <a:rPr lang="fr-FR" sz="2000" dirty="0" smtClean="0">
                <a:solidFill>
                  <a:srgbClr val="2403E7"/>
                </a:solidFill>
              </a:rPr>
              <a:t> </a:t>
            </a:r>
            <a:r>
              <a:rPr lang="fr-FR" sz="2000" dirty="0" smtClean="0"/>
              <a:t>:  série de tirets,</a:t>
            </a:r>
          </a:p>
          <a:p>
            <a:pPr fontAlgn="auto">
              <a:spcAft>
                <a:spcPts val="0"/>
              </a:spcAft>
              <a:defRPr/>
            </a:pPr>
            <a:r>
              <a:rPr lang="fr-FR" sz="2000" dirty="0" err="1" smtClean="0">
                <a:solidFill>
                  <a:srgbClr val="2403E7"/>
                </a:solidFill>
              </a:rPr>
              <a:t>solid</a:t>
            </a:r>
            <a:r>
              <a:rPr lang="fr-FR" sz="2000" dirty="0" smtClean="0"/>
              <a:t> : trait plein,</a:t>
            </a:r>
          </a:p>
          <a:p>
            <a:pPr fontAlgn="auto">
              <a:spcAft>
                <a:spcPts val="0"/>
              </a:spcAft>
              <a:defRPr/>
            </a:pPr>
            <a:r>
              <a:rPr lang="fr-FR" sz="2000" dirty="0" smtClean="0">
                <a:solidFill>
                  <a:srgbClr val="2403E7"/>
                </a:solidFill>
              </a:rPr>
              <a:t>double</a:t>
            </a:r>
            <a:r>
              <a:rPr lang="fr-FR" sz="2000" dirty="0" smtClean="0"/>
              <a:t> : double trait plein,</a:t>
            </a:r>
          </a:p>
          <a:p>
            <a:pPr fontAlgn="auto">
              <a:spcAft>
                <a:spcPts val="0"/>
              </a:spcAft>
              <a:defRPr/>
            </a:pPr>
            <a:r>
              <a:rPr lang="fr-FR" sz="2000" dirty="0" smtClean="0">
                <a:solidFill>
                  <a:srgbClr val="2403E7"/>
                </a:solidFill>
              </a:rPr>
              <a:t>groove</a:t>
            </a:r>
            <a:r>
              <a:rPr lang="fr-FR" sz="2000" dirty="0" smtClean="0"/>
              <a:t> : en creux,</a:t>
            </a:r>
          </a:p>
          <a:p>
            <a:pPr fontAlgn="auto">
              <a:spcAft>
                <a:spcPts val="0"/>
              </a:spcAft>
              <a:defRPr/>
            </a:pPr>
            <a:r>
              <a:rPr lang="fr-FR" sz="2000" dirty="0" err="1" smtClean="0">
                <a:solidFill>
                  <a:srgbClr val="2403E7"/>
                </a:solidFill>
              </a:rPr>
              <a:t>ridge</a:t>
            </a:r>
            <a:r>
              <a:rPr lang="fr-FR" sz="2000" dirty="0" smtClean="0"/>
              <a:t> : en relief,</a:t>
            </a:r>
          </a:p>
          <a:p>
            <a:pPr fontAlgn="auto">
              <a:spcAft>
                <a:spcPts val="0"/>
              </a:spcAft>
              <a:defRPr/>
            </a:pPr>
            <a:r>
              <a:rPr lang="fr-FR" sz="2000" dirty="0" err="1" smtClean="0">
                <a:solidFill>
                  <a:srgbClr val="2403E7"/>
                </a:solidFill>
              </a:rPr>
              <a:t>inset</a:t>
            </a:r>
            <a:r>
              <a:rPr lang="fr-FR" sz="2000" dirty="0" smtClean="0"/>
              <a:t> : 3D lumière basse,</a:t>
            </a:r>
          </a:p>
          <a:p>
            <a:pPr fontAlgn="auto">
              <a:spcAft>
                <a:spcPts val="0"/>
              </a:spcAft>
              <a:defRPr/>
            </a:pPr>
            <a:r>
              <a:rPr lang="fr-FR" sz="2000" dirty="0" err="1" smtClean="0">
                <a:solidFill>
                  <a:srgbClr val="2403E7"/>
                </a:solidFill>
              </a:rPr>
              <a:t>outset</a:t>
            </a:r>
            <a:r>
              <a:rPr lang="fr-FR" sz="2000" dirty="0" smtClean="0"/>
              <a:t> : 3D lumière haute.</a:t>
            </a:r>
          </a:p>
          <a:p>
            <a:pPr marL="0" indent="0" fontAlgn="auto">
              <a:spcAft>
                <a:spcPts val="0"/>
              </a:spcAft>
              <a:buFont typeface="Arial" pitchFamily="34" charset="0"/>
              <a:buNone/>
              <a:defRPr/>
            </a:pPr>
            <a:r>
              <a:rPr lang="fr-FR" sz="2000" dirty="0" err="1" smtClean="0">
                <a:solidFill>
                  <a:schemeClr val="tx2"/>
                </a:solidFill>
              </a:rPr>
              <a:t>inherit</a:t>
            </a:r>
            <a:r>
              <a:rPr lang="fr-FR" sz="2000" dirty="0" smtClean="0">
                <a:solidFill>
                  <a:schemeClr val="tx2"/>
                </a:solidFill>
              </a:rPr>
              <a:t> </a:t>
            </a:r>
            <a:r>
              <a:rPr lang="fr-FR" sz="2000" dirty="0" smtClean="0"/>
              <a:t>: indique le style hérité.</a:t>
            </a:r>
          </a:p>
        </p:txBody>
      </p:sp>
      <p:cxnSp>
        <p:nvCxnSpPr>
          <p:cNvPr id="5" name="Connecteur droit 4"/>
          <p:cNvCxnSpPr/>
          <p:nvPr/>
        </p:nvCxnSpPr>
        <p:spPr>
          <a:xfrm>
            <a:off x="5292080" y="4077072"/>
            <a:ext cx="18002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5292080" y="3756640"/>
            <a:ext cx="1800200"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5292080" y="3429000"/>
            <a:ext cx="180020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5292080" y="4437112"/>
            <a:ext cx="1800200" cy="0"/>
          </a:xfrm>
          <a:prstGeom prst="line">
            <a:avLst/>
          </a:prstGeom>
          <a:ln w="508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436096" y="4653136"/>
            <a:ext cx="1152128" cy="288032"/>
          </a:xfrm>
          <a:prstGeom prst="rect">
            <a:avLst/>
          </a:prstGeom>
          <a:solidFill>
            <a:schemeClr val="bg1"/>
          </a:solidFill>
          <a:ln>
            <a:solidFill>
              <a:schemeClr val="tx1"/>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5436096" y="4996264"/>
            <a:ext cx="1152128" cy="288032"/>
          </a:xfrm>
          <a:prstGeom prst="rect">
            <a:avLst/>
          </a:prstGeom>
          <a:solidFill>
            <a:schemeClr val="bg1"/>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455736" y="5430400"/>
            <a:ext cx="1152128" cy="288032"/>
          </a:xfrm>
          <a:prstGeom prst="rect">
            <a:avLst/>
          </a:prstGeom>
          <a:solidFill>
            <a:schemeClr val="bg1"/>
          </a:solidFill>
          <a:ln>
            <a:solidFill>
              <a:schemeClr val="tx1"/>
            </a:solidFill>
          </a:ln>
          <a:scene3d>
            <a:camera prst="orthographicFront"/>
            <a:lightRig rig="threePt" dir="t"/>
          </a:scene3d>
          <a:sp3d>
            <a:bevelT prst="angle"/>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rot="10800000">
            <a:off x="5455736" y="5809873"/>
            <a:ext cx="1152128" cy="288032"/>
          </a:xfrm>
          <a:prstGeom prst="rect">
            <a:avLst/>
          </a:prstGeom>
          <a:solidFill>
            <a:schemeClr val="bg1"/>
          </a:solidFill>
          <a:ln>
            <a:solidFill>
              <a:schemeClr val="tx1"/>
            </a:solidFill>
          </a:ln>
          <a:scene3d>
            <a:camera prst="orthographicFront"/>
            <a:lightRig rig="threePt" dir="t"/>
          </a:scene3d>
          <a:sp3d>
            <a:bevelT prst="angle"/>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6268896"/>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32656"/>
            <a:ext cx="8077200" cy="1143000"/>
          </a:xfrm>
        </p:spPr>
        <p:txBody>
          <a:bodyPr rtlCol="0">
            <a:normAutofit fontScale="90000"/>
          </a:bodyPr>
          <a:lstStyle/>
          <a:p>
            <a:pPr fontAlgn="auto">
              <a:spcAft>
                <a:spcPts val="0"/>
              </a:spcAft>
              <a:defRPr/>
            </a:pPr>
            <a:r>
              <a:rPr lang="fr-FR" sz="3100" dirty="0"/>
              <a:t>Les propriétés CSS </a:t>
            </a:r>
            <a:r>
              <a:rPr lang="en-US" sz="3100" b="1" dirty="0">
                <a:solidFill>
                  <a:schemeClr val="accent2">
                    <a:lumMod val="75000"/>
                  </a:schemeClr>
                </a:solidFill>
              </a:rPr>
              <a:t>'border-top-color', 'border-right-color', 'border-bottom-color', 'border-left-color' </a:t>
            </a:r>
            <a:r>
              <a:rPr lang="en-US" sz="3100" dirty="0"/>
              <a:t>et</a:t>
            </a:r>
            <a:r>
              <a:rPr lang="en-US" sz="3100" b="1" dirty="0">
                <a:solidFill>
                  <a:schemeClr val="accent2">
                    <a:lumMod val="75000"/>
                  </a:schemeClr>
                </a:solidFill>
              </a:rPr>
              <a:t> 'border-color'</a:t>
            </a:r>
            <a:endParaRPr lang="fr-FR" sz="3100" b="1" dirty="0">
              <a:solidFill>
                <a:schemeClr val="accent2">
                  <a:lumMod val="75000"/>
                </a:schemeClr>
              </a:solidFill>
              <a:latin typeface="+mn-lt"/>
              <a:ea typeface="+mn-ea"/>
              <a:cs typeface="+mn-cs"/>
            </a:endParaRPr>
          </a:p>
        </p:txBody>
      </p:sp>
      <p:sp>
        <p:nvSpPr>
          <p:cNvPr id="3" name="Espace réservé du contenu 2"/>
          <p:cNvSpPr>
            <a:spLocks noGrp="1"/>
          </p:cNvSpPr>
          <p:nvPr>
            <p:ph idx="1"/>
          </p:nvPr>
        </p:nvSpPr>
        <p:spPr>
          <a:xfrm>
            <a:off x="762000" y="1628800"/>
            <a:ext cx="8202488" cy="5040560"/>
          </a:xfrm>
        </p:spPr>
        <p:txBody>
          <a:bodyPr rtlCol="0">
            <a:normAutofit lnSpcReduction="10000"/>
          </a:bodyPr>
          <a:lstStyle/>
          <a:p>
            <a:pPr marL="0" indent="0" fontAlgn="auto">
              <a:spcAft>
                <a:spcPts val="0"/>
              </a:spcAft>
              <a:buFont typeface="Arial" pitchFamily="34" charset="0"/>
              <a:buNone/>
              <a:defRPr/>
            </a:pPr>
            <a:r>
              <a:rPr lang="fr-FR" sz="2000" dirty="0"/>
              <a:t>Exemple :</a:t>
            </a:r>
          </a:p>
          <a:p>
            <a:pPr marL="0" indent="0" fontAlgn="auto">
              <a:spcAft>
                <a:spcPts val="0"/>
              </a:spcAft>
              <a:buFont typeface="Arial" pitchFamily="34" charset="0"/>
              <a:buNone/>
              <a:defRPr/>
            </a:pPr>
            <a:r>
              <a:rPr lang="fr-FR" sz="2000" dirty="0"/>
              <a:t>h5 {</a:t>
            </a:r>
            <a:r>
              <a:rPr lang="fr-FR" sz="2000" b="1" dirty="0">
                <a:solidFill>
                  <a:schemeClr val="accent2">
                    <a:lumMod val="75000"/>
                  </a:schemeClr>
                </a:solidFill>
              </a:rPr>
              <a:t>border-top</a:t>
            </a:r>
            <a:r>
              <a:rPr lang="en-US" sz="2000" b="1" dirty="0" smtClean="0">
                <a:solidFill>
                  <a:schemeClr val="accent2">
                    <a:lumMod val="75000"/>
                  </a:schemeClr>
                </a:solidFill>
              </a:rPr>
              <a:t>-style</a:t>
            </a:r>
            <a:r>
              <a:rPr lang="fr-FR" sz="2000" dirty="0" smtClean="0"/>
              <a:t>: </a:t>
            </a:r>
            <a:r>
              <a:rPr lang="fr-FR" sz="2000" dirty="0" err="1" smtClean="0"/>
              <a:t>solid</a:t>
            </a:r>
            <a:r>
              <a:rPr lang="fr-FR" sz="2000" dirty="0" smtClean="0"/>
              <a:t>;} le style de </a:t>
            </a:r>
            <a:r>
              <a:rPr lang="fr-FR" sz="2000" dirty="0"/>
              <a:t>la bordure du haut de &lt;h5&gt; est </a:t>
            </a:r>
            <a:r>
              <a:rPr lang="fr-FR" sz="2000" dirty="0" smtClean="0"/>
              <a:t>'</a:t>
            </a:r>
            <a:r>
              <a:rPr lang="fr-FR" sz="2000" dirty="0" err="1" smtClean="0"/>
              <a:t>solid</a:t>
            </a:r>
            <a:r>
              <a:rPr lang="fr-FR" sz="2000" dirty="0" smtClean="0"/>
              <a:t>' soit un trait plein.</a:t>
            </a:r>
            <a:endParaRPr lang="fr-FR" sz="2000" dirty="0"/>
          </a:p>
          <a:p>
            <a:pPr marL="0" indent="0" fontAlgn="auto">
              <a:spcAft>
                <a:spcPts val="0"/>
              </a:spcAft>
              <a:buFont typeface="Arial" pitchFamily="34" charset="0"/>
              <a:buNone/>
              <a:defRPr/>
            </a:pPr>
            <a:r>
              <a:rPr lang="fr-FR" sz="2000" dirty="0"/>
              <a:t>la syntaxe est identique pour </a:t>
            </a:r>
            <a:r>
              <a:rPr lang="en-US" sz="2000" b="1" dirty="0" smtClean="0">
                <a:solidFill>
                  <a:schemeClr val="accent2">
                    <a:lumMod val="75000"/>
                  </a:schemeClr>
                </a:solidFill>
              </a:rPr>
              <a:t>border-right-style, border-bottom-style </a:t>
            </a:r>
            <a:r>
              <a:rPr lang="en-US" sz="2000" dirty="0"/>
              <a:t>et</a:t>
            </a:r>
            <a:r>
              <a:rPr lang="en-US" sz="2000" b="1" dirty="0">
                <a:solidFill>
                  <a:schemeClr val="accent2">
                    <a:lumMod val="75000"/>
                  </a:schemeClr>
                </a:solidFill>
              </a:rPr>
              <a:t> </a:t>
            </a:r>
            <a:r>
              <a:rPr lang="en-US" sz="2000" b="1" dirty="0" smtClean="0">
                <a:solidFill>
                  <a:schemeClr val="accent2">
                    <a:lumMod val="75000"/>
                  </a:schemeClr>
                </a:solidFill>
              </a:rPr>
              <a:t>border-left-style.</a:t>
            </a:r>
            <a:endParaRPr lang="en-US" sz="2000" b="1" dirty="0">
              <a:solidFill>
                <a:schemeClr val="accent2">
                  <a:lumMod val="75000"/>
                </a:schemeClr>
              </a:solidFill>
            </a:endParaRPr>
          </a:p>
          <a:p>
            <a:pPr marL="0" indent="0" fontAlgn="auto">
              <a:spcAft>
                <a:spcPts val="0"/>
              </a:spcAft>
              <a:buNone/>
              <a:defRPr/>
            </a:pPr>
            <a:r>
              <a:rPr lang="en-US" sz="2000" b="1" dirty="0" smtClean="0">
                <a:solidFill>
                  <a:schemeClr val="accent2">
                    <a:lumMod val="75000"/>
                  </a:schemeClr>
                </a:solidFill>
              </a:rPr>
              <a:t>border-style </a:t>
            </a:r>
            <a:r>
              <a:rPr lang="en-US" sz="2000" b="1" dirty="0">
                <a:solidFill>
                  <a:schemeClr val="accent2">
                    <a:lumMod val="75000"/>
                  </a:schemeClr>
                </a:solidFill>
              </a:rPr>
              <a:t>: </a:t>
            </a:r>
            <a:r>
              <a:rPr lang="en-US" sz="2000" dirty="0" smtClean="0"/>
              <a:t>&lt;style1&gt; [&lt;style2&gt; [&lt;style3&gt; [&lt;style4&gt; ]]]</a:t>
            </a:r>
            <a:r>
              <a:rPr lang="en-US" sz="2000" b="1" dirty="0" smtClean="0"/>
              <a:t>|</a:t>
            </a:r>
            <a:r>
              <a:rPr lang="en-US" sz="2000" dirty="0"/>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propriétés</a:t>
            </a:r>
            <a:r>
              <a:rPr lang="en-US" sz="2000" dirty="0" smtClean="0"/>
              <a:t> </a:t>
            </a:r>
            <a:r>
              <a:rPr lang="en-US" sz="2000" b="1" dirty="0" smtClean="0">
                <a:solidFill>
                  <a:schemeClr val="accent2">
                    <a:lumMod val="75000"/>
                  </a:schemeClr>
                </a:solidFill>
              </a:rPr>
              <a:t>border-style</a:t>
            </a:r>
            <a:r>
              <a:rPr lang="en-US" sz="2000" dirty="0" smtClean="0"/>
              <a:t> de </a:t>
            </a:r>
            <a:r>
              <a:rPr lang="en-US" sz="2000" dirty="0" err="1" smtClean="0"/>
              <a:t>façon</a:t>
            </a:r>
            <a:r>
              <a:rPr lang="en-US" sz="2000" dirty="0" smtClean="0"/>
              <a:t> plus concise. Il </a:t>
            </a:r>
            <a:r>
              <a:rPr lang="en-US" sz="2000" dirty="0" err="1" smtClean="0"/>
              <a:t>peut</a:t>
            </a:r>
            <a:r>
              <a:rPr lang="en-US" sz="2000" dirty="0" smtClean="0"/>
              <a:t> y </a:t>
            </a:r>
            <a:r>
              <a:rPr lang="en-US" sz="2000" dirty="0" err="1" smtClean="0"/>
              <a:t>avoir</a:t>
            </a:r>
            <a:r>
              <a:rPr lang="en-US" sz="2000" dirty="0" smtClean="0"/>
              <a:t> de 1 à 4 styles </a:t>
            </a:r>
            <a:r>
              <a:rPr lang="en-US" sz="2000" dirty="0" err="1" smtClean="0"/>
              <a:t>séparés</a:t>
            </a:r>
            <a:r>
              <a:rPr lang="en-US" sz="2000" dirty="0" smtClean="0"/>
              <a:t> par un </a:t>
            </a:r>
            <a:r>
              <a:rPr lang="en-US" sz="2000" dirty="0" err="1" smtClean="0"/>
              <a:t>espace</a:t>
            </a:r>
            <a:r>
              <a:rPr lang="en-US" sz="2000" dirty="0" smtClean="0"/>
              <a:t>. </a:t>
            </a:r>
          </a:p>
          <a:p>
            <a:pPr marL="0" indent="0" fontAlgn="auto">
              <a:spcAft>
                <a:spcPts val="0"/>
              </a:spcAft>
              <a:buFont typeface="Arial" pitchFamily="34" charset="0"/>
              <a:buNone/>
              <a:defRPr/>
            </a:pPr>
            <a:r>
              <a:rPr lang="en-US" sz="2000" dirty="0" smtClean="0"/>
              <a:t>La signification de </a:t>
            </a:r>
            <a:r>
              <a:rPr lang="en-US" sz="2000" dirty="0" err="1" smtClean="0"/>
              <a:t>chaque</a:t>
            </a:r>
            <a:r>
              <a:rPr lang="en-US" sz="2000" dirty="0" smtClean="0"/>
              <a:t> </a:t>
            </a:r>
            <a:r>
              <a:rPr lang="en-US" sz="2000" dirty="0" err="1" smtClean="0"/>
              <a:t>possibilité</a:t>
            </a:r>
            <a:r>
              <a:rPr lang="en-US" sz="2000" dirty="0" smtClean="0"/>
              <a:t> </a:t>
            </a:r>
            <a:r>
              <a:rPr lang="en-US" sz="2000" dirty="0" err="1" smtClean="0"/>
              <a:t>est</a:t>
            </a:r>
            <a:r>
              <a:rPr lang="en-US" sz="2000" dirty="0" smtClean="0"/>
              <a:t> la </a:t>
            </a:r>
            <a:r>
              <a:rPr lang="en-US" sz="2000" dirty="0" err="1" smtClean="0"/>
              <a:t>suivante</a:t>
            </a:r>
            <a:r>
              <a:rPr lang="en-US"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-style</a:t>
            </a:r>
            <a:r>
              <a:rPr lang="fr-FR" sz="2000" dirty="0" smtClean="0"/>
              <a:t>: </a:t>
            </a:r>
            <a:r>
              <a:rPr lang="fr-FR" sz="2000" dirty="0" err="1" smtClean="0"/>
              <a:t>solid</a:t>
            </a:r>
            <a:r>
              <a:rPr lang="fr-FR" sz="2000" dirty="0" smtClean="0"/>
              <a:t> </a:t>
            </a:r>
            <a:r>
              <a:rPr lang="fr-FR" sz="2000" dirty="0"/>
              <a:t>} </a:t>
            </a:r>
            <a:r>
              <a:rPr lang="fr-FR" sz="2000" dirty="0" smtClean="0"/>
              <a:t> les 4 bordures ont un style '</a:t>
            </a:r>
            <a:r>
              <a:rPr lang="fr-FR" sz="2000" dirty="0" err="1" smtClean="0"/>
              <a:t>solid</a:t>
            </a:r>
            <a:r>
              <a:rPr lang="fr-FR" sz="2000" dirty="0" smtClean="0"/>
              <a:t>'</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-style</a:t>
            </a:r>
            <a:r>
              <a:rPr lang="fr-FR" sz="2000" dirty="0" smtClean="0"/>
              <a:t>: </a:t>
            </a:r>
            <a:r>
              <a:rPr lang="fr-FR" sz="2000" dirty="0" err="1" smtClean="0"/>
              <a:t>dotted</a:t>
            </a:r>
            <a:r>
              <a:rPr lang="fr-FR" sz="2000" dirty="0" smtClean="0"/>
              <a:t> </a:t>
            </a:r>
            <a:r>
              <a:rPr lang="fr-FR" sz="2000" dirty="0" err="1" smtClean="0"/>
              <a:t>solid</a:t>
            </a:r>
            <a:r>
              <a:rPr lang="fr-FR" sz="2000" dirty="0" smtClean="0"/>
              <a:t> </a:t>
            </a:r>
            <a:r>
              <a:rPr lang="fr-FR" sz="2000" dirty="0"/>
              <a:t>} </a:t>
            </a:r>
            <a:r>
              <a:rPr lang="fr-FR" sz="2000" dirty="0" smtClean="0"/>
              <a:t> </a:t>
            </a:r>
            <a:r>
              <a:rPr lang="fr-FR" sz="2000" dirty="0"/>
              <a:t>top &amp; </a:t>
            </a:r>
            <a:r>
              <a:rPr lang="fr-FR" sz="2000" dirty="0" err="1"/>
              <a:t>bottom</a:t>
            </a:r>
            <a:r>
              <a:rPr lang="fr-FR" sz="2000" dirty="0"/>
              <a:t> = </a:t>
            </a:r>
            <a:r>
              <a:rPr lang="fr-FR" sz="2000" dirty="0" err="1" smtClean="0"/>
              <a:t>dotted</a:t>
            </a:r>
            <a:r>
              <a:rPr lang="fr-FR" sz="2000" dirty="0" smtClean="0"/>
              <a:t>, </a:t>
            </a:r>
            <a:r>
              <a:rPr lang="fr-FR" sz="2000" dirty="0"/>
              <a:t>right &amp; </a:t>
            </a:r>
            <a:r>
              <a:rPr lang="fr-FR" sz="2000" dirty="0" err="1"/>
              <a:t>left</a:t>
            </a:r>
            <a:r>
              <a:rPr lang="fr-FR" sz="2000" dirty="0"/>
              <a:t> = </a:t>
            </a:r>
            <a:r>
              <a:rPr lang="fr-FR" sz="2000" dirty="0" err="1" smtClean="0"/>
              <a:t>solid</a:t>
            </a:r>
            <a:r>
              <a:rPr lang="fr-FR" sz="2000" dirty="0" smtClean="0"/>
              <a:t>  </a:t>
            </a:r>
          </a:p>
          <a:p>
            <a:pPr marL="0" indent="0" fontAlgn="auto">
              <a:spcAft>
                <a:spcPts val="0"/>
              </a:spcAft>
              <a:buFont typeface="Arial" pitchFamily="34" charset="0"/>
              <a:buNone/>
              <a:defRPr/>
            </a:pPr>
            <a:r>
              <a:rPr lang="fr-FR" sz="2000" dirty="0" smtClean="0"/>
              <a:t>h3 </a:t>
            </a:r>
            <a:r>
              <a:rPr lang="fr-FR" sz="2000" dirty="0"/>
              <a:t>{ </a:t>
            </a:r>
            <a:r>
              <a:rPr lang="fr-FR" sz="2000" b="1" dirty="0" smtClean="0">
                <a:solidFill>
                  <a:schemeClr val="accent2">
                    <a:lumMod val="75000"/>
                  </a:schemeClr>
                </a:solidFill>
              </a:rPr>
              <a:t>border</a:t>
            </a:r>
            <a:r>
              <a:rPr lang="en-US" sz="2000" b="1" dirty="0" smtClean="0">
                <a:solidFill>
                  <a:schemeClr val="accent2">
                    <a:lumMod val="75000"/>
                  </a:schemeClr>
                </a:solidFill>
              </a:rPr>
              <a:t>-style</a:t>
            </a:r>
            <a:r>
              <a:rPr lang="fr-FR" sz="2000" dirty="0" smtClean="0"/>
              <a:t>: </a:t>
            </a:r>
            <a:r>
              <a:rPr lang="fr-FR" sz="2000" dirty="0" err="1"/>
              <a:t>dotted</a:t>
            </a:r>
            <a:r>
              <a:rPr lang="fr-FR" sz="2000" dirty="0"/>
              <a:t> </a:t>
            </a:r>
            <a:r>
              <a:rPr lang="fr-FR" sz="2000" dirty="0" err="1" smtClean="0"/>
              <a:t>solid</a:t>
            </a:r>
            <a:r>
              <a:rPr lang="fr-FR" sz="2000" dirty="0" smtClean="0"/>
              <a:t> none}  top=</a:t>
            </a:r>
            <a:r>
              <a:rPr lang="fr-FR" sz="2000" dirty="0" err="1" smtClean="0"/>
              <a:t>dotted</a:t>
            </a:r>
            <a:r>
              <a:rPr lang="fr-FR" sz="2000" dirty="0" smtClean="0"/>
              <a:t>, right=</a:t>
            </a:r>
            <a:r>
              <a:rPr lang="fr-FR" sz="2000" dirty="0" err="1" smtClean="0"/>
              <a:t>solid</a:t>
            </a:r>
            <a:r>
              <a:rPr lang="fr-FR" sz="2000" dirty="0" smtClean="0"/>
              <a:t>, </a:t>
            </a:r>
            <a:r>
              <a:rPr lang="fr-FR" sz="2000" dirty="0" err="1" smtClean="0"/>
              <a:t>bottom</a:t>
            </a:r>
            <a:r>
              <a:rPr lang="fr-FR" sz="2000" dirty="0" smtClean="0"/>
              <a:t>=none, 	</a:t>
            </a:r>
            <a:r>
              <a:rPr lang="fr-FR" sz="2000" dirty="0" err="1" smtClean="0"/>
              <a:t>left</a:t>
            </a:r>
            <a:r>
              <a:rPr lang="fr-FR" sz="2000" dirty="0" smtClean="0"/>
              <a:t>=</a:t>
            </a:r>
            <a:r>
              <a:rPr lang="fr-FR" sz="2000" dirty="0" err="1" smtClean="0"/>
              <a:t>solid</a:t>
            </a:r>
            <a:endParaRPr lang="en-US" sz="2000" dirty="0" smtClean="0"/>
          </a:p>
          <a:p>
            <a:pPr marL="0" indent="0" fontAlgn="auto">
              <a:spcAft>
                <a:spcPts val="0"/>
              </a:spcAft>
              <a:buFont typeface="Arial" pitchFamily="34" charset="0"/>
              <a:buNone/>
              <a:defRPr/>
            </a:pPr>
            <a:r>
              <a:rPr lang="fr-FR" sz="2000" dirty="0" smtClean="0"/>
              <a:t>h3 { </a:t>
            </a:r>
            <a:r>
              <a:rPr lang="fr-FR" sz="2000" b="1" dirty="0" smtClean="0">
                <a:solidFill>
                  <a:schemeClr val="accent2">
                    <a:lumMod val="75000"/>
                  </a:schemeClr>
                </a:solidFill>
              </a:rPr>
              <a:t>border</a:t>
            </a:r>
            <a:r>
              <a:rPr lang="en-US" sz="2000" b="1" dirty="0" smtClean="0">
                <a:solidFill>
                  <a:schemeClr val="accent2">
                    <a:lumMod val="75000"/>
                  </a:schemeClr>
                </a:solidFill>
              </a:rPr>
              <a:t>-style</a:t>
            </a:r>
            <a:r>
              <a:rPr lang="fr-FR" sz="2000" dirty="0" smtClean="0"/>
              <a:t>: </a:t>
            </a:r>
            <a:r>
              <a:rPr lang="fr-FR" sz="2000" dirty="0" err="1"/>
              <a:t>dotted</a:t>
            </a:r>
            <a:r>
              <a:rPr lang="fr-FR" sz="2000" dirty="0"/>
              <a:t> </a:t>
            </a:r>
            <a:r>
              <a:rPr lang="fr-FR" sz="2000" dirty="0" err="1"/>
              <a:t>solid</a:t>
            </a:r>
            <a:r>
              <a:rPr lang="fr-FR" sz="2000" dirty="0"/>
              <a:t> </a:t>
            </a:r>
            <a:r>
              <a:rPr lang="fr-FR" sz="2000" dirty="0" smtClean="0"/>
              <a:t>none </a:t>
            </a:r>
            <a:r>
              <a:rPr lang="fr-FR" sz="2000" dirty="0" err="1" smtClean="0"/>
              <a:t>inset</a:t>
            </a:r>
            <a:r>
              <a:rPr lang="fr-FR" sz="2000" dirty="0" smtClean="0"/>
              <a:t> }  top=</a:t>
            </a:r>
            <a:r>
              <a:rPr lang="fr-FR" sz="2000" dirty="0" err="1" smtClean="0"/>
              <a:t>dotted</a:t>
            </a:r>
            <a:r>
              <a:rPr lang="fr-FR" sz="2000" dirty="0" smtClean="0"/>
              <a:t>, right=</a:t>
            </a:r>
            <a:r>
              <a:rPr lang="fr-FR" sz="2000" dirty="0" err="1" smtClean="0"/>
              <a:t>solid</a:t>
            </a:r>
            <a:r>
              <a:rPr lang="fr-FR" sz="2000" dirty="0" smtClean="0"/>
              <a:t>, 	</a:t>
            </a:r>
            <a:r>
              <a:rPr lang="fr-FR" sz="2000" dirty="0" err="1" smtClean="0"/>
              <a:t>bottom</a:t>
            </a:r>
            <a:r>
              <a:rPr lang="fr-FR" sz="2000" dirty="0" smtClean="0"/>
              <a:t>=none, 	</a:t>
            </a:r>
            <a:r>
              <a:rPr lang="fr-FR" sz="2000" dirty="0" err="1" smtClean="0"/>
              <a:t>left</a:t>
            </a:r>
            <a:r>
              <a:rPr lang="fr-FR" sz="2000" dirty="0" smtClean="0"/>
              <a:t>=</a:t>
            </a:r>
            <a:r>
              <a:rPr lang="fr-FR" sz="2000" dirty="0" err="1" smtClean="0"/>
              <a:t>inset</a:t>
            </a:r>
            <a:endParaRPr sz="2000" dirty="0"/>
          </a:p>
        </p:txBody>
      </p:sp>
    </p:spTree>
    <p:extLst>
      <p:ext uri="{BB962C8B-B14F-4D97-AF65-F5344CB8AC3E}">
        <p14:creationId xmlns:p14="http://schemas.microsoft.com/office/powerpoint/2010/main" val="1994160367"/>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normAutofit lnSpcReduction="10000"/>
          </a:bodyPr>
          <a:lstStyle/>
          <a:p>
            <a:pPr marL="0" indent="0" fontAlgn="auto">
              <a:spcAft>
                <a:spcPts val="0"/>
              </a:spcAft>
              <a:buFont typeface="Arial" pitchFamily="34" charset="0"/>
              <a:buNone/>
              <a:defRPr/>
            </a:pPr>
            <a:r>
              <a:rPr sz="2000" dirty="0" smtClean="0"/>
              <a:t>Syntaxe :</a:t>
            </a:r>
          </a:p>
          <a:p>
            <a:pPr marL="0" indent="0" fontAlgn="auto">
              <a:spcAft>
                <a:spcPts val="0"/>
              </a:spcAft>
              <a:buFont typeface="Arial" pitchFamily="34" charset="0"/>
              <a:buNone/>
              <a:defRPr/>
            </a:pPr>
            <a:r>
              <a:rPr lang="fr-FR" sz="2900" b="1" dirty="0" smtClean="0">
                <a:solidFill>
                  <a:schemeClr val="accent2">
                    <a:lumMod val="75000"/>
                  </a:schemeClr>
                </a:solidFill>
              </a:rPr>
              <a:t>Sélecteur1</a:t>
            </a:r>
            <a:r>
              <a:rPr lang="fr-FR" sz="2900" b="1" dirty="0" smtClean="0"/>
              <a:t>,</a:t>
            </a:r>
            <a:r>
              <a:rPr lang="fr-FR" sz="2900" b="1" dirty="0" smtClean="0">
                <a:solidFill>
                  <a:schemeClr val="accent2">
                    <a:lumMod val="75000"/>
                  </a:schemeClr>
                </a:solidFill>
              </a:rPr>
              <a:t> Sélecteur2</a:t>
            </a:r>
            <a:r>
              <a:rPr lang="fr-FR" sz="2900" b="1" dirty="0" smtClean="0"/>
              <a:t>,</a:t>
            </a:r>
            <a:r>
              <a:rPr lang="fr-FR" sz="2900" dirty="0" smtClean="0"/>
              <a:t> ... </a:t>
            </a:r>
            <a:r>
              <a:rPr lang="fr-FR" sz="2900" b="1" dirty="0" smtClean="0">
                <a:solidFill>
                  <a:schemeClr val="accent5">
                    <a:lumMod val="50000"/>
                  </a:schemeClr>
                </a:solidFill>
              </a:rPr>
              <a:t>{</a:t>
            </a:r>
            <a:r>
              <a:rPr lang="fr-FR" sz="2900" b="1" dirty="0" smtClean="0">
                <a:solidFill>
                  <a:schemeClr val="tx2">
                    <a:lumMod val="75000"/>
                  </a:schemeClr>
                </a:solidFill>
              </a:rPr>
              <a:t>propriété1</a:t>
            </a:r>
            <a:r>
              <a:rPr lang="fr-FR" sz="2900" b="1" dirty="0" smtClean="0">
                <a:solidFill>
                  <a:schemeClr val="accent3">
                    <a:lumMod val="50000"/>
                  </a:schemeClr>
                </a:solidFill>
              </a:rPr>
              <a:t>:</a:t>
            </a:r>
            <a:r>
              <a:rPr lang="fr-FR" sz="2900" b="1" dirty="0" smtClean="0">
                <a:solidFill>
                  <a:srgbClr val="FF0000"/>
                </a:solidFill>
              </a:rPr>
              <a:t>valeur1</a:t>
            </a:r>
            <a:r>
              <a:rPr lang="fr-FR" sz="2900" b="1" dirty="0" smtClean="0"/>
              <a:t>;</a:t>
            </a:r>
            <a:r>
              <a:rPr lang="fr-FR" sz="2900" dirty="0" smtClean="0"/>
              <a:t> </a:t>
            </a:r>
            <a:r>
              <a:rPr lang="fr-FR" sz="2900" b="1" dirty="0" smtClean="0">
                <a:solidFill>
                  <a:schemeClr val="tx2">
                    <a:lumMod val="75000"/>
                  </a:schemeClr>
                </a:solidFill>
              </a:rPr>
              <a:t>propriété2</a:t>
            </a:r>
            <a:r>
              <a:rPr lang="fr-FR" sz="2900" b="1" dirty="0" smtClean="0">
                <a:solidFill>
                  <a:schemeClr val="accent3">
                    <a:lumMod val="50000"/>
                  </a:schemeClr>
                </a:solidFill>
              </a:rPr>
              <a:t>:</a:t>
            </a:r>
            <a:r>
              <a:rPr lang="fr-FR" sz="2900" b="1" dirty="0" smtClean="0">
                <a:solidFill>
                  <a:srgbClr val="FF0000"/>
                </a:solidFill>
              </a:rPr>
              <a:t>valeur2</a:t>
            </a:r>
            <a:r>
              <a:rPr lang="fr-FR" sz="2900" b="1" dirty="0" smtClean="0">
                <a:solidFill>
                  <a:schemeClr val="accent5">
                    <a:lumMod val="50000"/>
                  </a:schemeClr>
                </a:solidFill>
              </a:rPr>
              <a:t>}</a:t>
            </a:r>
            <a:endParaRPr lang="fr-FR" sz="2900" b="1" dirty="0">
              <a:solidFill>
                <a:schemeClr val="accent5">
                  <a:lumMod val="50000"/>
                </a:schemeClr>
              </a:solidFill>
            </a:endParaRPr>
          </a:p>
          <a:p>
            <a:pPr marL="0" indent="0" fontAlgn="auto">
              <a:spcAft>
                <a:spcPts val="0"/>
              </a:spcAft>
              <a:buFont typeface="Arial" pitchFamily="34" charset="0"/>
              <a:buNone/>
              <a:defRPr/>
            </a:pPr>
            <a:endParaRPr sz="2000" dirty="0" smtClean="0"/>
          </a:p>
          <a:p>
            <a:pPr marL="0" indent="0" fontAlgn="auto">
              <a:spcAft>
                <a:spcPts val="0"/>
              </a:spcAft>
              <a:buFont typeface="Arial" pitchFamily="34" charset="0"/>
              <a:buNone/>
              <a:defRPr/>
            </a:pPr>
            <a:r>
              <a:rPr lang="fr-FR" sz="2000" dirty="0" smtClean="0"/>
              <a:t>Un style contient plusieurs éléments :</a:t>
            </a:r>
          </a:p>
          <a:p>
            <a:pPr marL="0" indent="0" fontAlgn="auto">
              <a:spcAft>
                <a:spcPts val="0"/>
              </a:spcAft>
              <a:buNone/>
              <a:defRPr/>
            </a:pPr>
            <a:r>
              <a:rPr lang="fr-FR" sz="2000" b="1" dirty="0" smtClean="0"/>
              <a:t>1 / Un ou plusieurs sélecteurs :</a:t>
            </a:r>
            <a:br>
              <a:rPr lang="fr-FR" sz="2000" b="1" dirty="0" smtClean="0"/>
            </a:br>
            <a:r>
              <a:rPr lang="fr-FR" sz="2000" dirty="0" smtClean="0"/>
              <a:t>un sélecteur détermine exactement à quels éléments de la page HTML </a:t>
            </a:r>
            <a:r>
              <a:rPr lang="fr-FR" sz="2000" dirty="0" err="1" smtClean="0"/>
              <a:t>kes</a:t>
            </a:r>
            <a:r>
              <a:rPr lang="fr-FR" sz="2000" dirty="0" smtClean="0"/>
              <a:t> styles seront appliqués.</a:t>
            </a:r>
            <a:br>
              <a:rPr lang="fr-FR" sz="2000" dirty="0" smtClean="0"/>
            </a:br>
            <a:r>
              <a:rPr lang="fr-FR" sz="2000" dirty="0" smtClean="0"/>
              <a:t>les sélecteurs sont toujours situés avant la première accolade.</a:t>
            </a:r>
            <a:br>
              <a:rPr lang="fr-FR" sz="2000" dirty="0" smtClean="0"/>
            </a:br>
            <a:r>
              <a:rPr lang="fr-FR" sz="2000" dirty="0" smtClean="0"/>
              <a:t>Le séparateur entre les sélecteurs les la virgule.</a:t>
            </a:r>
            <a:br>
              <a:rPr lang="fr-FR" sz="2000" dirty="0" smtClean="0"/>
            </a:br>
            <a:r>
              <a:rPr lang="fr-FR" sz="2000" dirty="0" smtClean="0"/>
              <a:t>Exemple :</a:t>
            </a:r>
            <a:br>
              <a:rPr lang="fr-FR" sz="2000" dirty="0" smtClean="0"/>
            </a:br>
            <a:r>
              <a:rPr lang="fr-FR" sz="2900" b="1" dirty="0">
                <a:solidFill>
                  <a:schemeClr val="accent2">
                    <a:lumMod val="75000"/>
                  </a:schemeClr>
                </a:solidFill>
              </a:rPr>
              <a:t>p, h2 </a:t>
            </a:r>
            <a:r>
              <a:rPr lang="fr-FR" sz="3600" dirty="0" smtClean="0"/>
              <a:t>{ ....}</a:t>
            </a:r>
          </a:p>
          <a:p>
            <a:pPr marL="0" indent="0" fontAlgn="auto">
              <a:spcAft>
                <a:spcPts val="0"/>
              </a:spcAft>
              <a:buNone/>
              <a:defRPr/>
            </a:pPr>
            <a:endParaRPr lang="fr-FR" sz="2000" dirty="0"/>
          </a:p>
        </p:txBody>
      </p:sp>
    </p:spTree>
    <p:extLst>
      <p:ext uri="{BB962C8B-B14F-4D97-AF65-F5344CB8AC3E}">
        <p14:creationId xmlns:p14="http://schemas.microsoft.com/office/powerpoint/2010/main" val="1556767658"/>
      </p:ext>
    </p:ext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597024"/>
            <a:ext cx="8077200" cy="4928320"/>
          </a:xfrm>
        </p:spPr>
        <p:txBody>
          <a:bodyPr/>
          <a:lstStyle/>
          <a:p>
            <a:pPr marL="0" indent="0" fontAlgn="auto">
              <a:spcAft>
                <a:spcPts val="0"/>
              </a:spcAft>
              <a:buFont typeface="Arial" pitchFamily="34" charset="0"/>
              <a:buNone/>
              <a:defRPr/>
            </a:pPr>
            <a:r>
              <a:rPr lang="en-US" sz="2000" b="1" dirty="0" smtClean="0">
                <a:solidFill>
                  <a:schemeClr val="accent2">
                    <a:lumMod val="75000"/>
                  </a:schemeClr>
                </a:solidFill>
              </a:rPr>
              <a:t>border-top </a:t>
            </a:r>
            <a:r>
              <a:rPr lang="en-US" sz="2000" b="1" dirty="0">
                <a:solidFill>
                  <a:schemeClr val="accent2">
                    <a:lumMod val="75000"/>
                  </a:schemeClr>
                </a:solidFill>
              </a:rPr>
              <a:t>: </a:t>
            </a:r>
            <a:r>
              <a:rPr lang="en-US" sz="2000" dirty="0">
                <a:solidFill>
                  <a:schemeClr val="tx2"/>
                </a:solidFill>
              </a:rPr>
              <a:t>&lt;</a:t>
            </a:r>
            <a:r>
              <a:rPr lang="en-US" sz="2000" dirty="0" err="1">
                <a:solidFill>
                  <a:schemeClr val="tx2"/>
                </a:solidFill>
              </a:rPr>
              <a:t>épaisseur</a:t>
            </a:r>
            <a:r>
              <a:rPr lang="en-US" sz="2000" dirty="0">
                <a:solidFill>
                  <a:schemeClr val="tx2"/>
                </a:solidFill>
              </a:rPr>
              <a:t>&gt; </a:t>
            </a:r>
            <a:r>
              <a:rPr lang="en-US" sz="2000" dirty="0" smtClean="0">
                <a:solidFill>
                  <a:schemeClr val="tx2"/>
                </a:solidFill>
              </a:rPr>
              <a:t>&lt;style&gt; &lt;</a:t>
            </a:r>
            <a:r>
              <a:rPr lang="en-US" sz="2000" dirty="0" err="1" smtClean="0">
                <a:solidFill>
                  <a:schemeClr val="tx2"/>
                </a:solidFill>
              </a:rPr>
              <a:t>couleur</a:t>
            </a:r>
            <a:r>
              <a:rPr lang="en-US" sz="2000" dirty="0" smtClean="0">
                <a:solidFill>
                  <a:schemeClr val="tx2"/>
                </a:solidFill>
              </a:rPr>
              <a:t>&gt;</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syntaxe</a:t>
            </a:r>
            <a:r>
              <a:rPr lang="en-US" sz="2000" dirty="0" smtClean="0"/>
              <a:t> </a:t>
            </a:r>
            <a:r>
              <a:rPr lang="en-US" sz="2000" dirty="0" err="1" smtClean="0"/>
              <a:t>permet</a:t>
            </a:r>
            <a:r>
              <a:rPr lang="en-US" sz="2000" dirty="0" smtClean="0"/>
              <a:t> </a:t>
            </a:r>
            <a:r>
              <a:rPr lang="en-US" sz="2000" dirty="0" err="1" smtClean="0"/>
              <a:t>d'écrire</a:t>
            </a:r>
            <a:r>
              <a:rPr lang="en-US" sz="2000" dirty="0" smtClean="0"/>
              <a:t> les </a:t>
            </a:r>
            <a:r>
              <a:rPr lang="en-US" sz="2000" dirty="0" err="1" smtClean="0"/>
              <a:t>caractéristiques</a:t>
            </a:r>
            <a:r>
              <a:rPr lang="en-US" sz="2000" dirty="0" smtClean="0"/>
              <a:t> </a:t>
            </a:r>
            <a:r>
              <a:rPr lang="en-US" sz="2000" dirty="0" err="1" smtClean="0"/>
              <a:t>d'une</a:t>
            </a:r>
            <a:r>
              <a:rPr lang="en-US" sz="2000" dirty="0" smtClean="0"/>
              <a:t> bordure avec </a:t>
            </a:r>
            <a:r>
              <a:rPr lang="en-US" sz="2000" dirty="0" err="1" smtClean="0"/>
              <a:t>une</a:t>
            </a:r>
            <a:r>
              <a:rPr lang="en-US" sz="2000" dirty="0" smtClean="0"/>
              <a:t> </a:t>
            </a:r>
            <a:r>
              <a:rPr lang="en-US" sz="2000" dirty="0" err="1" smtClean="0"/>
              <a:t>seule</a:t>
            </a:r>
            <a:r>
              <a:rPr lang="en-US" sz="2000" dirty="0" smtClean="0"/>
              <a:t> </a:t>
            </a:r>
            <a:r>
              <a:rPr lang="en-US" sz="2000" dirty="0" err="1" smtClean="0"/>
              <a:t>déclaration</a:t>
            </a:r>
            <a:r>
              <a:rPr lang="en-US" sz="2000" dirty="0" smtClean="0"/>
              <a:t>.</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p {</a:t>
            </a:r>
            <a:r>
              <a:rPr lang="en-US" sz="2000" b="1" dirty="0">
                <a:solidFill>
                  <a:schemeClr val="accent2">
                    <a:lumMod val="75000"/>
                  </a:schemeClr>
                </a:solidFill>
              </a:rPr>
              <a:t>border-top</a:t>
            </a:r>
            <a:r>
              <a:rPr lang="en-US" sz="2000" dirty="0" smtClean="0"/>
              <a:t>: thin solid blue;}</a:t>
            </a:r>
          </a:p>
          <a:p>
            <a:pPr marL="0" indent="0" fontAlgn="auto">
              <a:spcAft>
                <a:spcPts val="0"/>
              </a:spcAft>
              <a:buFont typeface="Arial" pitchFamily="34" charset="0"/>
              <a:buNone/>
              <a:defRPr/>
            </a:pPr>
            <a:endParaRPr lang="en-US" sz="2000" dirty="0"/>
          </a:p>
          <a:p>
            <a:pPr marL="0" indent="0" fontAlgn="auto">
              <a:spcAft>
                <a:spcPts val="0"/>
              </a:spcAft>
              <a:buNone/>
              <a:defRPr/>
            </a:pPr>
            <a:r>
              <a:rPr lang="fr-FR" sz="2000" dirty="0" smtClean="0"/>
              <a:t>La </a:t>
            </a:r>
            <a:r>
              <a:rPr lang="fr-FR" sz="2000" dirty="0"/>
              <a:t>syntaxe est identique pour </a:t>
            </a:r>
            <a:r>
              <a:rPr lang="en-US" sz="2000" b="1" dirty="0" smtClean="0">
                <a:solidFill>
                  <a:schemeClr val="accent2">
                    <a:lumMod val="75000"/>
                  </a:schemeClr>
                </a:solidFill>
              </a:rPr>
              <a:t>border-right, border-bottom </a:t>
            </a:r>
            <a:r>
              <a:rPr lang="en-US" sz="2000" dirty="0"/>
              <a:t>et</a:t>
            </a:r>
            <a:r>
              <a:rPr lang="en-US" sz="2000" b="1" dirty="0">
                <a:solidFill>
                  <a:schemeClr val="accent2">
                    <a:lumMod val="75000"/>
                  </a:schemeClr>
                </a:solidFill>
              </a:rPr>
              <a:t> </a:t>
            </a:r>
            <a:r>
              <a:rPr lang="en-US" sz="2000" b="1" dirty="0" smtClean="0">
                <a:solidFill>
                  <a:schemeClr val="accent2">
                    <a:lumMod val="75000"/>
                  </a:schemeClr>
                </a:solidFill>
              </a:rPr>
              <a:t>border-left.</a:t>
            </a:r>
            <a:endParaRPr lang="en-US" sz="2000" b="1" dirty="0">
              <a:solidFill>
                <a:schemeClr val="accent2">
                  <a:lumMod val="75000"/>
                </a:schemeClr>
              </a:solidFill>
            </a:endParaRPr>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r>
              <a:rPr lang="en-US" sz="2000" b="1" dirty="0" smtClean="0">
                <a:solidFill>
                  <a:schemeClr val="accent2">
                    <a:lumMod val="75000"/>
                  </a:schemeClr>
                </a:solidFill>
              </a:rPr>
              <a:t>border </a:t>
            </a:r>
            <a:r>
              <a:rPr lang="en-US" sz="2000" b="1" dirty="0">
                <a:solidFill>
                  <a:schemeClr val="accent2">
                    <a:lumMod val="75000"/>
                  </a:schemeClr>
                </a:solidFill>
              </a:rPr>
              <a:t>: </a:t>
            </a:r>
            <a:r>
              <a:rPr lang="en-US" sz="2000" dirty="0">
                <a:solidFill>
                  <a:schemeClr val="tx2"/>
                </a:solidFill>
              </a:rPr>
              <a:t>&lt;</a:t>
            </a:r>
            <a:r>
              <a:rPr lang="en-US" sz="2000" dirty="0" err="1">
                <a:solidFill>
                  <a:schemeClr val="tx2"/>
                </a:solidFill>
              </a:rPr>
              <a:t>épaisseur</a:t>
            </a:r>
            <a:r>
              <a:rPr lang="en-US" sz="2000" dirty="0">
                <a:solidFill>
                  <a:schemeClr val="tx2"/>
                </a:solidFill>
              </a:rPr>
              <a:t>&gt; &lt;style&gt; &lt;</a:t>
            </a:r>
            <a:r>
              <a:rPr lang="en-US" sz="2000" dirty="0" err="1">
                <a:solidFill>
                  <a:schemeClr val="tx2"/>
                </a:solidFill>
              </a:rPr>
              <a:t>couleur</a:t>
            </a:r>
            <a:r>
              <a:rPr lang="en-US" sz="2000" dirty="0">
                <a:solidFill>
                  <a:schemeClr val="tx2"/>
                </a:solidFill>
              </a:rPr>
              <a:t>&gt;</a:t>
            </a:r>
            <a:r>
              <a:rPr lang="en-US" sz="2000" dirty="0"/>
              <a:t>|</a:t>
            </a:r>
            <a:r>
              <a:rPr lang="en-US" sz="2000" dirty="0" smtClean="0">
                <a:solidFill>
                  <a:schemeClr val="tx2"/>
                </a:solidFill>
              </a:rPr>
              <a:t>inherit</a:t>
            </a:r>
          </a:p>
          <a:p>
            <a:pPr marL="0" indent="0" fontAlgn="auto">
              <a:spcAft>
                <a:spcPts val="0"/>
              </a:spcAft>
              <a:buNone/>
              <a:defRPr/>
            </a:pPr>
            <a:r>
              <a:rPr lang="en-US" sz="2000" dirty="0" err="1"/>
              <a:t>Cette</a:t>
            </a:r>
            <a:r>
              <a:rPr lang="en-US" sz="2000" dirty="0"/>
              <a:t> </a:t>
            </a:r>
            <a:r>
              <a:rPr lang="en-US" sz="2000" dirty="0" err="1"/>
              <a:t>syntaxe</a:t>
            </a:r>
            <a:r>
              <a:rPr lang="en-US" sz="2000" dirty="0"/>
              <a:t> </a:t>
            </a:r>
            <a:r>
              <a:rPr lang="en-US" sz="2000" dirty="0" err="1"/>
              <a:t>permet</a:t>
            </a:r>
            <a:r>
              <a:rPr lang="en-US" sz="2000" dirty="0"/>
              <a:t> </a:t>
            </a:r>
            <a:r>
              <a:rPr lang="en-US" sz="2000" dirty="0" err="1"/>
              <a:t>d'écrire</a:t>
            </a:r>
            <a:r>
              <a:rPr lang="en-US" sz="2000" dirty="0"/>
              <a:t> les </a:t>
            </a:r>
            <a:r>
              <a:rPr lang="en-US" sz="2000" dirty="0" err="1"/>
              <a:t>caractéristiques</a:t>
            </a:r>
            <a:r>
              <a:rPr lang="en-US" sz="2000" dirty="0"/>
              <a:t> </a:t>
            </a:r>
            <a:r>
              <a:rPr lang="en-US" sz="2000" dirty="0" smtClean="0"/>
              <a:t>des </a:t>
            </a:r>
            <a:r>
              <a:rPr lang="en-US" sz="2000" dirty="0" err="1" smtClean="0"/>
              <a:t>quatres</a:t>
            </a:r>
            <a:r>
              <a:rPr lang="en-US" sz="2000" dirty="0" smtClean="0"/>
              <a:t> bordures </a:t>
            </a:r>
            <a:r>
              <a:rPr lang="en-US" sz="2000" dirty="0"/>
              <a:t>avec </a:t>
            </a:r>
            <a:r>
              <a:rPr lang="en-US" sz="2000" dirty="0" err="1"/>
              <a:t>une</a:t>
            </a:r>
            <a:r>
              <a:rPr lang="en-US" sz="2000" dirty="0"/>
              <a:t> </a:t>
            </a:r>
            <a:r>
              <a:rPr lang="en-US" sz="2000" dirty="0" err="1"/>
              <a:t>seule</a:t>
            </a:r>
            <a:r>
              <a:rPr lang="en-US" sz="2000" dirty="0"/>
              <a:t> </a:t>
            </a:r>
            <a:r>
              <a:rPr lang="en-US" sz="2000" dirty="0" err="1"/>
              <a:t>déclaration</a:t>
            </a:r>
            <a:r>
              <a:rPr lang="en-US" sz="2000" dirty="0" smtClean="0"/>
              <a:t>.</a:t>
            </a:r>
          </a:p>
          <a:p>
            <a:pPr marL="0" indent="0" fontAlgn="auto">
              <a:spcAft>
                <a:spcPts val="0"/>
              </a:spcAft>
              <a:buFont typeface="Arial" pitchFamily="34" charset="0"/>
              <a:buNone/>
              <a:defRPr/>
            </a:pPr>
            <a:r>
              <a:rPr lang="en-US" sz="2000" dirty="0" err="1"/>
              <a:t>exemple</a:t>
            </a:r>
            <a:r>
              <a:rPr lang="en-US" sz="2000" dirty="0"/>
              <a:t> :</a:t>
            </a:r>
          </a:p>
          <a:p>
            <a:pPr marL="0" indent="0" fontAlgn="auto">
              <a:spcAft>
                <a:spcPts val="0"/>
              </a:spcAft>
              <a:buFont typeface="Arial" pitchFamily="34" charset="0"/>
              <a:buNone/>
              <a:defRPr/>
            </a:pPr>
            <a:r>
              <a:rPr lang="en-US" sz="2000" dirty="0"/>
              <a:t>p {</a:t>
            </a:r>
            <a:r>
              <a:rPr lang="en-US" sz="2000" b="1" dirty="0" smtClean="0">
                <a:solidFill>
                  <a:schemeClr val="accent2">
                    <a:lumMod val="75000"/>
                  </a:schemeClr>
                </a:solidFill>
              </a:rPr>
              <a:t>border</a:t>
            </a:r>
            <a:r>
              <a:rPr lang="en-US" sz="2000" dirty="0" smtClean="0"/>
              <a:t>: </a:t>
            </a:r>
            <a:r>
              <a:rPr lang="en-US" sz="2000" dirty="0"/>
              <a:t>thin solid blue;}</a:t>
            </a:r>
          </a:p>
          <a:p>
            <a:pPr marL="0" indent="0" fontAlgn="auto">
              <a:spcAft>
                <a:spcPts val="0"/>
              </a:spcAft>
              <a:buNone/>
              <a:defRPr/>
            </a:pPr>
            <a:endParaRPr lang="en-US" sz="2000" dirty="0"/>
          </a:p>
          <a:p>
            <a:pPr marL="0" indent="0" fontAlgn="auto">
              <a:spcAft>
                <a:spcPts val="0"/>
              </a:spcAft>
              <a:buNone/>
              <a:defRPr/>
            </a:pPr>
            <a:endParaRPr lang="en-US" sz="2000" dirty="0"/>
          </a:p>
          <a:p>
            <a:pPr marL="0" indent="0" fontAlgn="auto">
              <a:spcAft>
                <a:spcPts val="0"/>
              </a:spcAft>
              <a:buFont typeface="Arial" pitchFamily="34" charset="0"/>
              <a:buNone/>
              <a:defRPr/>
            </a:pPr>
            <a:endParaRPr lang="en-US" sz="2000" dirty="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100" dirty="0" smtClean="0"/>
              <a:t>Les propriétés CSS </a:t>
            </a:r>
            <a:r>
              <a:rPr lang="fr-FR" sz="3100" b="1" dirty="0" smtClean="0">
                <a:solidFill>
                  <a:schemeClr val="accent2">
                    <a:lumMod val="75000"/>
                  </a:schemeClr>
                </a:solidFill>
              </a:rPr>
              <a:t>'border-top', 'border-right', 'border-</a:t>
            </a:r>
            <a:r>
              <a:rPr lang="fr-FR" sz="3100" b="1" dirty="0" err="1" smtClean="0">
                <a:solidFill>
                  <a:schemeClr val="accent2">
                    <a:lumMod val="75000"/>
                  </a:schemeClr>
                </a:solidFill>
              </a:rPr>
              <a:t>bottom</a:t>
            </a:r>
            <a:r>
              <a:rPr lang="fr-FR" sz="3100" b="1" dirty="0" smtClean="0">
                <a:solidFill>
                  <a:schemeClr val="accent2">
                    <a:lumMod val="75000"/>
                  </a:schemeClr>
                </a:solidFill>
              </a:rPr>
              <a:t>', </a:t>
            </a:r>
            <a:r>
              <a:rPr lang="fr-FR" sz="3100" b="1" dirty="0">
                <a:solidFill>
                  <a:schemeClr val="accent2">
                    <a:lumMod val="75000"/>
                  </a:schemeClr>
                </a:solidFill>
              </a:rPr>
              <a:t>'border-</a:t>
            </a:r>
            <a:r>
              <a:rPr lang="fr-FR" sz="3100" b="1" dirty="0" err="1">
                <a:solidFill>
                  <a:schemeClr val="accent2">
                    <a:lumMod val="75000"/>
                  </a:schemeClr>
                </a:solidFill>
              </a:rPr>
              <a:t>left</a:t>
            </a:r>
            <a:r>
              <a:rPr lang="fr-FR" sz="3100" b="1" dirty="0">
                <a:solidFill>
                  <a:schemeClr val="accent2">
                    <a:lumMod val="75000"/>
                  </a:schemeClr>
                </a:solidFill>
              </a:rPr>
              <a:t>'</a:t>
            </a:r>
            <a:r>
              <a:rPr lang="fr-FR" sz="3100" b="1" dirty="0" smtClean="0">
                <a:solidFill>
                  <a:schemeClr val="accent2">
                    <a:lumMod val="75000"/>
                  </a:schemeClr>
                </a:solidFill>
              </a:rPr>
              <a:t> </a:t>
            </a:r>
            <a:r>
              <a:rPr lang="fr-FR" sz="3100" dirty="0" smtClean="0"/>
              <a:t>et</a:t>
            </a:r>
            <a:r>
              <a:rPr lang="fr-FR" sz="3100" b="1" dirty="0" smtClean="0">
                <a:solidFill>
                  <a:schemeClr val="accent2">
                    <a:lumMod val="75000"/>
                  </a:schemeClr>
                </a:solidFill>
              </a:rPr>
              <a:t> 'border'</a:t>
            </a:r>
            <a:endParaRPr lang="fr-FR" sz="3100" b="1" dirty="0">
              <a:solidFill>
                <a:schemeClr val="accent2">
                  <a:lumMod val="75000"/>
                </a:schemeClr>
              </a:solidFill>
              <a:latin typeface="+mn-lt"/>
              <a:ea typeface="+mn-ea"/>
              <a:cs typeface="+mn-cs"/>
            </a:endParaRPr>
          </a:p>
        </p:txBody>
      </p:sp>
      <p:sp>
        <p:nvSpPr>
          <p:cNvPr id="4" name="Rectangle 3"/>
          <p:cNvSpPr/>
          <p:nvPr/>
        </p:nvSpPr>
        <p:spPr>
          <a:xfrm>
            <a:off x="4794176" y="5733256"/>
            <a:ext cx="2082080" cy="57606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794176" y="2924944"/>
            <a:ext cx="2082080" cy="57606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p:cNvCxnSpPr/>
          <p:nvPr/>
        </p:nvCxnSpPr>
        <p:spPr>
          <a:xfrm>
            <a:off x="4794176" y="2924944"/>
            <a:ext cx="208208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922112"/>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597024"/>
            <a:ext cx="8077200" cy="4928320"/>
          </a:xfrm>
        </p:spPr>
        <p:txBody>
          <a:bodyPr/>
          <a:lstStyle/>
          <a:p>
            <a:pPr marL="0" indent="0" fontAlgn="auto">
              <a:spcAft>
                <a:spcPts val="0"/>
              </a:spcAft>
              <a:buFont typeface="Arial" pitchFamily="34" charset="0"/>
              <a:buNone/>
              <a:defRPr/>
            </a:pPr>
            <a:r>
              <a:rPr lang="en-US" sz="2000" b="1" dirty="0" smtClean="0">
                <a:solidFill>
                  <a:schemeClr val="accent2">
                    <a:lumMod val="75000"/>
                  </a:schemeClr>
                </a:solidFill>
              </a:rPr>
              <a:t>border-collapse </a:t>
            </a:r>
            <a:r>
              <a:rPr lang="en-US" sz="2000" b="1" dirty="0">
                <a:solidFill>
                  <a:schemeClr val="accent2">
                    <a:lumMod val="75000"/>
                  </a:schemeClr>
                </a:solidFill>
              </a:rPr>
              <a:t>: </a:t>
            </a:r>
            <a:r>
              <a:rPr lang="en-US" sz="2000" dirty="0" smtClean="0">
                <a:solidFill>
                  <a:schemeClr val="tx2"/>
                </a:solidFill>
              </a:rPr>
              <a:t>collapse </a:t>
            </a:r>
            <a:r>
              <a:rPr lang="en-US" sz="2000" dirty="0" smtClean="0"/>
              <a:t>|</a:t>
            </a:r>
            <a:r>
              <a:rPr lang="en-US" sz="2000" dirty="0" smtClean="0">
                <a:solidFill>
                  <a:schemeClr val="tx2"/>
                </a:solidFill>
              </a:rPr>
              <a:t>separate </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propriété</a:t>
            </a:r>
            <a:r>
              <a:rPr lang="en-US" sz="2000" dirty="0" smtClean="0"/>
              <a:t> </a:t>
            </a:r>
            <a:r>
              <a:rPr lang="en-US" sz="2000" dirty="0" err="1" smtClean="0"/>
              <a:t>permet</a:t>
            </a:r>
            <a:r>
              <a:rPr lang="en-US" sz="2000" dirty="0" smtClean="0"/>
              <a:t> de </a:t>
            </a:r>
            <a:r>
              <a:rPr lang="en-US" sz="2000" dirty="0" err="1" smtClean="0"/>
              <a:t>choisir</a:t>
            </a:r>
            <a:r>
              <a:rPr lang="en-US" sz="2000" dirty="0" smtClean="0"/>
              <a:t> entre </a:t>
            </a:r>
          </a:p>
          <a:p>
            <a:pPr marL="0" indent="0" fontAlgn="auto">
              <a:spcAft>
                <a:spcPts val="0"/>
              </a:spcAft>
              <a:buFont typeface="Arial" pitchFamily="34" charset="0"/>
              <a:buNone/>
              <a:defRPr/>
            </a:pPr>
            <a:r>
              <a:rPr lang="en-US" sz="2000" dirty="0" smtClean="0"/>
              <a:t>bordures de cellules </a:t>
            </a:r>
            <a:r>
              <a:rPr lang="en-US" sz="2000" dirty="0" err="1" smtClean="0"/>
              <a:t>fusionnées</a:t>
            </a:r>
            <a:r>
              <a:rPr lang="en-US" sz="2000" dirty="0" smtClean="0"/>
              <a:t>          et      bordures de cellules </a:t>
            </a:r>
            <a:r>
              <a:rPr lang="en-US" sz="2000" dirty="0" err="1"/>
              <a:t>séparées</a:t>
            </a:r>
            <a:r>
              <a:rPr lang="en-US" sz="2000" dirty="0" smtClean="0"/>
              <a:t>:</a:t>
            </a:r>
          </a:p>
          <a:p>
            <a:pPr marL="0" indent="0" fontAlgn="auto">
              <a:spcAft>
                <a:spcPts val="0"/>
              </a:spcAft>
              <a:buFont typeface="Arial" pitchFamily="34" charset="0"/>
              <a:buNone/>
              <a:defRPr/>
            </a:pPr>
            <a:r>
              <a:rPr lang="en-US" sz="2000" dirty="0"/>
              <a:t>	</a:t>
            </a:r>
            <a:r>
              <a:rPr lang="en-US" sz="2000" dirty="0" smtClean="0"/>
              <a:t>        collapse				separate</a:t>
            </a:r>
          </a:p>
          <a:p>
            <a:pPr marL="0" indent="0" fontAlgn="auto">
              <a:spcAft>
                <a:spcPts val="0"/>
              </a:spcAft>
              <a:buFont typeface="Arial" pitchFamily="34" charset="0"/>
              <a:buNone/>
              <a:defRPr/>
            </a:pPr>
            <a:endParaRPr lang="en-US" sz="2000" dirty="0"/>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endParaRPr lang="en-US" sz="2000" dirty="0"/>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r>
              <a:rPr lang="en-US" sz="2000" dirty="0" smtClean="0"/>
              <a:t>La </a:t>
            </a:r>
            <a:r>
              <a:rPr lang="en-US" sz="2000" dirty="0" err="1" smtClean="0"/>
              <a:t>valeur</a:t>
            </a:r>
            <a:r>
              <a:rPr lang="en-US" sz="2000" dirty="0" smtClean="0"/>
              <a:t> par </a:t>
            </a:r>
            <a:r>
              <a:rPr lang="en-US" sz="2000" dirty="0" err="1" smtClean="0"/>
              <a:t>défaut</a:t>
            </a:r>
            <a:r>
              <a:rPr lang="en-US" sz="2000" dirty="0" smtClean="0"/>
              <a:t> </a:t>
            </a:r>
            <a:r>
              <a:rPr lang="en-US" sz="2000" dirty="0" err="1" smtClean="0"/>
              <a:t>est</a:t>
            </a:r>
            <a:r>
              <a:rPr lang="en-US" sz="2000" dirty="0" smtClean="0"/>
              <a:t> separate</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table {</a:t>
            </a:r>
            <a:r>
              <a:rPr lang="en-US" sz="2000" b="1" dirty="0" smtClean="0">
                <a:solidFill>
                  <a:schemeClr val="accent2">
                    <a:lumMod val="75000"/>
                  </a:schemeClr>
                </a:solidFill>
              </a:rPr>
              <a:t>border-collapse</a:t>
            </a:r>
            <a:r>
              <a:rPr lang="en-US" sz="2000" dirty="0" smtClean="0"/>
              <a:t>: collapse;}   </a:t>
            </a:r>
            <a:r>
              <a:rPr lang="en-US" sz="2000" dirty="0" err="1" smtClean="0"/>
              <a:t>tous</a:t>
            </a:r>
            <a:r>
              <a:rPr lang="en-US" sz="2000" dirty="0" smtClean="0"/>
              <a:t> les tableaux </a:t>
            </a:r>
            <a:r>
              <a:rPr lang="en-US" sz="2000" dirty="0" err="1" smtClean="0"/>
              <a:t>seront</a:t>
            </a:r>
            <a:r>
              <a:rPr lang="en-US" sz="2000" dirty="0" smtClean="0"/>
              <a:t> par </a:t>
            </a:r>
            <a:r>
              <a:rPr lang="en-US" sz="2000" dirty="0" err="1" smtClean="0"/>
              <a:t>défaut</a:t>
            </a:r>
            <a:r>
              <a:rPr lang="en-US" sz="2000" dirty="0" smtClean="0"/>
              <a:t> </a:t>
            </a:r>
            <a:r>
              <a:rPr lang="en-US" sz="2000" dirty="0" err="1" smtClean="0"/>
              <a:t>définis</a:t>
            </a:r>
            <a:r>
              <a:rPr lang="en-US" sz="2000" dirty="0" smtClean="0"/>
              <a:t> en 'collapse'</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CSS </a:t>
            </a:r>
            <a:r>
              <a:rPr lang="fr-FR" sz="3200" b="1" dirty="0" smtClean="0">
                <a:solidFill>
                  <a:schemeClr val="accent2">
                    <a:lumMod val="75000"/>
                  </a:schemeClr>
                </a:solidFill>
              </a:rPr>
              <a:t>'border-collapse'</a:t>
            </a:r>
            <a:endParaRPr lang="fr-FR" sz="3200" b="1" dirty="0">
              <a:solidFill>
                <a:schemeClr val="accent2">
                  <a:lumMod val="75000"/>
                </a:schemeClr>
              </a:solidFill>
              <a:latin typeface="+mn-lt"/>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76" y="3129776"/>
            <a:ext cx="3816424" cy="155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129776"/>
            <a:ext cx="3961805" cy="183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183634"/>
      </p:ext>
    </p:extLst>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lnSpcReduction="10000"/>
          </a:bodyPr>
          <a:lstStyle/>
          <a:p>
            <a:pPr marL="0" indent="0" fontAlgn="auto">
              <a:spcAft>
                <a:spcPts val="0"/>
              </a:spcAft>
              <a:buFont typeface="Arial" pitchFamily="34" charset="0"/>
              <a:buNone/>
              <a:defRPr/>
            </a:pPr>
            <a:r>
              <a:rPr lang="en-US" sz="2000" b="1" dirty="0" smtClean="0">
                <a:solidFill>
                  <a:schemeClr val="accent2">
                    <a:lumMod val="75000"/>
                  </a:schemeClr>
                </a:solidFill>
              </a:rPr>
              <a:t>border-spacing </a:t>
            </a:r>
            <a:r>
              <a:rPr lang="en-US" sz="2000" b="1" dirty="0">
                <a:solidFill>
                  <a:schemeClr val="accent2">
                    <a:lumMod val="75000"/>
                  </a:schemeClr>
                </a:solidFill>
              </a:rPr>
              <a:t>: </a:t>
            </a:r>
            <a:r>
              <a:rPr lang="en-US" sz="2000" dirty="0" smtClean="0">
                <a:solidFill>
                  <a:schemeClr val="tx2"/>
                </a:solidFill>
              </a:rPr>
              <a:t>&lt;largeur1 &gt; [&lt;largeur2&gt;] </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propriété</a:t>
            </a:r>
            <a:r>
              <a:rPr lang="en-US" sz="2000" dirty="0" smtClean="0"/>
              <a:t> </a:t>
            </a:r>
            <a:r>
              <a:rPr lang="en-US" sz="2000" dirty="0" err="1" smtClean="0"/>
              <a:t>permet</a:t>
            </a:r>
            <a:r>
              <a:rPr lang="en-US" sz="2000" dirty="0" smtClean="0"/>
              <a:t> de </a:t>
            </a:r>
            <a:r>
              <a:rPr lang="en-US" sz="2000" dirty="0" err="1" smtClean="0"/>
              <a:t>définir</a:t>
            </a:r>
            <a:r>
              <a:rPr lang="en-US" sz="2000" dirty="0" smtClean="0"/>
              <a:t> </a:t>
            </a:r>
            <a:r>
              <a:rPr lang="en-US" sz="2000" dirty="0" err="1" smtClean="0"/>
              <a:t>l'espacement</a:t>
            </a:r>
            <a:r>
              <a:rPr lang="en-US" sz="2000" dirty="0" smtClean="0"/>
              <a:t> horizontal et vertical entre les cellules du tableau.</a:t>
            </a:r>
          </a:p>
          <a:p>
            <a:pPr marL="0" indent="0" fontAlgn="auto">
              <a:spcAft>
                <a:spcPts val="0"/>
              </a:spcAft>
              <a:buFont typeface="Arial" pitchFamily="34" charset="0"/>
              <a:buNone/>
              <a:defRPr/>
            </a:pPr>
            <a:r>
              <a:rPr lang="en-US" sz="2000" dirty="0" smtClean="0"/>
              <a:t>&lt;Largeur1&gt; et &lt;Largeur2&gt; </a:t>
            </a:r>
            <a:r>
              <a:rPr lang="en-US" sz="2000" dirty="0" err="1" smtClean="0"/>
              <a:t>déterminent</a:t>
            </a:r>
            <a:r>
              <a:rPr lang="en-US" sz="2000" dirty="0" smtClean="0"/>
              <a:t> </a:t>
            </a:r>
            <a:r>
              <a:rPr lang="en-US" sz="2000" dirty="0" err="1" smtClean="0"/>
              <a:t>dans</a:t>
            </a:r>
            <a:r>
              <a:rPr lang="en-US" sz="2000" dirty="0" smtClean="0"/>
              <a:t> </a:t>
            </a:r>
            <a:r>
              <a:rPr lang="en-US" sz="2000" dirty="0" err="1" smtClean="0"/>
              <a:t>une</a:t>
            </a:r>
            <a:r>
              <a:rPr lang="en-US" sz="2000" dirty="0" smtClean="0"/>
              <a:t> </a:t>
            </a:r>
            <a:r>
              <a:rPr lang="en-US" sz="2000" dirty="0" err="1" smtClean="0"/>
              <a:t>unité</a:t>
            </a:r>
            <a:r>
              <a:rPr lang="en-US" sz="2000" dirty="0" smtClean="0"/>
              <a:t> (</a:t>
            </a:r>
            <a:r>
              <a:rPr lang="en-US" sz="2000" dirty="0" err="1" smtClean="0"/>
              <a:t>px</a:t>
            </a:r>
            <a:r>
              <a:rPr lang="en-US" sz="2000" dirty="0" smtClean="0"/>
              <a:t>, </a:t>
            </a:r>
            <a:r>
              <a:rPr lang="en-US" sz="2000" dirty="0" err="1" smtClean="0"/>
              <a:t>em</a:t>
            </a:r>
            <a:r>
              <a:rPr lang="en-US" sz="2000" dirty="0" smtClean="0"/>
              <a:t>, ex, cm, ...) la distance entre </a:t>
            </a:r>
            <a:r>
              <a:rPr lang="en-US" sz="2000" dirty="0" err="1" smtClean="0"/>
              <a:t>deux</a:t>
            </a:r>
            <a:r>
              <a:rPr lang="en-US" sz="2000" dirty="0" smtClean="0"/>
              <a:t> cellules </a:t>
            </a:r>
            <a:r>
              <a:rPr lang="en-US" sz="2000" dirty="0" err="1" smtClean="0"/>
              <a:t>adjacentes</a:t>
            </a:r>
            <a:r>
              <a:rPr lang="en-US" sz="2000" dirty="0" smtClean="0"/>
              <a:t>.</a:t>
            </a:r>
          </a:p>
          <a:p>
            <a:pPr marL="0" indent="0" fontAlgn="auto">
              <a:spcAft>
                <a:spcPts val="0"/>
              </a:spcAft>
              <a:buFont typeface="Arial" pitchFamily="34" charset="0"/>
              <a:buNone/>
              <a:defRPr/>
            </a:pPr>
            <a:r>
              <a:rPr lang="en-US" sz="2000" dirty="0" smtClean="0"/>
              <a:t>Si </a:t>
            </a:r>
            <a:r>
              <a:rPr lang="en-US" sz="2000" dirty="0" err="1" smtClean="0"/>
              <a:t>une</a:t>
            </a:r>
            <a:r>
              <a:rPr lang="en-US" sz="2000" dirty="0" smtClean="0"/>
              <a:t> </a:t>
            </a:r>
            <a:r>
              <a:rPr lang="en-US" sz="2000" dirty="0" err="1" smtClean="0"/>
              <a:t>seule</a:t>
            </a:r>
            <a:r>
              <a:rPr lang="en-US" sz="2000" dirty="0" smtClean="0"/>
              <a:t> </a:t>
            </a:r>
            <a:r>
              <a:rPr lang="en-US" sz="2000" dirty="0" err="1" smtClean="0"/>
              <a:t>valeur</a:t>
            </a:r>
            <a:r>
              <a:rPr lang="en-US" sz="2000" dirty="0" smtClean="0"/>
              <a:t> </a:t>
            </a:r>
            <a:r>
              <a:rPr lang="en-US" sz="2000" dirty="0" err="1" smtClean="0"/>
              <a:t>est</a:t>
            </a:r>
            <a:r>
              <a:rPr lang="en-US" sz="2000" dirty="0" smtClean="0"/>
              <a:t> </a:t>
            </a:r>
            <a:r>
              <a:rPr lang="en-US" sz="2000" dirty="0" err="1" smtClean="0"/>
              <a:t>indiquée</a:t>
            </a:r>
            <a:r>
              <a:rPr lang="en-US" sz="2000" dirty="0" smtClean="0"/>
              <a:t>, </a:t>
            </a:r>
            <a:r>
              <a:rPr lang="en-US" sz="2000" dirty="0" err="1" smtClean="0"/>
              <a:t>celle</a:t>
            </a:r>
            <a:r>
              <a:rPr lang="en-US" sz="2000" dirty="0" smtClean="0"/>
              <a:t>-ci </a:t>
            </a:r>
            <a:r>
              <a:rPr lang="en-US" sz="2000" dirty="0" err="1" smtClean="0"/>
              <a:t>donne</a:t>
            </a:r>
            <a:r>
              <a:rPr lang="en-US" sz="2000" dirty="0" smtClean="0"/>
              <a:t> </a:t>
            </a:r>
            <a:r>
              <a:rPr lang="en-US" sz="2000" dirty="0" err="1" smtClean="0"/>
              <a:t>l'espacement</a:t>
            </a:r>
            <a:r>
              <a:rPr lang="en-US" sz="2000" dirty="0" smtClean="0"/>
              <a:t> horizontal et vertical entre </a:t>
            </a:r>
            <a:r>
              <a:rPr lang="en-US" sz="2000" dirty="0" err="1" smtClean="0"/>
              <a:t>deux</a:t>
            </a:r>
            <a:r>
              <a:rPr lang="en-US" sz="2000" dirty="0" smtClean="0"/>
              <a:t> cellules.</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table {</a:t>
            </a:r>
            <a:r>
              <a:rPr lang="en-US" sz="2000" b="1" dirty="0">
                <a:solidFill>
                  <a:schemeClr val="accent2">
                    <a:lumMod val="75000"/>
                  </a:schemeClr>
                </a:solidFill>
              </a:rPr>
              <a:t>border-spacing</a:t>
            </a:r>
            <a:r>
              <a:rPr lang="en-US" sz="2000" dirty="0" smtClean="0"/>
              <a:t> : 5px;} les cellules du tableau </a:t>
            </a:r>
            <a:r>
              <a:rPr lang="en-US" sz="2000" dirty="0" err="1" smtClean="0"/>
              <a:t>sont</a:t>
            </a:r>
            <a:r>
              <a:rPr lang="en-US" sz="2000" dirty="0" smtClean="0"/>
              <a:t> </a:t>
            </a:r>
            <a:r>
              <a:rPr lang="en-US" sz="2000" dirty="0" err="1" smtClean="0"/>
              <a:t>séparées</a:t>
            </a:r>
            <a:r>
              <a:rPr lang="en-US" sz="2000" dirty="0" smtClean="0"/>
              <a:t> par 5 pixels </a:t>
            </a:r>
            <a:r>
              <a:rPr lang="en-US" sz="2000" dirty="0" err="1" smtClean="0"/>
              <a:t>horizontalement</a:t>
            </a:r>
            <a:r>
              <a:rPr lang="en-US" sz="2000" dirty="0" smtClean="0"/>
              <a:t> et </a:t>
            </a:r>
            <a:r>
              <a:rPr lang="en-US" sz="2000" dirty="0" err="1" smtClean="0"/>
              <a:t>verticalement</a:t>
            </a:r>
            <a:endParaRPr lang="en-US" sz="2000" dirty="0"/>
          </a:p>
          <a:p>
            <a:pPr marL="0" indent="0" fontAlgn="auto">
              <a:spcAft>
                <a:spcPts val="0"/>
              </a:spcAft>
              <a:buFont typeface="Arial" pitchFamily="34" charset="0"/>
              <a:buNone/>
              <a:defRPr/>
            </a:pPr>
            <a:r>
              <a:rPr lang="en-US" sz="2000" dirty="0" smtClean="0"/>
              <a:t>Si </a:t>
            </a:r>
            <a:r>
              <a:rPr lang="en-US" sz="2000" dirty="0" err="1" smtClean="0"/>
              <a:t>deux</a:t>
            </a:r>
            <a:r>
              <a:rPr lang="en-US" sz="2000" dirty="0" smtClean="0"/>
              <a:t> </a:t>
            </a:r>
            <a:r>
              <a:rPr lang="en-US" sz="2000" dirty="0" err="1" smtClean="0"/>
              <a:t>valeurs</a:t>
            </a:r>
            <a:r>
              <a:rPr lang="en-US" sz="2000" dirty="0" smtClean="0"/>
              <a:t> </a:t>
            </a:r>
            <a:r>
              <a:rPr lang="en-US" sz="2000" dirty="0" err="1" smtClean="0"/>
              <a:t>sont</a:t>
            </a:r>
            <a:r>
              <a:rPr lang="en-US" sz="2000" dirty="0" smtClean="0"/>
              <a:t> </a:t>
            </a:r>
            <a:r>
              <a:rPr lang="en-US" sz="2000" dirty="0" err="1" smtClean="0"/>
              <a:t>indiquées</a:t>
            </a:r>
            <a:r>
              <a:rPr lang="en-US" sz="2000" dirty="0" smtClean="0"/>
              <a:t>, la première </a:t>
            </a:r>
            <a:r>
              <a:rPr lang="en-US" sz="2000" dirty="0" err="1" smtClean="0"/>
              <a:t>donne</a:t>
            </a:r>
            <a:r>
              <a:rPr lang="en-US" sz="2000" dirty="0" smtClean="0"/>
              <a:t> </a:t>
            </a:r>
            <a:r>
              <a:rPr lang="en-US" sz="2000" dirty="0" err="1" smtClean="0"/>
              <a:t>l'espacement</a:t>
            </a:r>
            <a:r>
              <a:rPr lang="en-US" sz="2000" dirty="0" smtClean="0"/>
              <a:t> horizontal et la </a:t>
            </a:r>
            <a:r>
              <a:rPr lang="en-US" sz="2000" dirty="0" err="1" smtClean="0"/>
              <a:t>seconde</a:t>
            </a:r>
            <a:r>
              <a:rPr lang="en-US" sz="2000" dirty="0" smtClean="0"/>
              <a:t> </a:t>
            </a:r>
            <a:r>
              <a:rPr lang="en-US" sz="2000" dirty="0" err="1" smtClean="0"/>
              <a:t>l'espacement</a:t>
            </a:r>
            <a:r>
              <a:rPr lang="en-US" sz="2000" dirty="0" smtClean="0"/>
              <a:t> vertical.</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a:t>table {</a:t>
            </a:r>
            <a:r>
              <a:rPr lang="en-US" sz="2000" b="1" dirty="0">
                <a:solidFill>
                  <a:schemeClr val="accent2">
                    <a:lumMod val="75000"/>
                  </a:schemeClr>
                </a:solidFill>
              </a:rPr>
              <a:t>border-spacing</a:t>
            </a:r>
            <a:r>
              <a:rPr lang="en-US" sz="2000" dirty="0"/>
              <a:t> : </a:t>
            </a:r>
            <a:r>
              <a:rPr lang="en-US" sz="2000" dirty="0" smtClean="0"/>
              <a:t>5px 0;} </a:t>
            </a:r>
            <a:r>
              <a:rPr lang="en-US" sz="2000" dirty="0" err="1" smtClean="0"/>
              <a:t>espacement</a:t>
            </a:r>
            <a:r>
              <a:rPr lang="en-US" sz="2000" dirty="0" smtClean="0"/>
              <a:t> horizontal : 5px, vertical 0 (</a:t>
            </a:r>
            <a:r>
              <a:rPr lang="en-US" sz="2000" dirty="0" err="1" smtClean="0"/>
              <a:t>Remarquez</a:t>
            </a:r>
            <a:r>
              <a:rPr lang="en-US" sz="2000" dirty="0" smtClean="0"/>
              <a:t> </a:t>
            </a:r>
            <a:r>
              <a:rPr lang="en-US" sz="2000" dirty="0" err="1" smtClean="0"/>
              <a:t>l'absence</a:t>
            </a:r>
            <a:r>
              <a:rPr lang="en-US" sz="2000" dirty="0" smtClean="0"/>
              <a:t> </a:t>
            </a:r>
            <a:r>
              <a:rPr lang="en-US" sz="2000" dirty="0" err="1" smtClean="0"/>
              <a:t>d'unité</a:t>
            </a:r>
            <a:r>
              <a:rPr lang="en-US" sz="2000" dirty="0" smtClean="0"/>
              <a:t> </a:t>
            </a:r>
            <a:r>
              <a:rPr lang="en-US" sz="2000" dirty="0" err="1" smtClean="0"/>
              <a:t>lorsque</a:t>
            </a:r>
            <a:r>
              <a:rPr lang="en-US" sz="2000" dirty="0" smtClean="0"/>
              <a:t> la </a:t>
            </a:r>
            <a:r>
              <a:rPr lang="en-US" sz="2000" dirty="0" err="1" smtClean="0"/>
              <a:t>valeur</a:t>
            </a:r>
            <a:r>
              <a:rPr lang="en-US" sz="2000" dirty="0" smtClean="0"/>
              <a:t> 0 </a:t>
            </a:r>
            <a:r>
              <a:rPr lang="en-US" sz="2000" dirty="0" err="1" smtClean="0"/>
              <a:t>est</a:t>
            </a:r>
            <a:r>
              <a:rPr lang="en-US" sz="2000" dirty="0" smtClean="0"/>
              <a:t> </a:t>
            </a:r>
            <a:r>
              <a:rPr lang="en-US" sz="2000" dirty="0" err="1" smtClean="0"/>
              <a:t>indiquée</a:t>
            </a:r>
            <a:r>
              <a:rPr lang="en-US" sz="2000" dirty="0" smtClean="0"/>
              <a:t> !)</a:t>
            </a: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CSS </a:t>
            </a:r>
            <a:r>
              <a:rPr lang="fr-FR" sz="3200" b="1" dirty="0" smtClean="0">
                <a:solidFill>
                  <a:schemeClr val="accent2">
                    <a:lumMod val="75000"/>
                  </a:schemeClr>
                </a:solidFill>
              </a:rPr>
              <a:t>'border-</a:t>
            </a:r>
            <a:r>
              <a:rPr lang="fr-FR" sz="3200" b="1" dirty="0" err="1" smtClean="0">
                <a:solidFill>
                  <a:schemeClr val="accent2">
                    <a:lumMod val="75000"/>
                  </a:schemeClr>
                </a:solidFill>
              </a:rPr>
              <a:t>spacing</a:t>
            </a:r>
            <a:r>
              <a:rPr lang="fr-FR" sz="3200" b="1" dirty="0" smtClean="0">
                <a:solidFill>
                  <a:schemeClr val="accent2">
                    <a:lumMod val="75000"/>
                  </a:schemeClr>
                </a:solidFill>
              </a:rPr>
              <a:t>'</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3192596612"/>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b="1" dirty="0" smtClean="0">
                <a:solidFill>
                  <a:schemeClr val="accent2">
                    <a:lumMod val="75000"/>
                  </a:schemeClr>
                </a:solidFill>
              </a:rPr>
              <a:t>empty-cells </a:t>
            </a:r>
            <a:r>
              <a:rPr lang="en-US" sz="2000" b="1" dirty="0">
                <a:solidFill>
                  <a:schemeClr val="accent2">
                    <a:lumMod val="75000"/>
                  </a:schemeClr>
                </a:solidFill>
              </a:rPr>
              <a:t>: </a:t>
            </a:r>
            <a:r>
              <a:rPr lang="en-US" sz="2000" dirty="0" smtClean="0">
                <a:solidFill>
                  <a:schemeClr val="tx2"/>
                </a:solidFill>
              </a:rPr>
              <a:t>show | hide </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propriété</a:t>
            </a:r>
            <a:r>
              <a:rPr lang="en-US" sz="2000" dirty="0" smtClean="0"/>
              <a:t> </a:t>
            </a:r>
            <a:r>
              <a:rPr lang="en-US" sz="2000" dirty="0" err="1" smtClean="0"/>
              <a:t>permet</a:t>
            </a:r>
            <a:r>
              <a:rPr lang="en-US" sz="2000" dirty="0" smtClean="0"/>
              <a:t> de demander au </a:t>
            </a:r>
            <a:r>
              <a:rPr lang="en-US" sz="2000" dirty="0" err="1" smtClean="0"/>
              <a:t>navigateur</a:t>
            </a:r>
            <a:r>
              <a:rPr lang="en-US" sz="2000" dirty="0" smtClean="0"/>
              <a:t> de </a:t>
            </a:r>
            <a:r>
              <a:rPr lang="en-US" sz="2000" dirty="0" err="1" smtClean="0"/>
              <a:t>montrer</a:t>
            </a:r>
            <a:r>
              <a:rPr lang="en-US" sz="2000" dirty="0" smtClean="0"/>
              <a:t> (</a:t>
            </a:r>
            <a:r>
              <a:rPr lang="en-US" sz="2000" dirty="0">
                <a:solidFill>
                  <a:schemeClr val="tx2"/>
                </a:solidFill>
              </a:rPr>
              <a:t>show</a:t>
            </a:r>
            <a:r>
              <a:rPr lang="en-US" sz="2000" dirty="0" smtClean="0"/>
              <a:t>) </a:t>
            </a:r>
            <a:r>
              <a:rPr lang="en-US" sz="2000" dirty="0" err="1" smtClean="0"/>
              <a:t>ou</a:t>
            </a:r>
            <a:r>
              <a:rPr lang="en-US" sz="2000" dirty="0" smtClean="0"/>
              <a:t> de </a:t>
            </a:r>
            <a:r>
              <a:rPr lang="en-US" sz="2000" dirty="0" err="1" smtClean="0"/>
              <a:t>masquer</a:t>
            </a:r>
            <a:r>
              <a:rPr lang="en-US" sz="2000" dirty="0" smtClean="0"/>
              <a:t> (</a:t>
            </a:r>
            <a:r>
              <a:rPr lang="en-US" sz="2000" dirty="0">
                <a:solidFill>
                  <a:schemeClr val="tx2"/>
                </a:solidFill>
              </a:rPr>
              <a:t>hide</a:t>
            </a:r>
            <a:r>
              <a:rPr lang="en-US" sz="2000" dirty="0" smtClean="0"/>
              <a:t>) bordures et background de cellules vides.</a:t>
            </a:r>
          </a:p>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r>
              <a:rPr lang="en-US" sz="2000" dirty="0" smtClean="0"/>
              <a:t>table {</a:t>
            </a:r>
            <a:r>
              <a:rPr lang="en-US" sz="2000" b="1" dirty="0" smtClean="0">
                <a:solidFill>
                  <a:schemeClr val="accent2">
                    <a:lumMod val="75000"/>
                  </a:schemeClr>
                </a:solidFill>
              </a:rPr>
              <a:t>empty-cells</a:t>
            </a:r>
            <a:r>
              <a:rPr lang="en-US" sz="2000" dirty="0" smtClean="0"/>
              <a:t> : hide;} :</a:t>
            </a:r>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endParaRPr lang="en-US" sz="2000" dirty="0"/>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endParaRPr lang="en-US" sz="2000" dirty="0"/>
          </a:p>
          <a:p>
            <a:pPr marL="0" indent="0" fontAlgn="auto">
              <a:spcAft>
                <a:spcPts val="0"/>
              </a:spcAft>
              <a:buNone/>
              <a:defRPr/>
            </a:pPr>
            <a:r>
              <a:rPr lang="en-US" sz="2000" dirty="0"/>
              <a:t>table {</a:t>
            </a:r>
            <a:r>
              <a:rPr lang="en-US" sz="2000" b="1" dirty="0">
                <a:solidFill>
                  <a:schemeClr val="accent2">
                    <a:lumMod val="75000"/>
                  </a:schemeClr>
                </a:solidFill>
              </a:rPr>
              <a:t>empty-cells</a:t>
            </a:r>
            <a:r>
              <a:rPr lang="en-US" sz="2000" dirty="0"/>
              <a:t> : </a:t>
            </a:r>
            <a:r>
              <a:rPr lang="en-US" sz="2000" dirty="0" smtClean="0"/>
              <a:t>show;} </a:t>
            </a:r>
            <a:r>
              <a:rPr lang="en-US" sz="2000" dirty="0"/>
              <a:t>:</a:t>
            </a:r>
          </a:p>
          <a:p>
            <a:pPr marL="0" indent="0" fontAlgn="auto">
              <a:spcAft>
                <a:spcPts val="0"/>
              </a:spcAft>
              <a:buFont typeface="Arial" pitchFamily="34" charset="0"/>
              <a:buNone/>
              <a:defRPr/>
            </a:pPr>
            <a:endParaRPr lang="en-US" sz="2000" dirty="0" smtClean="0"/>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empty-cells</a:t>
            </a:r>
            <a:r>
              <a:rPr lang="fr-FR" sz="3200" b="1" dirty="0" smtClean="0">
                <a:solidFill>
                  <a:schemeClr val="accent2">
                    <a:lumMod val="75000"/>
                  </a:schemeClr>
                </a:solidFill>
              </a:rPr>
              <a:t>'</a:t>
            </a:r>
            <a:endParaRPr lang="fr-FR" sz="3200" b="1" dirty="0">
              <a:solidFill>
                <a:schemeClr val="accent2">
                  <a:lumMod val="75000"/>
                </a:schemeClr>
              </a:solidFill>
              <a:latin typeface="+mn-lt"/>
              <a:ea typeface="+mn-ea"/>
              <a:cs typeface="+mn-c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701" y="2564904"/>
            <a:ext cx="44100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701" y="4653136"/>
            <a:ext cx="446722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1504564"/>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 </a:t>
            </a:r>
            <a:r>
              <a:rPr lang="fr-FR" dirty="0">
                <a:solidFill>
                  <a:schemeClr val="accent6">
                    <a:lumMod val="50000"/>
                  </a:schemeClr>
                </a:solidFill>
              </a:rPr>
              <a:t>'</a:t>
            </a:r>
            <a:r>
              <a:rPr lang="fr-FR" dirty="0" err="1">
                <a:solidFill>
                  <a:schemeClr val="accent6">
                    <a:lumMod val="50000"/>
                  </a:schemeClr>
                </a:solidFill>
              </a:rPr>
              <a:t>caption-side</a:t>
            </a:r>
            <a:r>
              <a:rPr lang="fr-FR" dirty="0">
                <a:solidFill>
                  <a:schemeClr val="accent6">
                    <a:lumMod val="50000"/>
                  </a:schemeClr>
                </a:solidFill>
              </a:rPr>
              <a:t>'</a:t>
            </a:r>
          </a:p>
        </p:txBody>
      </p:sp>
      <p:sp>
        <p:nvSpPr>
          <p:cNvPr id="3" name="Espace réservé du contenu 2"/>
          <p:cNvSpPr>
            <a:spLocks noGrp="1"/>
          </p:cNvSpPr>
          <p:nvPr>
            <p:ph idx="1"/>
          </p:nvPr>
        </p:nvSpPr>
        <p:spPr>
          <a:xfrm>
            <a:off x="762000" y="1596413"/>
            <a:ext cx="7626424" cy="5000939"/>
          </a:xfrm>
        </p:spPr>
        <p:txBody>
          <a:bodyPr>
            <a:normAutofit/>
          </a:bodyPr>
          <a:lstStyle/>
          <a:p>
            <a:pPr marL="0" indent="0">
              <a:buNone/>
            </a:pPr>
            <a:r>
              <a:rPr lang="fr-FR" sz="1800" dirty="0" smtClean="0"/>
              <a:t>Cette propriété spécifie l'emplacement de la légende d'une balise &lt;table&gt;.</a:t>
            </a:r>
          </a:p>
          <a:p>
            <a:pPr marL="0" indent="0">
              <a:buNone/>
            </a:pPr>
            <a:r>
              <a:rPr lang="en-US" sz="1800" b="1" dirty="0" smtClean="0">
                <a:solidFill>
                  <a:schemeClr val="accent2">
                    <a:lumMod val="75000"/>
                  </a:schemeClr>
                </a:solidFill>
              </a:rPr>
              <a:t>caption-side </a:t>
            </a:r>
            <a:r>
              <a:rPr lang="en-US" sz="1800" b="1" dirty="0">
                <a:solidFill>
                  <a:schemeClr val="accent2">
                    <a:lumMod val="75000"/>
                  </a:schemeClr>
                </a:solidFill>
              </a:rPr>
              <a:t>: </a:t>
            </a:r>
            <a:r>
              <a:rPr lang="en-US" sz="1800" dirty="0" smtClean="0">
                <a:solidFill>
                  <a:schemeClr val="tx2"/>
                </a:solidFill>
              </a:rPr>
              <a:t>top </a:t>
            </a:r>
            <a:r>
              <a:rPr lang="en-US" sz="1800" dirty="0">
                <a:solidFill>
                  <a:schemeClr val="tx2"/>
                </a:solidFill>
              </a:rPr>
              <a:t>| </a:t>
            </a:r>
            <a:r>
              <a:rPr lang="en-US" sz="1800" dirty="0" smtClean="0">
                <a:solidFill>
                  <a:schemeClr val="tx2"/>
                </a:solidFill>
              </a:rPr>
              <a:t>bottom </a:t>
            </a:r>
            <a:r>
              <a:rPr lang="en-US" sz="1800" dirty="0"/>
              <a:t>|</a:t>
            </a:r>
            <a:r>
              <a:rPr lang="en-US" sz="1800" dirty="0">
                <a:solidFill>
                  <a:schemeClr val="tx2"/>
                </a:solidFill>
              </a:rPr>
              <a:t>inherit</a:t>
            </a:r>
          </a:p>
          <a:p>
            <a:pPr marL="0" indent="0">
              <a:buNone/>
            </a:pPr>
            <a:r>
              <a:rPr lang="en-US" sz="1800" dirty="0">
                <a:solidFill>
                  <a:schemeClr val="tx2"/>
                </a:solidFill>
              </a:rPr>
              <a:t>top </a:t>
            </a:r>
            <a:r>
              <a:rPr lang="en-US" sz="1800" dirty="0" smtClean="0">
                <a:solidFill>
                  <a:schemeClr val="tx2"/>
                </a:solidFill>
              </a:rPr>
              <a:t> : 	</a:t>
            </a:r>
            <a:r>
              <a:rPr lang="en-US" sz="1800" dirty="0"/>
              <a:t>L</a:t>
            </a:r>
            <a:r>
              <a:rPr lang="en-US" sz="1800" dirty="0" smtClean="0"/>
              <a:t>a </a:t>
            </a:r>
            <a:r>
              <a:rPr lang="en-US" sz="1800" dirty="0" err="1" smtClean="0"/>
              <a:t>légende</a:t>
            </a:r>
            <a:r>
              <a:rPr lang="en-US" sz="1800" dirty="0" smtClean="0"/>
              <a:t> sera </a:t>
            </a:r>
            <a:r>
              <a:rPr lang="en-US" sz="1800" dirty="0" err="1" smtClean="0"/>
              <a:t>affichée</a:t>
            </a:r>
            <a:r>
              <a:rPr lang="en-US" sz="1800" dirty="0" smtClean="0"/>
              <a:t> au </a:t>
            </a:r>
            <a:r>
              <a:rPr lang="en-US" sz="1800" dirty="0" err="1" smtClean="0"/>
              <a:t>dessus</a:t>
            </a:r>
            <a:r>
              <a:rPr lang="en-US" sz="1800" dirty="0" smtClean="0"/>
              <a:t> du tableau </a:t>
            </a:r>
            <a:r>
              <a:rPr lang="en-US" sz="1800" dirty="0" err="1" smtClean="0"/>
              <a:t>décrit</a:t>
            </a:r>
            <a:r>
              <a:rPr lang="en-US" sz="1800" dirty="0" smtClean="0"/>
              <a:t> par &lt;table&gt;&lt;/table&gt; (</a:t>
            </a:r>
            <a:r>
              <a:rPr lang="en-US" sz="1800" dirty="0" err="1" smtClean="0"/>
              <a:t>valeur</a:t>
            </a:r>
            <a:r>
              <a:rPr lang="en-US" sz="1800" dirty="0" smtClean="0"/>
              <a:t> par </a:t>
            </a:r>
            <a:r>
              <a:rPr lang="en-US" sz="1800" dirty="0" err="1" smtClean="0"/>
              <a:t>défaut</a:t>
            </a:r>
            <a:r>
              <a:rPr lang="en-US" sz="1800" dirty="0" smtClean="0"/>
              <a:t>)</a:t>
            </a:r>
          </a:p>
          <a:p>
            <a:pPr marL="0" indent="0">
              <a:buNone/>
            </a:pPr>
            <a:r>
              <a:rPr lang="en-US" sz="1800" dirty="0" smtClean="0">
                <a:solidFill>
                  <a:schemeClr val="tx2"/>
                </a:solidFill>
              </a:rPr>
              <a:t>bottom : 	</a:t>
            </a:r>
            <a:r>
              <a:rPr lang="en-US" sz="1800" dirty="0" smtClean="0"/>
              <a:t>La </a:t>
            </a:r>
            <a:r>
              <a:rPr lang="en-US" sz="1800" dirty="0" err="1"/>
              <a:t>légende</a:t>
            </a:r>
            <a:r>
              <a:rPr lang="en-US" sz="1800" dirty="0"/>
              <a:t> sera </a:t>
            </a:r>
            <a:r>
              <a:rPr lang="en-US" sz="1800" dirty="0" err="1"/>
              <a:t>affichée</a:t>
            </a:r>
            <a:r>
              <a:rPr lang="en-US" sz="1800" dirty="0"/>
              <a:t> </a:t>
            </a:r>
            <a:r>
              <a:rPr lang="en-US" sz="1800" dirty="0" smtClean="0"/>
              <a:t>en </a:t>
            </a:r>
            <a:r>
              <a:rPr lang="en-US" sz="1800" dirty="0" err="1" smtClean="0"/>
              <a:t>dessous</a:t>
            </a:r>
            <a:r>
              <a:rPr lang="en-US" sz="1800" dirty="0" smtClean="0"/>
              <a:t> du </a:t>
            </a:r>
            <a:r>
              <a:rPr lang="en-US" sz="1800" dirty="0"/>
              <a:t>tableau </a:t>
            </a:r>
            <a:r>
              <a:rPr lang="en-US" sz="1800" dirty="0" err="1"/>
              <a:t>décrit</a:t>
            </a:r>
            <a:r>
              <a:rPr lang="en-US" sz="1800" dirty="0"/>
              <a:t> par &lt;table&gt;&lt;/table&gt;</a:t>
            </a:r>
          </a:p>
          <a:p>
            <a:pPr marL="0" indent="0">
              <a:buNone/>
            </a:pPr>
            <a:r>
              <a:rPr lang="fr-FR" sz="1800" dirty="0" smtClean="0"/>
              <a:t>exemple :</a:t>
            </a:r>
          </a:p>
          <a:p>
            <a:pPr marL="0" indent="0">
              <a:buNone/>
            </a:pPr>
            <a:r>
              <a:rPr lang="fr-FR" sz="1800" dirty="0" smtClean="0"/>
              <a:t>#tableau1 {</a:t>
            </a:r>
            <a:r>
              <a:rPr lang="fr-FR" sz="1800" b="1" dirty="0" err="1">
                <a:solidFill>
                  <a:schemeClr val="accent2">
                    <a:lumMod val="75000"/>
                  </a:schemeClr>
                </a:solidFill>
              </a:rPr>
              <a:t>caption-side</a:t>
            </a:r>
            <a:r>
              <a:rPr lang="fr-FR" sz="1800" dirty="0" err="1" smtClean="0"/>
              <a:t>:</a:t>
            </a:r>
            <a:r>
              <a:rPr lang="fr-FR" sz="1800" dirty="0" err="1">
                <a:solidFill>
                  <a:schemeClr val="tx2"/>
                </a:solidFill>
              </a:rPr>
              <a:t>bottom</a:t>
            </a:r>
            <a:r>
              <a:rPr lang="fr-FR" sz="1800" dirty="0" smtClean="0"/>
              <a:t>; </a:t>
            </a:r>
            <a:r>
              <a:rPr lang="fr-FR" sz="1800" dirty="0" err="1" smtClean="0"/>
              <a:t>text-align:left</a:t>
            </a:r>
            <a:r>
              <a:rPr lang="fr-FR" sz="1800" dirty="0" smtClean="0"/>
              <a:t>}</a:t>
            </a:r>
            <a:endParaRPr lang="fr-FR" sz="1800" dirty="0"/>
          </a:p>
        </p:txBody>
      </p:sp>
    </p:spTree>
    <p:extLst>
      <p:ext uri="{BB962C8B-B14F-4D97-AF65-F5344CB8AC3E}">
        <p14:creationId xmlns:p14="http://schemas.microsoft.com/office/powerpoint/2010/main" val="2163538290"/>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 </a:t>
            </a:r>
            <a:r>
              <a:rPr lang="fr-FR" dirty="0" smtClean="0">
                <a:solidFill>
                  <a:schemeClr val="accent6">
                    <a:lumMod val="50000"/>
                  </a:schemeClr>
                </a:solidFill>
              </a:rPr>
              <a:t>'table-</a:t>
            </a:r>
            <a:r>
              <a:rPr lang="fr-FR" dirty="0" err="1" smtClean="0">
                <a:solidFill>
                  <a:schemeClr val="accent6">
                    <a:lumMod val="50000"/>
                  </a:schemeClr>
                </a:solidFill>
              </a:rPr>
              <a:t>layout</a:t>
            </a:r>
            <a:r>
              <a:rPr lang="fr-FR" dirty="0" smtClean="0">
                <a:solidFill>
                  <a:schemeClr val="accent6">
                    <a:lumMod val="50000"/>
                  </a:schemeClr>
                </a:solidFill>
              </a:rPr>
              <a:t>'</a:t>
            </a:r>
            <a:endParaRPr lang="fr-FR" dirty="0">
              <a:solidFill>
                <a:schemeClr val="accent6">
                  <a:lumMod val="50000"/>
                </a:schemeClr>
              </a:solidFill>
            </a:endParaRPr>
          </a:p>
        </p:txBody>
      </p:sp>
      <p:sp>
        <p:nvSpPr>
          <p:cNvPr id="3" name="Espace réservé du contenu 2"/>
          <p:cNvSpPr>
            <a:spLocks noGrp="1"/>
          </p:cNvSpPr>
          <p:nvPr>
            <p:ph idx="1"/>
          </p:nvPr>
        </p:nvSpPr>
        <p:spPr>
          <a:xfrm>
            <a:off x="762000" y="1596413"/>
            <a:ext cx="7626424" cy="5000939"/>
          </a:xfrm>
        </p:spPr>
        <p:txBody>
          <a:bodyPr>
            <a:normAutofit/>
          </a:bodyPr>
          <a:lstStyle/>
          <a:p>
            <a:pPr marL="0" indent="0">
              <a:buNone/>
            </a:pPr>
            <a:r>
              <a:rPr lang="fr-FR" sz="1800" dirty="0" smtClean="0"/>
              <a:t>Cette propriété spécifie l'algorithme à utiliser pour afficher les cellules, lignes et colonnes d'un tableau &lt;table&gt;.</a:t>
            </a:r>
          </a:p>
          <a:p>
            <a:pPr marL="0" indent="0">
              <a:buNone/>
            </a:pPr>
            <a:r>
              <a:rPr lang="en-US" sz="1800" b="1" dirty="0" smtClean="0">
                <a:solidFill>
                  <a:schemeClr val="accent2">
                    <a:lumMod val="75000"/>
                  </a:schemeClr>
                </a:solidFill>
              </a:rPr>
              <a:t>table-layout </a:t>
            </a:r>
            <a:r>
              <a:rPr lang="en-US" sz="1800" b="1" dirty="0">
                <a:solidFill>
                  <a:schemeClr val="accent2">
                    <a:lumMod val="75000"/>
                  </a:schemeClr>
                </a:solidFill>
              </a:rPr>
              <a:t>: </a:t>
            </a:r>
            <a:r>
              <a:rPr lang="en-US" sz="1800" dirty="0" smtClean="0">
                <a:solidFill>
                  <a:schemeClr val="tx2"/>
                </a:solidFill>
              </a:rPr>
              <a:t>auto </a:t>
            </a:r>
            <a:r>
              <a:rPr lang="en-US" sz="1800" dirty="0">
                <a:solidFill>
                  <a:schemeClr val="tx2"/>
                </a:solidFill>
              </a:rPr>
              <a:t>| </a:t>
            </a:r>
            <a:r>
              <a:rPr lang="en-US" sz="1800" dirty="0" smtClean="0">
                <a:solidFill>
                  <a:schemeClr val="tx2"/>
                </a:solidFill>
              </a:rPr>
              <a:t>fixed </a:t>
            </a:r>
            <a:r>
              <a:rPr lang="en-US" sz="1800" dirty="0" smtClean="0"/>
              <a:t>|</a:t>
            </a:r>
            <a:r>
              <a:rPr lang="en-US" sz="1800" dirty="0" smtClean="0">
                <a:solidFill>
                  <a:schemeClr val="tx2"/>
                </a:solidFill>
              </a:rPr>
              <a:t>inherit</a:t>
            </a:r>
            <a:endParaRPr lang="en-US" sz="1800" dirty="0">
              <a:solidFill>
                <a:schemeClr val="tx2"/>
              </a:solidFill>
            </a:endParaRPr>
          </a:p>
          <a:p>
            <a:pPr marL="0" indent="0">
              <a:buNone/>
            </a:pPr>
            <a:r>
              <a:rPr lang="en-US" sz="1800" dirty="0" smtClean="0">
                <a:solidFill>
                  <a:schemeClr val="tx2"/>
                </a:solidFill>
              </a:rPr>
              <a:t>auto  : 	</a:t>
            </a:r>
            <a:r>
              <a:rPr lang="en-US" sz="1800" dirty="0" err="1" smtClean="0"/>
              <a:t>Utilise</a:t>
            </a:r>
            <a:r>
              <a:rPr lang="en-US" sz="1800" dirty="0" smtClean="0"/>
              <a:t> </a:t>
            </a:r>
            <a:r>
              <a:rPr lang="en-US" sz="1800" dirty="0" err="1" smtClean="0"/>
              <a:t>l'algorithme</a:t>
            </a:r>
            <a:r>
              <a:rPr lang="en-US" sz="1800" dirty="0" smtClean="0"/>
              <a:t> </a:t>
            </a:r>
            <a:r>
              <a:rPr lang="en-US" sz="1800" dirty="0" err="1" smtClean="0"/>
              <a:t>automatique</a:t>
            </a:r>
            <a:r>
              <a:rPr lang="en-US" sz="1800" dirty="0" smtClean="0"/>
              <a:t> (</a:t>
            </a:r>
            <a:r>
              <a:rPr lang="en-US" sz="1800" dirty="0" err="1" smtClean="0"/>
              <a:t>valeur</a:t>
            </a:r>
            <a:r>
              <a:rPr lang="en-US" sz="1800" dirty="0" smtClean="0"/>
              <a:t> par </a:t>
            </a:r>
            <a:r>
              <a:rPr lang="en-US" sz="1800" dirty="0" err="1" smtClean="0"/>
              <a:t>défaut</a:t>
            </a:r>
            <a:r>
              <a:rPr lang="en-US" sz="1800" dirty="0" smtClean="0"/>
              <a:t>),</a:t>
            </a:r>
          </a:p>
          <a:p>
            <a:pPr marL="0" indent="0">
              <a:buNone/>
            </a:pPr>
            <a:r>
              <a:rPr lang="en-US" sz="1800" dirty="0" smtClean="0">
                <a:solidFill>
                  <a:schemeClr val="tx2"/>
                </a:solidFill>
              </a:rPr>
              <a:t>fixed : 	</a:t>
            </a:r>
            <a:r>
              <a:rPr lang="en-US" sz="1800" dirty="0"/>
              <a:t> </a:t>
            </a:r>
            <a:r>
              <a:rPr lang="en-US" sz="1800" dirty="0" err="1"/>
              <a:t>Utilise</a:t>
            </a:r>
            <a:r>
              <a:rPr lang="en-US" sz="1800" dirty="0"/>
              <a:t> </a:t>
            </a:r>
            <a:r>
              <a:rPr lang="en-US" sz="1800" dirty="0" err="1"/>
              <a:t>l'algorithme</a:t>
            </a:r>
            <a:r>
              <a:rPr lang="en-US" sz="1800" dirty="0"/>
              <a:t> </a:t>
            </a:r>
            <a:r>
              <a:rPr lang="en-US" sz="1800" dirty="0" err="1" smtClean="0"/>
              <a:t>rapide</a:t>
            </a:r>
            <a:r>
              <a:rPr lang="en-US" sz="1800" dirty="0"/>
              <a:t> </a:t>
            </a:r>
            <a:r>
              <a:rPr lang="en-US" sz="1800" dirty="0" smtClean="0"/>
              <a:t>qui ne </a:t>
            </a:r>
            <a:r>
              <a:rPr lang="en-US" sz="1800" dirty="0" err="1" smtClean="0"/>
              <a:t>prend</a:t>
            </a:r>
            <a:r>
              <a:rPr lang="en-US" sz="1800" dirty="0" smtClean="0"/>
              <a:t> pas en </a:t>
            </a:r>
            <a:r>
              <a:rPr lang="en-US" sz="1800" dirty="0" err="1" smtClean="0"/>
              <a:t>compte</a:t>
            </a:r>
            <a:r>
              <a:rPr lang="en-US" sz="1800" dirty="0" smtClean="0"/>
              <a:t> le </a:t>
            </a:r>
            <a:r>
              <a:rPr lang="en-US" sz="1800" dirty="0" err="1" smtClean="0"/>
              <a:t>contenu</a:t>
            </a:r>
            <a:r>
              <a:rPr lang="en-US" sz="1800" dirty="0" smtClean="0"/>
              <a:t> des cellules. </a:t>
            </a:r>
            <a:r>
              <a:rPr lang="en-US" sz="1800" dirty="0" err="1" smtClean="0"/>
              <a:t>Seules</a:t>
            </a:r>
            <a:r>
              <a:rPr lang="en-US" sz="1800" dirty="0" smtClean="0"/>
              <a:t> les </a:t>
            </a:r>
            <a:r>
              <a:rPr lang="en-US" sz="1800" dirty="0" err="1" smtClean="0"/>
              <a:t>largeurs</a:t>
            </a:r>
            <a:r>
              <a:rPr lang="en-US" sz="1800" dirty="0" smtClean="0"/>
              <a:t> </a:t>
            </a:r>
            <a:r>
              <a:rPr lang="en-US" sz="1800" dirty="0" err="1" smtClean="0"/>
              <a:t>définies</a:t>
            </a:r>
            <a:r>
              <a:rPr lang="en-US" sz="1800" dirty="0" smtClean="0"/>
              <a:t> par width, les bordures et </a:t>
            </a:r>
            <a:r>
              <a:rPr lang="en-US" sz="1800" dirty="0" err="1" smtClean="0"/>
              <a:t>marges</a:t>
            </a:r>
            <a:r>
              <a:rPr lang="en-US" sz="1800" dirty="0" smtClean="0"/>
              <a:t> </a:t>
            </a:r>
            <a:r>
              <a:rPr lang="en-US" sz="1800" dirty="0" err="1" smtClean="0"/>
              <a:t>sont</a:t>
            </a:r>
            <a:r>
              <a:rPr lang="en-US" sz="1800" dirty="0" smtClean="0"/>
              <a:t> </a:t>
            </a:r>
            <a:r>
              <a:rPr lang="en-US" sz="1800" dirty="0" err="1" smtClean="0"/>
              <a:t>prises</a:t>
            </a:r>
            <a:r>
              <a:rPr lang="en-US" sz="1800" dirty="0" smtClean="0"/>
              <a:t> en </a:t>
            </a:r>
            <a:r>
              <a:rPr lang="en-US" sz="1800" dirty="0" err="1" smtClean="0"/>
              <a:t>compte</a:t>
            </a:r>
            <a:r>
              <a:rPr lang="en-US" sz="1800" dirty="0" smtClean="0"/>
              <a:t>. A </a:t>
            </a:r>
            <a:r>
              <a:rPr lang="en-US" sz="1800" dirty="0" err="1" smtClean="0"/>
              <a:t>utiliser</a:t>
            </a:r>
            <a:r>
              <a:rPr lang="en-US" sz="1800" dirty="0" smtClean="0"/>
              <a:t> avec </a:t>
            </a:r>
            <a:r>
              <a:rPr lang="en-US" sz="1800" dirty="0" err="1" smtClean="0"/>
              <a:t>précaution</a:t>
            </a:r>
            <a:r>
              <a:rPr lang="en-US" sz="1800" dirty="0" smtClean="0"/>
              <a:t>.</a:t>
            </a:r>
          </a:p>
          <a:p>
            <a:pPr marL="0" indent="0">
              <a:buNone/>
            </a:pPr>
            <a:endParaRPr lang="en-US" sz="1800" dirty="0"/>
          </a:p>
          <a:p>
            <a:pPr marL="0" indent="0">
              <a:buNone/>
            </a:pPr>
            <a:r>
              <a:rPr lang="fr-FR" sz="1800" dirty="0" smtClean="0"/>
              <a:t>exemple :</a:t>
            </a:r>
          </a:p>
          <a:p>
            <a:pPr marL="0" indent="0">
              <a:buNone/>
            </a:pPr>
            <a:r>
              <a:rPr lang="fr-FR" sz="1800" dirty="0" smtClean="0"/>
              <a:t>#tableau1 {</a:t>
            </a:r>
            <a:r>
              <a:rPr lang="fr-FR" sz="1800" b="1" dirty="0" err="1" smtClean="0">
                <a:solidFill>
                  <a:schemeClr val="accent2">
                    <a:lumMod val="75000"/>
                  </a:schemeClr>
                </a:solidFill>
              </a:rPr>
              <a:t>table-layout</a:t>
            </a:r>
            <a:r>
              <a:rPr lang="fr-FR" sz="1800" dirty="0" err="1" smtClean="0"/>
              <a:t>:</a:t>
            </a:r>
            <a:r>
              <a:rPr lang="fr-FR" sz="1800" dirty="0" err="1" smtClean="0">
                <a:solidFill>
                  <a:schemeClr val="tx2"/>
                </a:solidFill>
              </a:rPr>
              <a:t>fixed</a:t>
            </a:r>
            <a:r>
              <a:rPr lang="fr-FR" sz="1800" dirty="0" smtClean="0"/>
              <a:t>; }</a:t>
            </a:r>
            <a:endParaRPr lang="fr-FR" sz="1800" dirty="0"/>
          </a:p>
        </p:txBody>
      </p:sp>
    </p:spTree>
    <p:extLst>
      <p:ext uri="{BB962C8B-B14F-4D97-AF65-F5344CB8AC3E}">
        <p14:creationId xmlns:p14="http://schemas.microsoft.com/office/powerpoint/2010/main" val="752254445"/>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 syntaxe des sélecteurs</a:t>
            </a:r>
            <a:endParaRPr lang="fr-FR" dirty="0"/>
          </a:p>
        </p:txBody>
      </p:sp>
      <p:sp>
        <p:nvSpPr>
          <p:cNvPr id="3" name="Espace réservé du contenu 2"/>
          <p:cNvSpPr>
            <a:spLocks noGrp="1"/>
          </p:cNvSpPr>
          <p:nvPr>
            <p:ph idx="1"/>
          </p:nvPr>
        </p:nvSpPr>
        <p:spPr>
          <a:xfrm>
            <a:off x="762000" y="1596413"/>
            <a:ext cx="7626424" cy="5000939"/>
          </a:xfrm>
        </p:spPr>
        <p:txBody>
          <a:bodyPr>
            <a:normAutofit/>
          </a:bodyPr>
          <a:lstStyle/>
          <a:p>
            <a:pPr marL="0" indent="0">
              <a:buNone/>
            </a:pPr>
            <a:r>
              <a:rPr lang="fr-FR" sz="1800" u="sng" dirty="0" smtClean="0"/>
              <a:t>Sélecteurs de classe: </a:t>
            </a:r>
          </a:p>
          <a:p>
            <a:pPr marL="0" indent="0">
              <a:buNone/>
            </a:pPr>
            <a:r>
              <a:rPr lang="fr-FR" sz="1800" dirty="0" smtClean="0"/>
              <a:t>.</a:t>
            </a:r>
            <a:r>
              <a:rPr lang="fr-FR" sz="1800" b="1" dirty="0" smtClean="0">
                <a:solidFill>
                  <a:schemeClr val="accent2">
                    <a:lumMod val="75000"/>
                  </a:schemeClr>
                </a:solidFill>
              </a:rPr>
              <a:t>&lt;nom de classe&gt; { déclarations}</a:t>
            </a:r>
          </a:p>
          <a:p>
            <a:pPr marL="0" indent="0">
              <a:buNone/>
            </a:pPr>
            <a:r>
              <a:rPr lang="fr-FR" sz="1800" b="1" dirty="0" smtClean="0">
                <a:solidFill>
                  <a:schemeClr val="accent2">
                    <a:lumMod val="75000"/>
                  </a:schemeClr>
                </a:solidFill>
              </a:rPr>
              <a:t>. rouge {</a:t>
            </a:r>
            <a:r>
              <a:rPr lang="fr-FR" sz="1800" b="1" dirty="0" err="1" smtClean="0">
                <a:solidFill>
                  <a:schemeClr val="accent2">
                    <a:lumMod val="75000"/>
                  </a:schemeClr>
                </a:solidFill>
              </a:rPr>
              <a:t>color:red</a:t>
            </a:r>
            <a:r>
              <a:rPr lang="fr-FR" sz="1800" b="1" dirty="0" smtClean="0">
                <a:solidFill>
                  <a:schemeClr val="accent2">
                    <a:lumMod val="75000"/>
                  </a:schemeClr>
                </a:solidFill>
              </a:rPr>
              <a:t>}</a:t>
            </a:r>
          </a:p>
          <a:p>
            <a:pPr marL="0" indent="0">
              <a:buNone/>
            </a:pPr>
            <a:r>
              <a:rPr lang="fr-FR" sz="1800" dirty="0" smtClean="0"/>
              <a:t>ce style s'applique à tous les éléments pour lesquels </a:t>
            </a:r>
            <a:r>
              <a:rPr lang="fr-FR" sz="1800" b="1" dirty="0" smtClean="0">
                <a:solidFill>
                  <a:schemeClr val="accent2">
                    <a:lumMod val="75000"/>
                  </a:schemeClr>
                </a:solidFill>
              </a:rPr>
              <a:t>class="rouge" </a:t>
            </a:r>
            <a:r>
              <a:rPr lang="fr-FR" sz="1800" dirty="0" smtClean="0"/>
              <a:t>a été indiqué en HTML</a:t>
            </a:r>
          </a:p>
          <a:p>
            <a:pPr marL="0" indent="0">
              <a:buNone/>
            </a:pPr>
            <a:endParaRPr lang="fr-FR" sz="1800" b="1" dirty="0" smtClean="0">
              <a:solidFill>
                <a:schemeClr val="accent2">
                  <a:lumMod val="75000"/>
                </a:schemeClr>
              </a:solidFill>
            </a:endParaRPr>
          </a:p>
          <a:p>
            <a:pPr marL="0" indent="0">
              <a:buNone/>
            </a:pPr>
            <a:r>
              <a:rPr lang="fr-FR" sz="1800" b="1" dirty="0" smtClean="0">
                <a:solidFill>
                  <a:schemeClr val="accent2">
                    <a:lumMod val="75000"/>
                  </a:schemeClr>
                </a:solidFill>
              </a:rPr>
              <a:t>h1. </a:t>
            </a:r>
            <a:r>
              <a:rPr lang="fr-FR" sz="1800" b="1" dirty="0">
                <a:solidFill>
                  <a:schemeClr val="accent2">
                    <a:lumMod val="75000"/>
                  </a:schemeClr>
                </a:solidFill>
              </a:rPr>
              <a:t>rouge {</a:t>
            </a:r>
            <a:r>
              <a:rPr lang="fr-FR" sz="1800" b="1" dirty="0" err="1">
                <a:solidFill>
                  <a:schemeClr val="accent2">
                    <a:lumMod val="75000"/>
                  </a:schemeClr>
                </a:solidFill>
              </a:rPr>
              <a:t>color:red</a:t>
            </a:r>
            <a:r>
              <a:rPr lang="fr-FR" sz="1800" b="1" dirty="0">
                <a:solidFill>
                  <a:schemeClr val="accent2">
                    <a:lumMod val="75000"/>
                  </a:schemeClr>
                </a:solidFill>
              </a:rPr>
              <a:t>}</a:t>
            </a:r>
          </a:p>
          <a:p>
            <a:pPr marL="0" indent="0">
              <a:buNone/>
            </a:pPr>
            <a:r>
              <a:rPr lang="fr-FR" sz="1800" dirty="0"/>
              <a:t>ce </a:t>
            </a:r>
            <a:r>
              <a:rPr lang="fr-FR" sz="1800" dirty="0" smtClean="0"/>
              <a:t>style </a:t>
            </a:r>
            <a:r>
              <a:rPr lang="fr-FR" sz="1800" dirty="0"/>
              <a:t>s'applique </a:t>
            </a:r>
            <a:r>
              <a:rPr lang="fr-FR" sz="1800" dirty="0" smtClean="0"/>
              <a:t>seulement aux &lt;h1&gt; </a:t>
            </a:r>
            <a:r>
              <a:rPr lang="fr-FR" sz="1800" dirty="0"/>
              <a:t>pour lesquels </a:t>
            </a:r>
            <a:r>
              <a:rPr lang="fr-FR" sz="1800" b="1" dirty="0">
                <a:solidFill>
                  <a:schemeClr val="accent2">
                    <a:lumMod val="75000"/>
                  </a:schemeClr>
                </a:solidFill>
              </a:rPr>
              <a:t>class="rouge"</a:t>
            </a:r>
            <a:r>
              <a:rPr lang="fr-FR" sz="1800" dirty="0"/>
              <a:t> a été indiqué en </a:t>
            </a:r>
            <a:r>
              <a:rPr lang="fr-FR" sz="1800" dirty="0" smtClean="0"/>
              <a:t>HTML</a:t>
            </a:r>
          </a:p>
          <a:p>
            <a:pPr marL="0" indent="0">
              <a:buNone/>
            </a:pPr>
            <a:endParaRPr lang="fr-FR" sz="1800" dirty="0"/>
          </a:p>
          <a:p>
            <a:pPr marL="0" indent="0">
              <a:buNone/>
            </a:pPr>
            <a:r>
              <a:rPr lang="fr-FR" sz="1800" b="1" dirty="0" err="1">
                <a:solidFill>
                  <a:schemeClr val="accent2">
                    <a:lumMod val="75000"/>
                  </a:schemeClr>
                </a:solidFill>
              </a:rPr>
              <a:t>p.marine.pastoral</a:t>
            </a:r>
            <a:r>
              <a:rPr lang="fr-FR" sz="1800" b="1" dirty="0">
                <a:solidFill>
                  <a:schemeClr val="accent2">
                    <a:lumMod val="75000"/>
                  </a:schemeClr>
                </a:solidFill>
              </a:rPr>
              <a:t> { </a:t>
            </a:r>
            <a:r>
              <a:rPr lang="fr-FR" sz="1800" b="1" dirty="0" err="1">
                <a:solidFill>
                  <a:schemeClr val="accent2">
                    <a:lumMod val="75000"/>
                  </a:schemeClr>
                </a:solidFill>
              </a:rPr>
              <a:t>color</a:t>
            </a:r>
            <a:r>
              <a:rPr lang="fr-FR" sz="1800" b="1" dirty="0">
                <a:solidFill>
                  <a:schemeClr val="accent2">
                    <a:lumMod val="75000"/>
                  </a:schemeClr>
                </a:solidFill>
              </a:rPr>
              <a:t>: green </a:t>
            </a:r>
            <a:r>
              <a:rPr lang="fr-FR" sz="1800" b="1" dirty="0" smtClean="0">
                <a:solidFill>
                  <a:schemeClr val="accent2">
                    <a:lumMod val="75000"/>
                  </a:schemeClr>
                </a:solidFill>
              </a:rPr>
              <a:t>}</a:t>
            </a:r>
          </a:p>
          <a:p>
            <a:pPr marL="0" indent="0">
              <a:buNone/>
            </a:pPr>
            <a:r>
              <a:rPr lang="fr-FR" sz="1800" dirty="0" smtClean="0"/>
              <a:t>ce style s'applique aux éléments &lt;p&gt; pour lesquels les deux classes 'marine' et 'pastoral' ont été spécifiés dans l'attribut class=</a:t>
            </a:r>
            <a:endParaRPr lang="fr-FR" sz="1800" dirty="0"/>
          </a:p>
        </p:txBody>
      </p:sp>
    </p:spTree>
    <p:extLst>
      <p:ext uri="{BB962C8B-B14F-4D97-AF65-F5344CB8AC3E}">
        <p14:creationId xmlns:p14="http://schemas.microsoft.com/office/powerpoint/2010/main" val="1660070024"/>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 syntaxe des sélecteurs</a:t>
            </a:r>
            <a:endParaRPr lang="fr-FR" dirty="0"/>
          </a:p>
        </p:txBody>
      </p:sp>
      <p:sp>
        <p:nvSpPr>
          <p:cNvPr id="3" name="Espace réservé du contenu 2"/>
          <p:cNvSpPr>
            <a:spLocks noGrp="1"/>
          </p:cNvSpPr>
          <p:nvPr>
            <p:ph idx="1"/>
          </p:nvPr>
        </p:nvSpPr>
        <p:spPr>
          <a:xfrm>
            <a:off x="762000" y="1596413"/>
            <a:ext cx="7626424" cy="5000939"/>
          </a:xfrm>
        </p:spPr>
        <p:txBody>
          <a:bodyPr>
            <a:normAutofit/>
          </a:bodyPr>
          <a:lstStyle/>
          <a:p>
            <a:pPr marL="0" indent="0">
              <a:buNone/>
            </a:pPr>
            <a:r>
              <a:rPr lang="fr-FR" sz="1800" u="sng" dirty="0" smtClean="0"/>
              <a:t>Sélecteurs liés aux identificateurs: </a:t>
            </a:r>
          </a:p>
          <a:p>
            <a:pPr marL="0" indent="0">
              <a:buNone/>
            </a:pPr>
            <a:r>
              <a:rPr lang="fr-FR" sz="1800" dirty="0" smtClean="0"/>
              <a:t>#</a:t>
            </a:r>
            <a:r>
              <a:rPr lang="fr-FR" sz="1800" b="1" dirty="0" smtClean="0">
                <a:solidFill>
                  <a:schemeClr val="accent2">
                    <a:lumMod val="75000"/>
                  </a:schemeClr>
                </a:solidFill>
              </a:rPr>
              <a:t>&lt;</a:t>
            </a:r>
            <a:r>
              <a:rPr lang="fr-FR" sz="1800" b="1" dirty="0" err="1" smtClean="0">
                <a:solidFill>
                  <a:schemeClr val="accent2">
                    <a:lumMod val="75000"/>
                  </a:schemeClr>
                </a:solidFill>
              </a:rPr>
              <a:t>identifieur</a:t>
            </a:r>
            <a:r>
              <a:rPr lang="fr-FR" sz="1800" b="1" dirty="0" smtClean="0">
                <a:solidFill>
                  <a:schemeClr val="accent2">
                    <a:lumMod val="75000"/>
                  </a:schemeClr>
                </a:solidFill>
              </a:rPr>
              <a:t>&gt; { déclarations}</a:t>
            </a:r>
          </a:p>
          <a:p>
            <a:pPr marL="0" indent="0">
              <a:buNone/>
            </a:pPr>
            <a:r>
              <a:rPr lang="fr-FR" sz="1800" b="1" dirty="0" smtClean="0">
                <a:solidFill>
                  <a:schemeClr val="accent2">
                    <a:lumMod val="75000"/>
                  </a:schemeClr>
                </a:solidFill>
              </a:rPr>
              <a:t>#tableau {width:100%}</a:t>
            </a:r>
          </a:p>
          <a:p>
            <a:pPr marL="0" indent="0">
              <a:buNone/>
            </a:pPr>
            <a:r>
              <a:rPr lang="fr-FR" sz="1800" dirty="0" smtClean="0"/>
              <a:t>l'élément appelé 'tableau' a une largeur = 100%,</a:t>
            </a:r>
            <a:endParaRPr lang="fr-FR" sz="1800" b="1" dirty="0" smtClean="0">
              <a:solidFill>
                <a:schemeClr val="accent2">
                  <a:lumMod val="75000"/>
                </a:schemeClr>
              </a:solidFill>
            </a:endParaRPr>
          </a:p>
          <a:p>
            <a:pPr marL="0" indent="0">
              <a:buNone/>
            </a:pPr>
            <a:endParaRPr lang="fr-FR" sz="1800" b="1" dirty="0" smtClean="0">
              <a:solidFill>
                <a:schemeClr val="accent2">
                  <a:lumMod val="75000"/>
                </a:schemeClr>
              </a:solidFill>
            </a:endParaRPr>
          </a:p>
          <a:p>
            <a:pPr marL="0" indent="0">
              <a:buNone/>
            </a:pPr>
            <a:r>
              <a:rPr lang="fr-FR" sz="1800" b="1" dirty="0" err="1" smtClean="0">
                <a:solidFill>
                  <a:schemeClr val="accent2">
                    <a:lumMod val="75000"/>
                  </a:schemeClr>
                </a:solidFill>
              </a:rPr>
              <a:t>table#tableau</a:t>
            </a:r>
            <a:r>
              <a:rPr lang="fr-FR" sz="1800" b="1" dirty="0" smtClean="0">
                <a:solidFill>
                  <a:schemeClr val="accent2">
                    <a:lumMod val="75000"/>
                  </a:schemeClr>
                </a:solidFill>
              </a:rPr>
              <a:t> </a:t>
            </a:r>
            <a:r>
              <a:rPr lang="fr-FR" sz="1800" b="1" dirty="0">
                <a:solidFill>
                  <a:schemeClr val="accent2">
                    <a:lumMod val="75000"/>
                  </a:schemeClr>
                </a:solidFill>
              </a:rPr>
              <a:t>{width:100%} </a:t>
            </a:r>
            <a:endParaRPr lang="fr-FR" sz="1800" b="1" dirty="0" smtClean="0">
              <a:solidFill>
                <a:schemeClr val="accent2">
                  <a:lumMod val="75000"/>
                </a:schemeClr>
              </a:solidFill>
            </a:endParaRPr>
          </a:p>
          <a:p>
            <a:pPr marL="0" indent="0">
              <a:buNone/>
            </a:pPr>
            <a:r>
              <a:rPr lang="fr-FR" sz="1800" dirty="0"/>
              <a:t>l'élément </a:t>
            </a:r>
            <a:r>
              <a:rPr lang="fr-FR" sz="1800" dirty="0" smtClean="0"/>
              <a:t>&lt;table&gt; appelé </a:t>
            </a:r>
            <a:r>
              <a:rPr lang="fr-FR" sz="1800" dirty="0"/>
              <a:t>'tableau' a une largeur = 100</a:t>
            </a:r>
            <a:r>
              <a:rPr lang="fr-FR" sz="1800" dirty="0" smtClean="0"/>
              <a:t>%,</a:t>
            </a:r>
          </a:p>
          <a:p>
            <a:pPr marL="0" indent="0">
              <a:buNone/>
            </a:pPr>
            <a:endParaRPr lang="fr-FR" sz="1800" b="1" dirty="0">
              <a:solidFill>
                <a:schemeClr val="accent2">
                  <a:lumMod val="75000"/>
                </a:schemeClr>
              </a:solidFill>
            </a:endParaRPr>
          </a:p>
          <a:p>
            <a:pPr marL="0" indent="0">
              <a:buNone/>
            </a:pPr>
            <a:r>
              <a:rPr lang="fr-FR" sz="1800" b="1" dirty="0" smtClean="0">
                <a:solidFill>
                  <a:schemeClr val="accent2">
                    <a:lumMod val="75000"/>
                  </a:schemeClr>
                </a:solidFill>
              </a:rPr>
              <a:t>#tableau tr td {</a:t>
            </a:r>
            <a:r>
              <a:rPr lang="fr-FR" sz="1800" b="1" dirty="0" err="1" smtClean="0">
                <a:solidFill>
                  <a:schemeClr val="accent2">
                    <a:lumMod val="75000"/>
                  </a:schemeClr>
                </a:solidFill>
              </a:rPr>
              <a:t>background-color:green</a:t>
            </a:r>
            <a:r>
              <a:rPr lang="fr-FR" sz="1800" b="1" dirty="0" smtClean="0">
                <a:solidFill>
                  <a:schemeClr val="accent2">
                    <a:lumMod val="75000"/>
                  </a:schemeClr>
                </a:solidFill>
              </a:rPr>
              <a:t>;}</a:t>
            </a:r>
            <a:endParaRPr lang="fr-FR" sz="1800" b="1" dirty="0">
              <a:solidFill>
                <a:schemeClr val="accent2">
                  <a:lumMod val="75000"/>
                </a:schemeClr>
              </a:solidFill>
            </a:endParaRPr>
          </a:p>
          <a:p>
            <a:pPr marL="0" indent="0">
              <a:buNone/>
            </a:pPr>
            <a:r>
              <a:rPr lang="fr-FR" sz="1800" dirty="0" smtClean="0"/>
              <a:t>chaque cellule de l'élément 'tableau' aura une couleur de fond verte.</a:t>
            </a:r>
          </a:p>
          <a:p>
            <a:pPr marL="0" indent="0">
              <a:buNone/>
            </a:pPr>
            <a:endParaRPr lang="fr-FR" sz="1800" dirty="0"/>
          </a:p>
        </p:txBody>
      </p:sp>
    </p:spTree>
    <p:extLst>
      <p:ext uri="{BB962C8B-B14F-4D97-AF65-F5344CB8AC3E}">
        <p14:creationId xmlns:p14="http://schemas.microsoft.com/office/powerpoint/2010/main" val="3942408607"/>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CSS syntaxe des sélecteurs</a:t>
            </a:r>
            <a:endParaRPr lang="fr-FR" dirty="0"/>
          </a:p>
        </p:txBody>
      </p:sp>
      <p:sp>
        <p:nvSpPr>
          <p:cNvPr id="3" name="Espace réservé du contenu 2"/>
          <p:cNvSpPr>
            <a:spLocks noGrp="1"/>
          </p:cNvSpPr>
          <p:nvPr>
            <p:ph idx="1"/>
          </p:nvPr>
        </p:nvSpPr>
        <p:spPr>
          <a:xfrm>
            <a:off x="762000" y="1596413"/>
            <a:ext cx="7626424" cy="5000939"/>
          </a:xfrm>
        </p:spPr>
        <p:txBody>
          <a:bodyPr>
            <a:normAutofit/>
          </a:bodyPr>
          <a:lstStyle/>
          <a:p>
            <a:pPr marL="0" indent="0">
              <a:buNone/>
            </a:pPr>
            <a:r>
              <a:rPr lang="fr-FR" sz="1800" u="sng" dirty="0" smtClean="0"/>
              <a:t>Sélecteurs enfant: </a:t>
            </a:r>
          </a:p>
          <a:p>
            <a:pPr marL="0" indent="0">
              <a:buNone/>
            </a:pPr>
            <a:r>
              <a:rPr lang="fr-FR" sz="1800" b="1" dirty="0" smtClean="0">
                <a:solidFill>
                  <a:schemeClr val="accent2">
                    <a:lumMod val="75000"/>
                  </a:schemeClr>
                </a:solidFill>
              </a:rPr>
              <a:t>body &gt; p { margin-top:2px; </a:t>
            </a:r>
            <a:r>
              <a:rPr lang="fr-FR" sz="1800" b="1" dirty="0">
                <a:solidFill>
                  <a:schemeClr val="accent2">
                    <a:lumMod val="75000"/>
                  </a:schemeClr>
                </a:solidFill>
              </a:rPr>
              <a:t>} </a:t>
            </a:r>
            <a:r>
              <a:rPr lang="fr-FR" sz="1800" b="1" dirty="0" smtClean="0">
                <a:solidFill>
                  <a:schemeClr val="accent2">
                    <a:lumMod val="75000"/>
                  </a:schemeClr>
                </a:solidFill>
              </a:rPr>
              <a:t> </a:t>
            </a:r>
          </a:p>
          <a:p>
            <a:pPr marL="0" indent="0">
              <a:buNone/>
            </a:pPr>
            <a:r>
              <a:rPr lang="fr-FR" sz="1800" dirty="0" smtClean="0"/>
              <a:t>ce CSS s'applique à tous les éléments &lt;p&gt; enfants de &lt;body&gt;. Les &lt;p&gt; enfants de &lt;div&gt; ne sont pas concernés.</a:t>
            </a:r>
          </a:p>
          <a:p>
            <a:pPr marL="0" indent="0">
              <a:buNone/>
            </a:pPr>
            <a:endParaRPr lang="fr-FR" sz="1800" u="sng" dirty="0" smtClean="0"/>
          </a:p>
          <a:p>
            <a:pPr marL="0" indent="0">
              <a:buNone/>
            </a:pPr>
            <a:r>
              <a:rPr lang="fr-FR" sz="1800" u="sng" dirty="0" smtClean="0"/>
              <a:t>Sélecteurs adjacents </a:t>
            </a:r>
            <a:r>
              <a:rPr lang="fr-FR" sz="1800" u="sng" dirty="0"/>
              <a:t>: </a:t>
            </a:r>
            <a:endParaRPr lang="fr-FR" sz="1800" u="sng" dirty="0" smtClean="0"/>
          </a:p>
          <a:p>
            <a:pPr marL="0" indent="0">
              <a:buNone/>
            </a:pPr>
            <a:r>
              <a:rPr lang="fr-FR" sz="1800" dirty="0" smtClean="0"/>
              <a:t>Cette règle s'applique lorsque les deux sélecteurs se suivent et s'applique au deuxième : </a:t>
            </a:r>
          </a:p>
          <a:p>
            <a:pPr marL="0" indent="0">
              <a:buNone/>
            </a:pPr>
            <a:r>
              <a:rPr lang="fr-FR" sz="1800" b="1" dirty="0">
                <a:solidFill>
                  <a:schemeClr val="accent2">
                    <a:lumMod val="75000"/>
                  </a:schemeClr>
                </a:solidFill>
              </a:rPr>
              <a:t>h1 + h2 { </a:t>
            </a:r>
            <a:r>
              <a:rPr lang="fr-FR" sz="1800" b="1" dirty="0" err="1">
                <a:solidFill>
                  <a:schemeClr val="accent2">
                    <a:lumMod val="75000"/>
                  </a:schemeClr>
                </a:solidFill>
              </a:rPr>
              <a:t>margin</a:t>
            </a:r>
            <a:r>
              <a:rPr lang="fr-FR" sz="1800" b="1" dirty="0">
                <a:solidFill>
                  <a:schemeClr val="accent2">
                    <a:lumMod val="75000"/>
                  </a:schemeClr>
                </a:solidFill>
              </a:rPr>
              <a:t>-top: -5mm } </a:t>
            </a:r>
            <a:endParaRPr lang="fr-FR" sz="1800" dirty="0" smtClean="0"/>
          </a:p>
          <a:p>
            <a:pPr marL="0" indent="0">
              <a:buNone/>
            </a:pPr>
            <a:r>
              <a:rPr lang="fr-FR" sz="1800" dirty="0" smtClean="0"/>
              <a:t>La distance entre une balise h1 suivie immédiatement par une balise h2 est réduite de 5 mm</a:t>
            </a:r>
            <a:endParaRPr lang="fr-FR" sz="1800" dirty="0"/>
          </a:p>
        </p:txBody>
      </p:sp>
    </p:spTree>
    <p:extLst>
      <p:ext uri="{BB962C8B-B14F-4D97-AF65-F5344CB8AC3E}">
        <p14:creationId xmlns:p14="http://schemas.microsoft.com/office/powerpoint/2010/main" val="1683572407"/>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268760"/>
            <a:ext cx="8274496" cy="5337720"/>
          </a:xfrm>
        </p:spPr>
        <p:txBody>
          <a:bodyPr/>
          <a:lstStyle/>
          <a:p>
            <a:pPr marL="0" indent="0" fontAlgn="auto">
              <a:spcAft>
                <a:spcPts val="0"/>
              </a:spcAft>
              <a:buNone/>
              <a:defRPr/>
            </a:pPr>
            <a:r>
              <a:rPr lang="en-US" sz="2000" dirty="0" err="1"/>
              <a:t>Cette</a:t>
            </a:r>
            <a:r>
              <a:rPr lang="en-US" sz="2000" dirty="0"/>
              <a:t> </a:t>
            </a:r>
            <a:r>
              <a:rPr lang="en-US" sz="2000" dirty="0" err="1"/>
              <a:t>propriété</a:t>
            </a:r>
            <a:r>
              <a:rPr lang="en-US" sz="2000" dirty="0"/>
              <a:t> </a:t>
            </a:r>
            <a:r>
              <a:rPr lang="en-US" sz="2000" dirty="0" err="1" smtClean="0"/>
              <a:t>est</a:t>
            </a:r>
            <a:r>
              <a:rPr lang="en-US" sz="2000" dirty="0" smtClean="0"/>
              <a:t> </a:t>
            </a:r>
            <a:r>
              <a:rPr lang="en-US" sz="2000" dirty="0" err="1" smtClean="0"/>
              <a:t>très</a:t>
            </a:r>
            <a:r>
              <a:rPr lang="en-US" sz="2000" dirty="0" smtClean="0"/>
              <a:t> </a:t>
            </a:r>
            <a:r>
              <a:rPr lang="en-US" sz="2000" dirty="0" err="1" smtClean="0"/>
              <a:t>importante</a:t>
            </a:r>
            <a:r>
              <a:rPr lang="en-US" sz="2000" dirty="0" smtClean="0"/>
              <a:t>. Elle </a:t>
            </a:r>
            <a:r>
              <a:rPr lang="en-US" sz="2000" dirty="0" err="1" smtClean="0"/>
              <a:t>définit</a:t>
            </a:r>
            <a:r>
              <a:rPr lang="en-US" sz="2000" dirty="0" smtClean="0"/>
              <a:t> la </a:t>
            </a:r>
            <a:r>
              <a:rPr lang="en-US" sz="2000" dirty="0" err="1" smtClean="0"/>
              <a:t>façon</a:t>
            </a:r>
            <a:r>
              <a:rPr lang="en-US" sz="2000" dirty="0" smtClean="0"/>
              <a:t> </a:t>
            </a:r>
            <a:r>
              <a:rPr lang="en-US" sz="2000" dirty="0" err="1" smtClean="0"/>
              <a:t>dont</a:t>
            </a:r>
            <a:r>
              <a:rPr lang="en-US" sz="2000" dirty="0" smtClean="0"/>
              <a:t> </a:t>
            </a:r>
            <a:r>
              <a:rPr lang="en-US" sz="2000" dirty="0" err="1" smtClean="0"/>
              <a:t>une</a:t>
            </a:r>
            <a:r>
              <a:rPr lang="en-US" sz="2000" dirty="0" smtClean="0"/>
              <a:t> </a:t>
            </a:r>
            <a:r>
              <a:rPr lang="en-US" sz="2000" dirty="0" err="1" smtClean="0"/>
              <a:t>boîte</a:t>
            </a:r>
            <a:r>
              <a:rPr lang="en-US" sz="2000" dirty="0" smtClean="0"/>
              <a:t> </a:t>
            </a:r>
            <a:r>
              <a:rPr lang="en-US" sz="2000" dirty="0" err="1" smtClean="0"/>
              <a:t>est</a:t>
            </a:r>
            <a:r>
              <a:rPr lang="en-US" sz="2000" dirty="0" smtClean="0"/>
              <a:t>  </a:t>
            </a:r>
            <a:r>
              <a:rPr lang="en-US" sz="2000" dirty="0" err="1" smtClean="0"/>
              <a:t>affichée</a:t>
            </a:r>
            <a:r>
              <a:rPr lang="en-US" sz="2000" dirty="0" smtClean="0"/>
              <a:t> </a:t>
            </a:r>
            <a:r>
              <a:rPr lang="en-US" sz="2000" dirty="0" err="1" smtClean="0"/>
              <a:t>dans</a:t>
            </a:r>
            <a:r>
              <a:rPr lang="en-US" sz="2000" dirty="0" smtClean="0"/>
              <a:t> la page HTML.</a:t>
            </a:r>
          </a:p>
          <a:p>
            <a:pPr marL="0" indent="0" fontAlgn="auto">
              <a:spcAft>
                <a:spcPts val="0"/>
              </a:spcAft>
              <a:buNone/>
              <a:defRPr/>
            </a:pPr>
            <a:r>
              <a:rPr lang="en-US" sz="2000" b="1" dirty="0" smtClean="0">
                <a:solidFill>
                  <a:schemeClr val="accent2">
                    <a:lumMod val="75000"/>
                  </a:schemeClr>
                </a:solidFill>
              </a:rPr>
              <a:t>display </a:t>
            </a:r>
            <a:r>
              <a:rPr lang="en-US" sz="2000" b="1" dirty="0">
                <a:solidFill>
                  <a:schemeClr val="accent2">
                    <a:lumMod val="75000"/>
                  </a:schemeClr>
                </a:solidFill>
              </a:rPr>
              <a:t>: </a:t>
            </a:r>
            <a:r>
              <a:rPr lang="en-US" sz="2000" dirty="0">
                <a:solidFill>
                  <a:schemeClr val="tx2"/>
                </a:solidFill>
              </a:rPr>
              <a:t>inline</a:t>
            </a:r>
            <a:r>
              <a:rPr lang="en-US" sz="2000" dirty="0" smtClean="0">
                <a:solidFill>
                  <a:schemeClr val="tx2"/>
                </a:solidFill>
              </a:rPr>
              <a:t> |block | list-item | inline-block </a:t>
            </a:r>
            <a:r>
              <a:rPr lang="en-US" sz="2000" dirty="0">
                <a:solidFill>
                  <a:schemeClr val="tx2"/>
                </a:solidFill>
              </a:rPr>
              <a:t>| </a:t>
            </a:r>
            <a:r>
              <a:rPr lang="en-US" sz="2000" dirty="0" smtClean="0">
                <a:solidFill>
                  <a:schemeClr val="tx2"/>
                </a:solidFill>
              </a:rPr>
              <a:t>&lt;table-</a:t>
            </a:r>
            <a:r>
              <a:rPr lang="en-US" sz="2000" dirty="0" err="1" smtClean="0">
                <a:solidFill>
                  <a:schemeClr val="tx2"/>
                </a:solidFill>
              </a:rPr>
              <a:t>elem</a:t>
            </a:r>
            <a:r>
              <a:rPr lang="en-US" sz="2000" dirty="0" smtClean="0">
                <a:solidFill>
                  <a:schemeClr val="tx2"/>
                </a:solidFill>
              </a:rPr>
              <a:t>&gt;| none |inherit</a:t>
            </a:r>
            <a:endParaRPr lang="en-US" sz="2000" dirty="0">
              <a:solidFill>
                <a:schemeClr val="tx2"/>
              </a:solidFill>
            </a:endParaRPr>
          </a:p>
          <a:p>
            <a:pPr marL="0" indent="0" fontAlgn="auto">
              <a:spcAft>
                <a:spcPts val="0"/>
              </a:spcAft>
              <a:buNone/>
              <a:defRPr/>
            </a:pPr>
            <a:r>
              <a:rPr lang="en-US" sz="2000" dirty="0" smtClean="0">
                <a:solidFill>
                  <a:schemeClr val="tx2"/>
                </a:solidFill>
              </a:rPr>
              <a:t>inline : </a:t>
            </a:r>
            <a:r>
              <a:rPr lang="fr-FR" sz="2000" dirty="0" smtClean="0"/>
              <a:t>la boîte considérée </a:t>
            </a:r>
            <a:r>
              <a:rPr lang="fr-FR" sz="2000" dirty="0"/>
              <a:t>comme étant un seule </a:t>
            </a:r>
            <a:r>
              <a:rPr lang="fr-FR" sz="2000" dirty="0" smtClean="0"/>
              <a:t>ligne,</a:t>
            </a:r>
          </a:p>
          <a:p>
            <a:pPr marL="0" indent="0" fontAlgn="auto">
              <a:spcAft>
                <a:spcPts val="0"/>
              </a:spcAft>
              <a:buNone/>
              <a:defRPr/>
            </a:pPr>
            <a:r>
              <a:rPr lang="en-US" sz="2000" dirty="0" smtClean="0">
                <a:solidFill>
                  <a:schemeClr val="tx2"/>
                </a:solidFill>
              </a:rPr>
              <a:t>block </a:t>
            </a:r>
            <a:r>
              <a:rPr lang="en-US" sz="2000" dirty="0">
                <a:solidFill>
                  <a:schemeClr val="tx2"/>
                </a:solidFill>
              </a:rPr>
              <a:t>: </a:t>
            </a:r>
            <a:r>
              <a:rPr lang="fr-FR" sz="2000" dirty="0"/>
              <a:t>la boîte </a:t>
            </a:r>
            <a:r>
              <a:rPr lang="fr-FR" sz="2000" dirty="0" smtClean="0"/>
              <a:t>sera </a:t>
            </a:r>
            <a:r>
              <a:rPr lang="fr-FR" sz="2000" dirty="0"/>
              <a:t>considéré comme étant un </a:t>
            </a:r>
            <a:r>
              <a:rPr lang="fr-FR" sz="2000" dirty="0" smtClean="0"/>
              <a:t>bloc,</a:t>
            </a:r>
            <a:endParaRPr lang="en-US" sz="2000" dirty="0"/>
          </a:p>
          <a:p>
            <a:pPr marL="0" indent="0" fontAlgn="auto">
              <a:spcAft>
                <a:spcPts val="0"/>
              </a:spcAft>
              <a:buNone/>
              <a:defRPr/>
            </a:pPr>
            <a:r>
              <a:rPr lang="en-US" sz="2000" dirty="0" smtClean="0">
                <a:solidFill>
                  <a:schemeClr val="tx2"/>
                </a:solidFill>
              </a:rPr>
              <a:t>inline-</a:t>
            </a:r>
            <a:r>
              <a:rPr lang="en-US" sz="2000" dirty="0">
                <a:solidFill>
                  <a:schemeClr val="tx2"/>
                </a:solidFill>
              </a:rPr>
              <a:t>b</a:t>
            </a:r>
            <a:r>
              <a:rPr lang="en-US" sz="2000" dirty="0" smtClean="0">
                <a:solidFill>
                  <a:schemeClr val="tx2"/>
                </a:solidFill>
              </a:rPr>
              <a:t>lock </a:t>
            </a:r>
            <a:r>
              <a:rPr lang="en-US" sz="2000" dirty="0">
                <a:solidFill>
                  <a:schemeClr val="tx2"/>
                </a:solidFill>
              </a:rPr>
              <a:t>: </a:t>
            </a:r>
            <a:r>
              <a:rPr lang="fr-FR" sz="2000" dirty="0"/>
              <a:t>correspond à un élément </a:t>
            </a:r>
            <a:r>
              <a:rPr lang="fr-FR" sz="2000" dirty="0" err="1"/>
              <a:t>inline</a:t>
            </a:r>
            <a:r>
              <a:rPr lang="fr-FR" sz="2000" dirty="0"/>
              <a:t> avec un comportement bloc (non w3c). Compatible avec Internet </a:t>
            </a:r>
            <a:r>
              <a:rPr lang="fr-FR" sz="2000" dirty="0" smtClean="0"/>
              <a:t>Explorer. Le contenu est affiché comme un bloc mais l'élément lui-même est considéré comme '</a:t>
            </a:r>
            <a:r>
              <a:rPr lang="fr-FR" sz="2000" dirty="0" err="1" smtClean="0"/>
              <a:t>inline</a:t>
            </a:r>
            <a:r>
              <a:rPr lang="fr-FR" sz="2000" dirty="0" smtClean="0"/>
              <a:t>'</a:t>
            </a:r>
            <a:endParaRPr lang="en-US" sz="2000" dirty="0"/>
          </a:p>
          <a:p>
            <a:pPr marL="0" indent="0" fontAlgn="auto">
              <a:spcAft>
                <a:spcPts val="0"/>
              </a:spcAft>
              <a:buNone/>
              <a:defRPr/>
            </a:pPr>
            <a:r>
              <a:rPr lang="en-US" sz="2000" dirty="0" smtClean="0">
                <a:solidFill>
                  <a:schemeClr val="tx2"/>
                </a:solidFill>
              </a:rPr>
              <a:t>list-item </a:t>
            </a:r>
            <a:r>
              <a:rPr lang="en-US" sz="2000" dirty="0">
                <a:solidFill>
                  <a:schemeClr val="tx2"/>
                </a:solidFill>
              </a:rPr>
              <a:t>: </a:t>
            </a:r>
            <a:r>
              <a:rPr lang="fr-FR" sz="2000" dirty="0" smtClean="0"/>
              <a:t>la boîte sera affichée </a:t>
            </a:r>
            <a:r>
              <a:rPr lang="fr-FR" sz="2000" dirty="0"/>
              <a:t>sous forme de liste, </a:t>
            </a:r>
            <a:endParaRPr lang="en-US" sz="2000" dirty="0"/>
          </a:p>
          <a:p>
            <a:pPr marL="0" indent="0" fontAlgn="auto">
              <a:spcAft>
                <a:spcPts val="0"/>
              </a:spcAft>
              <a:buNone/>
              <a:defRPr/>
            </a:pPr>
            <a:r>
              <a:rPr lang="en-US" sz="2000" dirty="0" smtClean="0">
                <a:solidFill>
                  <a:schemeClr val="tx2"/>
                </a:solidFill>
              </a:rPr>
              <a:t>none </a:t>
            </a:r>
            <a:r>
              <a:rPr lang="en-US" sz="2000" dirty="0">
                <a:solidFill>
                  <a:schemeClr val="tx2"/>
                </a:solidFill>
              </a:rPr>
              <a:t>: </a:t>
            </a:r>
            <a:r>
              <a:rPr lang="fr-FR" sz="2000" dirty="0" smtClean="0"/>
              <a:t>la boîte n'est pas affichée.</a:t>
            </a:r>
            <a:endParaRPr lang="en-US" sz="2000" dirty="0"/>
          </a:p>
          <a:p>
            <a:pPr marL="0" indent="0" fontAlgn="auto">
              <a:spcAft>
                <a:spcPts val="0"/>
              </a:spcAft>
              <a:buNone/>
              <a:defRPr/>
            </a:pPr>
            <a:r>
              <a:rPr lang="en-US" sz="2000" dirty="0" err="1" smtClean="0"/>
              <a:t>exemples</a:t>
            </a:r>
            <a:r>
              <a:rPr lang="en-US" sz="2000" dirty="0" smtClean="0"/>
              <a:t> :</a:t>
            </a:r>
          </a:p>
          <a:p>
            <a:pPr marL="0" indent="0" fontAlgn="auto">
              <a:spcAft>
                <a:spcPts val="0"/>
              </a:spcAft>
              <a:buNone/>
              <a:defRPr/>
            </a:pPr>
            <a:r>
              <a:rPr lang="fr-FR" sz="2000" dirty="0"/>
              <a:t>p { display: block } </a:t>
            </a:r>
            <a:endParaRPr lang="fr-FR" sz="2000" dirty="0" smtClean="0"/>
          </a:p>
          <a:p>
            <a:pPr marL="0" indent="0" fontAlgn="auto">
              <a:spcAft>
                <a:spcPts val="0"/>
              </a:spcAft>
              <a:buNone/>
              <a:defRPr/>
            </a:pPr>
            <a:r>
              <a:rPr lang="fr-FR" sz="2000" dirty="0" err="1" smtClean="0"/>
              <a:t>em</a:t>
            </a:r>
            <a:r>
              <a:rPr lang="fr-FR" sz="2000" dirty="0" smtClean="0"/>
              <a:t> </a:t>
            </a:r>
            <a:r>
              <a:rPr lang="fr-FR" sz="2000" dirty="0"/>
              <a:t>{ display: </a:t>
            </a:r>
            <a:r>
              <a:rPr lang="fr-FR" sz="2000" dirty="0" err="1"/>
              <a:t>inline</a:t>
            </a:r>
            <a:r>
              <a:rPr lang="fr-FR" sz="2000" dirty="0"/>
              <a:t> } </a:t>
            </a:r>
            <a:endParaRPr lang="fr-FR" sz="2000" dirty="0" smtClean="0"/>
          </a:p>
          <a:p>
            <a:pPr marL="0" indent="0" fontAlgn="auto">
              <a:spcAft>
                <a:spcPts val="0"/>
              </a:spcAft>
              <a:buNone/>
              <a:defRPr/>
            </a:pPr>
            <a:r>
              <a:rPr lang="fr-FR" sz="2000" dirty="0" smtClean="0"/>
              <a:t>li </a:t>
            </a:r>
            <a:r>
              <a:rPr lang="fr-FR" sz="2000" dirty="0"/>
              <a:t>{ display: </a:t>
            </a:r>
            <a:r>
              <a:rPr lang="fr-FR" sz="2000" dirty="0" err="1"/>
              <a:t>list</a:t>
            </a:r>
            <a:r>
              <a:rPr lang="fr-FR" sz="2000" dirty="0"/>
              <a:t>-item } </a:t>
            </a:r>
            <a:endParaRPr lang="fr-FR" sz="2000" dirty="0" smtClean="0"/>
          </a:p>
          <a:p>
            <a:pPr marL="0" indent="0" fontAlgn="auto">
              <a:spcAft>
                <a:spcPts val="0"/>
              </a:spcAft>
              <a:buNone/>
              <a:defRPr/>
            </a:pPr>
            <a:r>
              <a:rPr lang="fr-FR" sz="2000" dirty="0" err="1" smtClean="0"/>
              <a:t>img</a:t>
            </a:r>
            <a:r>
              <a:rPr lang="fr-FR" sz="2000" dirty="0" smtClean="0"/>
              <a:t> </a:t>
            </a:r>
            <a:r>
              <a:rPr lang="fr-FR" sz="2000" dirty="0"/>
              <a:t>{ display: none } </a:t>
            </a:r>
            <a:r>
              <a:rPr lang="fr-FR" sz="2000" dirty="0" smtClean="0"/>
              <a:t>	/* ne pas afficher l'image </a:t>
            </a:r>
            <a:r>
              <a:rPr lang="fr-FR" sz="2000" dirty="0"/>
              <a:t>*/</a:t>
            </a:r>
            <a:endParaRPr lang="en-US" sz="2000" b="1" dirty="0">
              <a:solidFill>
                <a:schemeClr val="accent2">
                  <a:lumMod val="75000"/>
                </a:schemeClr>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'display'</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1980502713"/>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762000" y="269875"/>
            <a:ext cx="8077200" cy="1143000"/>
          </a:xfrm>
        </p:spPr>
        <p:txBody>
          <a:bodyPr/>
          <a:lstStyle/>
          <a:p>
            <a:r>
              <a:rPr dirty="0" smtClean="0"/>
              <a:t>Introduction au CSS3</a:t>
            </a:r>
          </a:p>
        </p:txBody>
      </p:sp>
      <p:sp>
        <p:nvSpPr>
          <p:cNvPr id="3" name="Espace réservé du contenu 2"/>
          <p:cNvSpPr>
            <a:spLocks noGrp="1"/>
          </p:cNvSpPr>
          <p:nvPr>
            <p:ph idx="1"/>
          </p:nvPr>
        </p:nvSpPr>
        <p:spPr>
          <a:xfrm>
            <a:off x="762000" y="1597025"/>
            <a:ext cx="8077200" cy="4297363"/>
          </a:xfrm>
        </p:spPr>
        <p:txBody>
          <a:bodyPr rtlCol="0">
            <a:normAutofit/>
          </a:bodyPr>
          <a:lstStyle/>
          <a:p>
            <a:pPr marL="0" indent="0" fontAlgn="auto">
              <a:spcAft>
                <a:spcPts val="0"/>
              </a:spcAft>
              <a:buFont typeface="Arial" pitchFamily="34" charset="0"/>
              <a:buNone/>
              <a:defRPr/>
            </a:pPr>
            <a:r>
              <a:rPr sz="2000" dirty="0" smtClean="0"/>
              <a:t>Syntaxe :</a:t>
            </a:r>
          </a:p>
          <a:p>
            <a:pPr marL="0" indent="0" fontAlgn="auto">
              <a:spcAft>
                <a:spcPts val="0"/>
              </a:spcAft>
              <a:buFont typeface="Arial" pitchFamily="34" charset="0"/>
              <a:buNone/>
              <a:defRPr/>
            </a:pPr>
            <a:r>
              <a:rPr lang="fr-FR" sz="2900" b="1" dirty="0" smtClean="0">
                <a:solidFill>
                  <a:schemeClr val="accent2">
                    <a:lumMod val="75000"/>
                  </a:schemeClr>
                </a:solidFill>
              </a:rPr>
              <a:t>Sélecteur1</a:t>
            </a:r>
            <a:r>
              <a:rPr lang="fr-FR" sz="2900" b="1" dirty="0" smtClean="0"/>
              <a:t>,</a:t>
            </a:r>
            <a:r>
              <a:rPr lang="fr-FR" sz="2900" b="1" dirty="0" smtClean="0">
                <a:solidFill>
                  <a:schemeClr val="accent2">
                    <a:lumMod val="75000"/>
                  </a:schemeClr>
                </a:solidFill>
              </a:rPr>
              <a:t> Sélecteur2</a:t>
            </a:r>
            <a:r>
              <a:rPr lang="fr-FR" sz="2900" b="1" dirty="0" smtClean="0"/>
              <a:t>,</a:t>
            </a:r>
            <a:r>
              <a:rPr lang="fr-FR" sz="2900" dirty="0" smtClean="0"/>
              <a:t> ... </a:t>
            </a:r>
            <a:r>
              <a:rPr lang="fr-FR" sz="2900" b="1" dirty="0" smtClean="0">
                <a:solidFill>
                  <a:schemeClr val="accent5">
                    <a:lumMod val="50000"/>
                  </a:schemeClr>
                </a:solidFill>
              </a:rPr>
              <a:t>{</a:t>
            </a:r>
            <a:r>
              <a:rPr lang="fr-FR" sz="2900" b="1" dirty="0" smtClean="0">
                <a:solidFill>
                  <a:schemeClr val="tx2">
                    <a:lumMod val="75000"/>
                  </a:schemeClr>
                </a:solidFill>
              </a:rPr>
              <a:t>propriété1</a:t>
            </a:r>
            <a:r>
              <a:rPr lang="fr-FR" sz="2900" b="1" dirty="0" smtClean="0">
                <a:solidFill>
                  <a:schemeClr val="accent3">
                    <a:lumMod val="50000"/>
                  </a:schemeClr>
                </a:solidFill>
              </a:rPr>
              <a:t>:</a:t>
            </a:r>
            <a:r>
              <a:rPr lang="fr-FR" sz="2900" b="1" dirty="0" smtClean="0">
                <a:solidFill>
                  <a:srgbClr val="FF0000"/>
                </a:solidFill>
              </a:rPr>
              <a:t>valeur1</a:t>
            </a:r>
            <a:r>
              <a:rPr lang="fr-FR" sz="2900" b="1" dirty="0" smtClean="0"/>
              <a:t>;</a:t>
            </a:r>
            <a:r>
              <a:rPr lang="fr-FR" sz="2900" dirty="0" smtClean="0"/>
              <a:t> </a:t>
            </a:r>
            <a:r>
              <a:rPr lang="fr-FR" sz="2900" b="1" dirty="0" smtClean="0">
                <a:solidFill>
                  <a:schemeClr val="tx2">
                    <a:lumMod val="75000"/>
                  </a:schemeClr>
                </a:solidFill>
              </a:rPr>
              <a:t>propriété2</a:t>
            </a:r>
            <a:r>
              <a:rPr lang="fr-FR" sz="2900" b="1" dirty="0" smtClean="0">
                <a:solidFill>
                  <a:schemeClr val="accent3">
                    <a:lumMod val="50000"/>
                  </a:schemeClr>
                </a:solidFill>
              </a:rPr>
              <a:t>:</a:t>
            </a:r>
            <a:r>
              <a:rPr lang="fr-FR" sz="2900" b="1" dirty="0" smtClean="0">
                <a:solidFill>
                  <a:srgbClr val="FF0000"/>
                </a:solidFill>
              </a:rPr>
              <a:t>valeur2</a:t>
            </a:r>
            <a:r>
              <a:rPr lang="fr-FR" sz="2900" b="1" dirty="0" smtClean="0">
                <a:solidFill>
                  <a:schemeClr val="accent5">
                    <a:lumMod val="50000"/>
                  </a:schemeClr>
                </a:solidFill>
              </a:rPr>
              <a:t>}</a:t>
            </a:r>
          </a:p>
          <a:p>
            <a:pPr marL="0" indent="0" fontAlgn="auto">
              <a:spcAft>
                <a:spcPts val="0"/>
              </a:spcAft>
              <a:buNone/>
              <a:defRPr/>
            </a:pPr>
            <a:endParaRPr lang="fr-FR" sz="2000" b="1" dirty="0" smtClean="0"/>
          </a:p>
          <a:p>
            <a:pPr marL="0" indent="0" fontAlgn="auto">
              <a:spcAft>
                <a:spcPts val="0"/>
              </a:spcAft>
              <a:buNone/>
              <a:defRPr/>
            </a:pPr>
            <a:r>
              <a:rPr lang="fr-FR" sz="2000" b="1" dirty="0" smtClean="0"/>
              <a:t>2 / une ou plusieurs propriétés :</a:t>
            </a:r>
            <a:r>
              <a:rPr lang="fr-FR" sz="2000" dirty="0" smtClean="0"/>
              <a:t/>
            </a:r>
            <a:br>
              <a:rPr lang="fr-FR" sz="2000" dirty="0" smtClean="0"/>
            </a:br>
            <a:r>
              <a:rPr lang="fr-FR" sz="2000" dirty="0" smtClean="0"/>
              <a:t>une propriété détermine le style appliqué au sélecteur,</a:t>
            </a:r>
            <a:br>
              <a:rPr lang="fr-FR" sz="2000" dirty="0" smtClean="0"/>
            </a:br>
            <a:r>
              <a:rPr lang="fr-FR" sz="2000" dirty="0" smtClean="0"/>
              <a:t>il est séparé de la valeur par le caractère 'deux points' </a:t>
            </a:r>
            <a:r>
              <a:rPr lang="fr-FR" b="1" dirty="0" smtClean="0">
                <a:solidFill>
                  <a:schemeClr val="accent3">
                    <a:lumMod val="50000"/>
                  </a:schemeClr>
                </a:solidFill>
              </a:rPr>
              <a:t>:</a:t>
            </a:r>
            <a:br>
              <a:rPr lang="fr-FR" b="1" dirty="0" smtClean="0">
                <a:solidFill>
                  <a:schemeClr val="accent3">
                    <a:lumMod val="50000"/>
                  </a:schemeClr>
                </a:solidFill>
              </a:rPr>
            </a:br>
            <a:r>
              <a:rPr lang="fr-FR" sz="2000" dirty="0"/>
              <a:t>Deux propriétés sont séparées par un point-virgule </a:t>
            </a:r>
            <a:r>
              <a:rPr lang="fr-FR" b="1" dirty="0" smtClean="0">
                <a:solidFill>
                  <a:schemeClr val="accent3">
                    <a:lumMod val="50000"/>
                  </a:schemeClr>
                </a:solidFill>
              </a:rPr>
              <a:t>;</a:t>
            </a:r>
            <a:br>
              <a:rPr lang="fr-FR" b="1" dirty="0" smtClean="0">
                <a:solidFill>
                  <a:schemeClr val="accent3">
                    <a:lumMod val="50000"/>
                  </a:schemeClr>
                </a:solidFill>
              </a:rPr>
            </a:br>
            <a:r>
              <a:rPr lang="fr-FR" sz="2000" dirty="0" smtClean="0"/>
              <a:t>exemple :</a:t>
            </a:r>
            <a:br>
              <a:rPr lang="fr-FR" sz="2000" dirty="0" smtClean="0"/>
            </a:br>
            <a:r>
              <a:rPr lang="fr-FR" sz="2900" b="1" dirty="0" smtClean="0">
                <a:solidFill>
                  <a:schemeClr val="accent2">
                    <a:lumMod val="75000"/>
                  </a:schemeClr>
                </a:solidFill>
              </a:rPr>
              <a:t>p</a:t>
            </a:r>
            <a:r>
              <a:rPr lang="fr-FR" sz="2900" b="1" dirty="0">
                <a:solidFill>
                  <a:schemeClr val="accent2">
                    <a:lumMod val="75000"/>
                  </a:schemeClr>
                </a:solidFill>
              </a:rPr>
              <a:t>, h2 </a:t>
            </a:r>
            <a:r>
              <a:rPr lang="fr-FR" sz="2900" dirty="0" smtClean="0"/>
              <a:t>{</a:t>
            </a:r>
            <a:r>
              <a:rPr lang="fr-FR" sz="2900" b="1" dirty="0" smtClean="0">
                <a:solidFill>
                  <a:schemeClr val="accent5">
                    <a:lumMod val="50000"/>
                  </a:schemeClr>
                </a:solidFill>
              </a:rPr>
              <a:t>font-size</a:t>
            </a:r>
            <a:r>
              <a:rPr lang="fr-FR" sz="2900" dirty="0" smtClean="0"/>
              <a:t>: ....;</a:t>
            </a:r>
            <a:r>
              <a:rPr lang="fr-FR" sz="2900" b="1" dirty="0" err="1" smtClean="0">
                <a:solidFill>
                  <a:schemeClr val="accent5">
                    <a:lumMod val="50000"/>
                  </a:schemeClr>
                </a:solidFill>
              </a:rPr>
              <a:t>text-align</a:t>
            </a:r>
            <a:r>
              <a:rPr lang="fr-FR" sz="2900" dirty="0" smtClean="0"/>
              <a:t>: ....}</a:t>
            </a:r>
            <a:endParaRPr lang="fr-FR" sz="2900" dirty="0"/>
          </a:p>
          <a:p>
            <a:pPr marL="457200" indent="-457200" fontAlgn="auto">
              <a:spcAft>
                <a:spcPts val="0"/>
              </a:spcAft>
              <a:buFont typeface="+mj-lt"/>
              <a:buAutoNum type="arabicPeriod"/>
              <a:defRPr/>
            </a:pPr>
            <a:endParaRPr lang="fr-FR" sz="2000" dirty="0" smtClean="0"/>
          </a:p>
          <a:p>
            <a:pPr marL="0" indent="0" fontAlgn="auto">
              <a:spcAft>
                <a:spcPts val="0"/>
              </a:spcAft>
              <a:buNone/>
              <a:defRPr/>
            </a:pPr>
            <a:endParaRPr lang="fr-FR" sz="2000" dirty="0"/>
          </a:p>
        </p:txBody>
      </p:sp>
    </p:spTree>
    <p:extLst>
      <p:ext uri="{BB962C8B-B14F-4D97-AF65-F5344CB8AC3E}">
        <p14:creationId xmlns:p14="http://schemas.microsoft.com/office/powerpoint/2010/main" val="488238504"/>
      </p:ext>
    </p:extLst>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55576" y="1268760"/>
            <a:ext cx="8274496" cy="5337720"/>
          </a:xfrm>
        </p:spPr>
        <p:txBody>
          <a:bodyPr/>
          <a:lstStyle/>
          <a:p>
            <a:pPr marL="0" indent="0" fontAlgn="auto">
              <a:spcAft>
                <a:spcPts val="0"/>
              </a:spcAft>
              <a:buNone/>
              <a:defRPr/>
            </a:pPr>
            <a:r>
              <a:rPr lang="en-US" sz="2000" dirty="0" smtClean="0">
                <a:solidFill>
                  <a:schemeClr val="tx2"/>
                </a:solidFill>
              </a:rPr>
              <a:t>table-</a:t>
            </a:r>
            <a:r>
              <a:rPr lang="en-US" sz="2000" dirty="0" err="1" smtClean="0">
                <a:solidFill>
                  <a:schemeClr val="tx2"/>
                </a:solidFill>
              </a:rPr>
              <a:t>elem</a:t>
            </a:r>
            <a:r>
              <a:rPr lang="en-US" sz="2000" dirty="0" smtClean="0">
                <a:solidFill>
                  <a:schemeClr val="tx2"/>
                </a:solidFill>
              </a:rPr>
              <a:t> </a:t>
            </a:r>
            <a:r>
              <a:rPr lang="en-US" sz="2000" dirty="0">
                <a:solidFill>
                  <a:schemeClr val="tx2"/>
                </a:solidFill>
              </a:rPr>
              <a:t>: </a:t>
            </a:r>
            <a:r>
              <a:rPr lang="fr-FR" sz="2000" dirty="0"/>
              <a:t>la boîte </a:t>
            </a:r>
            <a:r>
              <a:rPr lang="fr-FR" sz="2000" dirty="0" smtClean="0"/>
              <a:t>est considérée </a:t>
            </a:r>
            <a:r>
              <a:rPr lang="fr-FR" sz="2000" dirty="0"/>
              <a:t>comme étant un </a:t>
            </a:r>
            <a:r>
              <a:rPr lang="fr-FR" sz="2000" dirty="0" smtClean="0"/>
              <a:t>élément de &lt;table&gt; :</a:t>
            </a:r>
          </a:p>
          <a:p>
            <a:pPr marL="0" indent="0" fontAlgn="auto">
              <a:spcAft>
                <a:spcPts val="0"/>
              </a:spcAft>
              <a:buNone/>
              <a:defRPr/>
            </a:pPr>
            <a:endParaRPr lang="fr-FR" sz="2000" dirty="0" smtClean="0"/>
          </a:p>
          <a:p>
            <a:pPr marL="0" indent="0" fontAlgn="auto">
              <a:spcAft>
                <a:spcPts val="0"/>
              </a:spcAft>
              <a:buNone/>
              <a:defRPr/>
            </a:pPr>
            <a:r>
              <a:rPr lang="en-US" sz="2000" dirty="0" smtClean="0">
                <a:solidFill>
                  <a:schemeClr val="tx2"/>
                </a:solidFill>
              </a:rPr>
              <a:t>table </a:t>
            </a:r>
            <a:r>
              <a:rPr lang="en-US" sz="2000" dirty="0">
                <a:solidFill>
                  <a:schemeClr val="tx2"/>
                </a:solidFill>
              </a:rPr>
              <a:t>: </a:t>
            </a:r>
            <a:r>
              <a:rPr lang="fr-FR" sz="2000" dirty="0"/>
              <a:t>la boîte considérée comme étant </a:t>
            </a:r>
            <a:r>
              <a:rPr lang="fr-FR" sz="2000" dirty="0" smtClean="0"/>
              <a:t>une balise &lt;table&gt;,</a:t>
            </a:r>
          </a:p>
          <a:p>
            <a:pPr marL="0" indent="0" fontAlgn="auto">
              <a:spcAft>
                <a:spcPts val="0"/>
              </a:spcAft>
              <a:buNone/>
              <a:defRPr/>
            </a:pPr>
            <a:r>
              <a:rPr lang="en-US" sz="2000" dirty="0" smtClean="0">
                <a:solidFill>
                  <a:schemeClr val="tx2"/>
                </a:solidFill>
              </a:rPr>
              <a:t>inline-table </a:t>
            </a:r>
            <a:r>
              <a:rPr lang="en-US" sz="2000" dirty="0">
                <a:solidFill>
                  <a:schemeClr val="tx2"/>
                </a:solidFill>
              </a:rPr>
              <a:t>: </a:t>
            </a:r>
            <a:r>
              <a:rPr lang="fr-FR" sz="2000" dirty="0"/>
              <a:t>la boîte considérée comme étant une </a:t>
            </a:r>
            <a:r>
              <a:rPr lang="fr-FR" sz="2000" dirty="0" smtClean="0"/>
              <a:t>balise &lt;table&gt;,</a:t>
            </a:r>
          </a:p>
          <a:p>
            <a:pPr marL="0" indent="0" fontAlgn="auto">
              <a:spcAft>
                <a:spcPts val="0"/>
              </a:spcAft>
              <a:buNone/>
              <a:defRPr/>
            </a:pPr>
            <a:r>
              <a:rPr lang="en-US" sz="2000" dirty="0" smtClean="0">
                <a:solidFill>
                  <a:schemeClr val="tx2"/>
                </a:solidFill>
              </a:rPr>
              <a:t>table-row-group </a:t>
            </a:r>
            <a:r>
              <a:rPr lang="en-US" sz="2000" dirty="0">
                <a:solidFill>
                  <a:schemeClr val="tx2"/>
                </a:solidFill>
              </a:rPr>
              <a:t>: </a:t>
            </a:r>
            <a:r>
              <a:rPr lang="fr-FR" sz="2000" dirty="0"/>
              <a:t>la boîte considérée comme étant une </a:t>
            </a:r>
            <a:r>
              <a:rPr lang="fr-FR" sz="2000" dirty="0" smtClean="0"/>
              <a:t>balise&lt;</a:t>
            </a:r>
            <a:r>
              <a:rPr lang="fr-FR" sz="2000" dirty="0" err="1" smtClean="0"/>
              <a:t>tbody</a:t>
            </a:r>
            <a:r>
              <a:rPr lang="fr-FR" sz="2000" dirty="0" smtClean="0"/>
              <a:t>&gt;,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table-header-group </a:t>
            </a:r>
            <a:r>
              <a:rPr lang="en-US" sz="2000" dirty="0">
                <a:solidFill>
                  <a:schemeClr val="tx2"/>
                </a:solidFill>
              </a:rPr>
              <a:t>: </a:t>
            </a:r>
            <a:r>
              <a:rPr lang="fr-FR" sz="2000" dirty="0"/>
              <a:t>la boîte considérée comme étant une  </a:t>
            </a:r>
            <a:r>
              <a:rPr lang="fr-FR" sz="2000" dirty="0" smtClean="0"/>
              <a:t>balise &lt;</a:t>
            </a:r>
            <a:r>
              <a:rPr lang="fr-FR" sz="2000" smtClean="0"/>
              <a:t>thead&gt;,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table-footer-group </a:t>
            </a:r>
            <a:r>
              <a:rPr lang="en-US" sz="2000" dirty="0">
                <a:solidFill>
                  <a:schemeClr val="tx2"/>
                </a:solidFill>
              </a:rPr>
              <a:t>: </a:t>
            </a:r>
            <a:r>
              <a:rPr lang="fr-FR" sz="2000" dirty="0"/>
              <a:t>la boîte considérée comme étant une  </a:t>
            </a:r>
            <a:r>
              <a:rPr lang="fr-FR" sz="2000" dirty="0" smtClean="0"/>
              <a:t>balise &lt;</a:t>
            </a:r>
            <a:r>
              <a:rPr lang="fr-FR" sz="2000" dirty="0" err="1" smtClean="0"/>
              <a:t>tfoot</a:t>
            </a:r>
            <a:r>
              <a:rPr lang="fr-FR" sz="2000" dirty="0" smtClean="0"/>
              <a:t>&gt;,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table-row </a:t>
            </a:r>
            <a:r>
              <a:rPr lang="en-US" sz="2000" dirty="0">
                <a:solidFill>
                  <a:schemeClr val="tx2"/>
                </a:solidFill>
              </a:rPr>
              <a:t>: </a:t>
            </a:r>
            <a:r>
              <a:rPr lang="fr-FR" sz="2000" dirty="0"/>
              <a:t>la boîte considérée comme étant une  </a:t>
            </a:r>
            <a:r>
              <a:rPr lang="fr-FR" sz="2000" dirty="0" smtClean="0"/>
              <a:t>balise &lt;tr&gt;,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table-cell </a:t>
            </a:r>
            <a:r>
              <a:rPr lang="en-US" sz="2000" dirty="0">
                <a:solidFill>
                  <a:schemeClr val="tx2"/>
                </a:solidFill>
              </a:rPr>
              <a:t>: </a:t>
            </a:r>
            <a:r>
              <a:rPr lang="fr-FR" sz="2000" dirty="0"/>
              <a:t>la boîte considérée comme étant une  </a:t>
            </a:r>
            <a:r>
              <a:rPr lang="fr-FR" sz="2000" dirty="0" smtClean="0"/>
              <a:t>balise &lt;td&gt; ou &lt;th&gt;,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table-column-group </a:t>
            </a:r>
            <a:r>
              <a:rPr lang="en-US" sz="2000" dirty="0">
                <a:solidFill>
                  <a:schemeClr val="tx2"/>
                </a:solidFill>
              </a:rPr>
              <a:t>: </a:t>
            </a:r>
            <a:r>
              <a:rPr lang="fr-FR" sz="2000" dirty="0"/>
              <a:t>la boîte considérée comme étant une  </a:t>
            </a:r>
            <a:r>
              <a:rPr lang="fr-FR" sz="2000" dirty="0" smtClean="0"/>
              <a:t>balise &lt;</a:t>
            </a:r>
            <a:r>
              <a:rPr lang="fr-FR" sz="2000" dirty="0" err="1" smtClean="0"/>
              <a:t>colgroup</a:t>
            </a:r>
            <a:r>
              <a:rPr lang="fr-FR" sz="2000" dirty="0" smtClean="0"/>
              <a:t>&gt;,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table-column </a:t>
            </a:r>
            <a:r>
              <a:rPr lang="en-US" sz="2000" dirty="0">
                <a:solidFill>
                  <a:schemeClr val="tx2"/>
                </a:solidFill>
              </a:rPr>
              <a:t>: </a:t>
            </a:r>
            <a:r>
              <a:rPr lang="fr-FR" sz="2000" dirty="0"/>
              <a:t>la boîte considérée comme étant une  </a:t>
            </a:r>
            <a:r>
              <a:rPr lang="fr-FR" sz="2000" dirty="0" smtClean="0"/>
              <a:t>balise &lt;col&gt;,</a:t>
            </a:r>
            <a:endParaRPr lang="en-US" sz="2000" b="1" dirty="0">
              <a:solidFill>
                <a:schemeClr val="accent2">
                  <a:lumMod val="75000"/>
                </a:schemeClr>
              </a:solidFill>
            </a:endParaRPr>
          </a:p>
          <a:p>
            <a:pPr marL="0" indent="0" fontAlgn="auto">
              <a:spcAft>
                <a:spcPts val="0"/>
              </a:spcAft>
              <a:buNone/>
              <a:defRPr/>
            </a:pPr>
            <a:r>
              <a:rPr lang="en-US" sz="2000" dirty="0" smtClean="0">
                <a:solidFill>
                  <a:schemeClr val="tx2"/>
                </a:solidFill>
              </a:rPr>
              <a:t>table-caption </a:t>
            </a:r>
            <a:r>
              <a:rPr lang="en-US" sz="2000" dirty="0">
                <a:solidFill>
                  <a:schemeClr val="tx2"/>
                </a:solidFill>
              </a:rPr>
              <a:t>: </a:t>
            </a:r>
            <a:r>
              <a:rPr lang="fr-FR" sz="2000" dirty="0"/>
              <a:t>la boîte considérée comme étant une  </a:t>
            </a:r>
            <a:r>
              <a:rPr lang="fr-FR" sz="2000" dirty="0" smtClean="0"/>
              <a:t>balise &lt;</a:t>
            </a:r>
            <a:r>
              <a:rPr lang="fr-FR" sz="2000" dirty="0" err="1" smtClean="0"/>
              <a:t>caption</a:t>
            </a:r>
            <a:r>
              <a:rPr lang="fr-FR" sz="2000" dirty="0" smtClean="0"/>
              <a:t>&gt;,</a:t>
            </a:r>
            <a:endParaRPr lang="en-US" sz="2000" b="1" dirty="0">
              <a:solidFill>
                <a:schemeClr val="accent2">
                  <a:lumMod val="75000"/>
                </a:schemeClr>
              </a:solidFill>
            </a:endParaRPr>
          </a:p>
          <a:p>
            <a:pPr marL="0" indent="0" fontAlgn="auto">
              <a:spcAft>
                <a:spcPts val="0"/>
              </a:spcAft>
              <a:buNone/>
              <a:defRPr/>
            </a:pPr>
            <a:r>
              <a:rPr lang="fr-FR" sz="2000" dirty="0" err="1">
                <a:solidFill>
                  <a:schemeClr val="tx2"/>
                </a:solidFill>
              </a:rPr>
              <a:t>inline-flex</a:t>
            </a:r>
            <a:r>
              <a:rPr lang="fr-FR" sz="2000" dirty="0">
                <a:solidFill>
                  <a:schemeClr val="tx2"/>
                </a:solidFill>
              </a:rPr>
              <a:t> </a:t>
            </a:r>
            <a:r>
              <a:rPr lang="fr-FR" sz="2000" b="1" dirty="0">
                <a:solidFill>
                  <a:schemeClr val="accent2">
                    <a:lumMod val="75000"/>
                  </a:schemeClr>
                </a:solidFill>
              </a:rPr>
              <a:t>: </a:t>
            </a:r>
            <a:r>
              <a:rPr lang="fr-FR" sz="2000" dirty="0"/>
              <a:t>affiche l'élément comme le contenu d'une </a:t>
            </a:r>
            <a:r>
              <a:rPr lang="fr-FR" sz="2000" dirty="0" err="1"/>
              <a:t>flex-blox</a:t>
            </a:r>
            <a:r>
              <a:rPr lang="fr-FR" sz="2000" dirty="0" smtClean="0"/>
              <a:t>,</a:t>
            </a:r>
          </a:p>
          <a:p>
            <a:pPr marL="0" indent="0" fontAlgn="auto">
              <a:spcAft>
                <a:spcPts val="0"/>
              </a:spcAft>
              <a:buNone/>
              <a:defRPr/>
            </a:pPr>
            <a:r>
              <a:rPr lang="fr-FR" sz="2000" dirty="0" err="1">
                <a:solidFill>
                  <a:schemeClr val="tx2"/>
                </a:solidFill>
              </a:rPr>
              <a:t>list</a:t>
            </a:r>
            <a:r>
              <a:rPr lang="fr-FR" sz="2000" dirty="0">
                <a:solidFill>
                  <a:schemeClr val="tx2"/>
                </a:solidFill>
              </a:rPr>
              <a:t>-item </a:t>
            </a:r>
            <a:r>
              <a:rPr lang="fr-FR" sz="2000" dirty="0" smtClean="0"/>
              <a:t>: affiche l'élément comme une balise &lt;li&gt;.</a:t>
            </a:r>
            <a:endParaRPr lang="en-US" sz="2000" dirty="0"/>
          </a:p>
          <a:p>
            <a:pPr marL="0" indent="0" fontAlgn="auto">
              <a:spcAft>
                <a:spcPts val="0"/>
              </a:spcAft>
              <a:buNone/>
              <a:defRPr/>
            </a:pPr>
            <a:endParaRPr lang="en-US" sz="2000" b="1" dirty="0">
              <a:solidFill>
                <a:schemeClr val="accent2">
                  <a:lumMod val="75000"/>
                </a:schemeClr>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'display'</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3101902037"/>
      </p:ext>
    </p:extLst>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None/>
              <a:defRPr/>
            </a:pPr>
            <a:r>
              <a:rPr lang="en-US" sz="2000" dirty="0" err="1"/>
              <a:t>Cette</a:t>
            </a:r>
            <a:r>
              <a:rPr lang="en-US" sz="2000" dirty="0"/>
              <a:t> </a:t>
            </a:r>
            <a:r>
              <a:rPr lang="en-US" sz="2000" dirty="0" err="1"/>
              <a:t>propriété</a:t>
            </a:r>
            <a:r>
              <a:rPr lang="en-US" sz="2000" dirty="0"/>
              <a:t> </a:t>
            </a:r>
            <a:r>
              <a:rPr lang="en-US" sz="2000" dirty="0" err="1" smtClean="0"/>
              <a:t>permet</a:t>
            </a:r>
            <a:r>
              <a:rPr lang="en-US" sz="2000" dirty="0" smtClean="0"/>
              <a:t> de </a:t>
            </a:r>
            <a:r>
              <a:rPr lang="en-US" sz="2000" dirty="0" err="1" smtClean="0"/>
              <a:t>choisir</a:t>
            </a:r>
            <a:r>
              <a:rPr lang="en-US" sz="2000" dirty="0" smtClean="0"/>
              <a:t> </a:t>
            </a:r>
            <a:r>
              <a:rPr lang="en-US" sz="2000" dirty="0" err="1" smtClean="0"/>
              <a:t>l'apparence</a:t>
            </a:r>
            <a:r>
              <a:rPr lang="en-US" sz="2000" dirty="0" smtClean="0"/>
              <a:t> du </a:t>
            </a:r>
            <a:r>
              <a:rPr lang="en-US" sz="2000" dirty="0" err="1" smtClean="0"/>
              <a:t>symbole</a:t>
            </a:r>
            <a:r>
              <a:rPr lang="en-US" sz="2000" dirty="0" smtClean="0"/>
              <a:t> </a:t>
            </a:r>
            <a:r>
              <a:rPr lang="en-US" sz="2000" dirty="0" err="1" smtClean="0"/>
              <a:t>d'une</a:t>
            </a:r>
            <a:r>
              <a:rPr lang="en-US" sz="2000" dirty="0" smtClean="0"/>
              <a:t> </a:t>
            </a:r>
            <a:r>
              <a:rPr lang="en-US" sz="2000" dirty="0" err="1" smtClean="0"/>
              <a:t>liste</a:t>
            </a:r>
            <a:r>
              <a:rPr lang="en-US" sz="2000" dirty="0" smtClean="0"/>
              <a:t> en </a:t>
            </a:r>
            <a:r>
              <a:rPr lang="en-US" sz="2000" dirty="0" err="1" smtClean="0"/>
              <a:t>l'absence</a:t>
            </a:r>
            <a:r>
              <a:rPr lang="en-US" sz="2000" dirty="0" smtClean="0"/>
              <a:t> de la </a:t>
            </a:r>
            <a:r>
              <a:rPr lang="en-US" sz="2000" dirty="0" err="1" smtClean="0"/>
              <a:t>propriété</a:t>
            </a:r>
            <a:r>
              <a:rPr lang="en-US" sz="2000" dirty="0" smtClean="0"/>
              <a:t> list-style-image. </a:t>
            </a:r>
          </a:p>
          <a:p>
            <a:pPr marL="0" indent="0" fontAlgn="auto">
              <a:spcAft>
                <a:spcPts val="0"/>
              </a:spcAft>
              <a:buNone/>
              <a:defRPr/>
            </a:pPr>
            <a:r>
              <a:rPr lang="en-US" sz="2000" dirty="0" smtClean="0"/>
              <a:t>Elle </a:t>
            </a:r>
            <a:r>
              <a:rPr lang="en-US" sz="2000" dirty="0" err="1" smtClean="0"/>
              <a:t>s'applique</a:t>
            </a:r>
            <a:r>
              <a:rPr lang="en-US" sz="2000" dirty="0" smtClean="0"/>
              <a:t> aux </a:t>
            </a:r>
            <a:r>
              <a:rPr lang="en-US" sz="2000" dirty="0" err="1" smtClean="0"/>
              <a:t>balises</a:t>
            </a:r>
            <a:r>
              <a:rPr lang="en-US" sz="2000" dirty="0" smtClean="0"/>
              <a:t> &lt;</a:t>
            </a:r>
            <a:r>
              <a:rPr lang="en-US" sz="2000" dirty="0" err="1" smtClean="0"/>
              <a:t>ul</a:t>
            </a:r>
            <a:r>
              <a:rPr lang="en-US" sz="2000" dirty="0" smtClean="0"/>
              <a:t>&gt; et &lt;</a:t>
            </a:r>
            <a:r>
              <a:rPr lang="en-US" sz="2000" dirty="0" err="1" smtClean="0"/>
              <a:t>ol</a:t>
            </a:r>
            <a:r>
              <a:rPr lang="en-US" sz="2000" dirty="0" smtClean="0"/>
              <a:t>&gt;.</a:t>
            </a:r>
          </a:p>
          <a:p>
            <a:pPr marL="0" indent="0" fontAlgn="auto">
              <a:spcAft>
                <a:spcPts val="0"/>
              </a:spcAft>
              <a:buNone/>
              <a:defRPr/>
            </a:pPr>
            <a:r>
              <a:rPr lang="en-US" sz="2000" b="1" dirty="0" smtClean="0">
                <a:solidFill>
                  <a:schemeClr val="accent2">
                    <a:lumMod val="75000"/>
                  </a:schemeClr>
                </a:solidFill>
              </a:rPr>
              <a:t>list-style-type </a:t>
            </a:r>
            <a:r>
              <a:rPr lang="en-US" sz="2000" b="1" dirty="0">
                <a:solidFill>
                  <a:schemeClr val="accent2">
                    <a:lumMod val="75000"/>
                  </a:schemeClr>
                </a:solidFill>
              </a:rPr>
              <a:t>: </a:t>
            </a:r>
            <a:r>
              <a:rPr lang="en-US" sz="2000" dirty="0" smtClean="0">
                <a:solidFill>
                  <a:schemeClr val="tx2"/>
                </a:solidFill>
              </a:rPr>
              <a:t>&lt;type </a:t>
            </a:r>
            <a:r>
              <a:rPr lang="en-US" sz="2000" dirty="0" err="1" smtClean="0">
                <a:solidFill>
                  <a:schemeClr val="tx2"/>
                </a:solidFill>
              </a:rPr>
              <a:t>ul</a:t>
            </a:r>
            <a:r>
              <a:rPr lang="en-US" sz="2000" dirty="0" smtClean="0">
                <a:solidFill>
                  <a:schemeClr val="tx2"/>
                </a:solidFill>
              </a:rPr>
              <a:t>&gt; |&lt;type </a:t>
            </a:r>
            <a:r>
              <a:rPr lang="en-US" sz="2000" dirty="0" err="1" smtClean="0">
                <a:solidFill>
                  <a:schemeClr val="tx2"/>
                </a:solidFill>
              </a:rPr>
              <a:t>ol</a:t>
            </a:r>
            <a:r>
              <a:rPr lang="en-US" sz="2000" dirty="0" smtClean="0">
                <a:solidFill>
                  <a:schemeClr val="tx2"/>
                </a:solidFill>
              </a:rPr>
              <a:t>&gt; </a:t>
            </a:r>
            <a:r>
              <a:rPr lang="en-US" sz="2000" dirty="0">
                <a:solidFill>
                  <a:schemeClr val="tx2"/>
                </a:solidFill>
              </a:rPr>
              <a:t>| </a:t>
            </a:r>
            <a:r>
              <a:rPr lang="en-US" sz="2000" dirty="0" smtClean="0">
                <a:solidFill>
                  <a:schemeClr val="tx2"/>
                </a:solidFill>
              </a:rPr>
              <a:t>none </a:t>
            </a:r>
            <a:r>
              <a:rPr lang="en-US" sz="2000" dirty="0" smtClean="0"/>
              <a:t>|</a:t>
            </a:r>
            <a:r>
              <a:rPr lang="en-US" sz="2000" dirty="0" smtClean="0">
                <a:solidFill>
                  <a:schemeClr val="tx2"/>
                </a:solidFill>
              </a:rPr>
              <a:t>inherit</a:t>
            </a:r>
            <a:endParaRPr lang="en-US" sz="2000" dirty="0">
              <a:solidFill>
                <a:schemeClr val="tx2"/>
              </a:solidFill>
            </a:endParaRPr>
          </a:p>
          <a:p>
            <a:pPr marL="0" indent="0" fontAlgn="auto">
              <a:spcAft>
                <a:spcPts val="0"/>
              </a:spcAft>
              <a:buNone/>
              <a:defRPr/>
            </a:pPr>
            <a:r>
              <a:rPr lang="en-US" sz="2000" dirty="0" smtClean="0">
                <a:solidFill>
                  <a:schemeClr val="tx2"/>
                </a:solidFill>
              </a:rPr>
              <a:t>&lt;</a:t>
            </a:r>
            <a:r>
              <a:rPr lang="en-US" sz="2000" dirty="0">
                <a:solidFill>
                  <a:schemeClr val="tx2"/>
                </a:solidFill>
              </a:rPr>
              <a:t>type </a:t>
            </a:r>
            <a:r>
              <a:rPr lang="en-US" sz="2000" dirty="0" err="1">
                <a:solidFill>
                  <a:schemeClr val="tx2"/>
                </a:solidFill>
              </a:rPr>
              <a:t>ul</a:t>
            </a:r>
            <a:r>
              <a:rPr lang="en-US" sz="2000" dirty="0">
                <a:solidFill>
                  <a:schemeClr val="tx2"/>
                </a:solidFill>
              </a:rPr>
              <a:t>&gt;</a:t>
            </a:r>
            <a:endParaRPr lang="en-US" sz="2000" dirty="0"/>
          </a:p>
          <a:p>
            <a:pPr marL="0" indent="0" fontAlgn="auto">
              <a:spcAft>
                <a:spcPts val="0"/>
              </a:spcAft>
              <a:buFont typeface="Arial" pitchFamily="34" charset="0"/>
              <a:buNone/>
              <a:defRPr/>
            </a:pPr>
            <a:r>
              <a:rPr lang="en-US" sz="2000" dirty="0" smtClean="0">
                <a:solidFill>
                  <a:schemeClr val="tx2"/>
                </a:solidFill>
              </a:rPr>
              <a:t>disc </a:t>
            </a:r>
            <a:r>
              <a:rPr lang="en-US" sz="2000" dirty="0" smtClean="0"/>
              <a:t>: </a:t>
            </a:r>
            <a:r>
              <a:rPr lang="en-US" sz="2000" dirty="0" err="1" smtClean="0"/>
              <a:t>disque</a:t>
            </a:r>
            <a:r>
              <a:rPr lang="en-US" sz="2000" dirty="0" smtClean="0"/>
              <a:t> </a:t>
            </a:r>
            <a:r>
              <a:rPr lang="en-US" sz="2000" dirty="0" err="1" smtClean="0"/>
              <a:t>plein</a:t>
            </a:r>
            <a:r>
              <a:rPr lang="en-US" sz="2000" dirty="0" smtClean="0"/>
              <a:t> </a:t>
            </a:r>
            <a:r>
              <a:rPr lang="en-US" sz="2000" dirty="0" smtClean="0">
                <a:sym typeface="Wingdings"/>
              </a:rPr>
              <a:t></a:t>
            </a:r>
            <a:endParaRPr lang="en-US" sz="2000" dirty="0"/>
          </a:p>
          <a:p>
            <a:pPr marL="0" indent="0" fontAlgn="auto">
              <a:spcAft>
                <a:spcPts val="0"/>
              </a:spcAft>
              <a:buNone/>
              <a:defRPr/>
            </a:pPr>
            <a:r>
              <a:rPr lang="en-US" sz="2000" dirty="0" smtClean="0">
                <a:solidFill>
                  <a:schemeClr val="tx2"/>
                </a:solidFill>
              </a:rPr>
              <a:t>circle </a:t>
            </a:r>
            <a:r>
              <a:rPr lang="en-US" sz="2000" dirty="0"/>
              <a:t>: </a:t>
            </a:r>
            <a:r>
              <a:rPr lang="en-US" sz="2000" dirty="0" err="1" smtClean="0"/>
              <a:t>cercle</a:t>
            </a:r>
            <a:r>
              <a:rPr lang="en-US" sz="2000" dirty="0" smtClean="0"/>
              <a:t>	</a:t>
            </a:r>
            <a:r>
              <a:rPr lang="en-US" sz="1200" dirty="0" smtClean="0">
                <a:sym typeface="Wingdings"/>
              </a:rPr>
              <a:t></a:t>
            </a:r>
            <a:endParaRPr lang="en-US" sz="1200" dirty="0"/>
          </a:p>
          <a:p>
            <a:pPr marL="0" indent="0" fontAlgn="auto">
              <a:spcAft>
                <a:spcPts val="0"/>
              </a:spcAft>
              <a:buNone/>
              <a:defRPr/>
            </a:pPr>
            <a:r>
              <a:rPr lang="en-US" sz="2000" dirty="0" smtClean="0">
                <a:solidFill>
                  <a:schemeClr val="tx2"/>
                </a:solidFill>
              </a:rPr>
              <a:t>square </a:t>
            </a:r>
            <a:r>
              <a:rPr lang="en-US" sz="2000" dirty="0"/>
              <a:t>: </a:t>
            </a:r>
            <a:r>
              <a:rPr lang="en-US" sz="2000" dirty="0" err="1" smtClean="0"/>
              <a:t>carré</a:t>
            </a:r>
            <a:r>
              <a:rPr lang="en-US" sz="2000" dirty="0" smtClean="0"/>
              <a:t> 	</a:t>
            </a:r>
            <a:r>
              <a:rPr lang="en-US" sz="2000" dirty="0" smtClean="0">
                <a:sym typeface="Wingdings"/>
              </a:rPr>
              <a:t></a:t>
            </a:r>
            <a:endParaRPr lang="en-US" sz="2000" dirty="0"/>
          </a:p>
          <a:p>
            <a:pPr marL="0" indent="0" fontAlgn="auto">
              <a:spcAft>
                <a:spcPts val="0"/>
              </a:spcAft>
              <a:buNone/>
              <a:defRPr/>
            </a:pPr>
            <a:r>
              <a:rPr lang="en-US" sz="2000" dirty="0" err="1" smtClean="0"/>
              <a:t>exemple</a:t>
            </a:r>
            <a:r>
              <a:rPr lang="en-US" sz="2000" dirty="0" smtClean="0"/>
              <a:t> :</a:t>
            </a:r>
          </a:p>
          <a:p>
            <a:pPr marL="0" indent="0" fontAlgn="auto">
              <a:spcAft>
                <a:spcPts val="0"/>
              </a:spcAft>
              <a:buNone/>
              <a:defRPr/>
            </a:pPr>
            <a:r>
              <a:rPr lang="en-US" sz="2000" dirty="0" err="1" smtClean="0"/>
              <a:t>ul</a:t>
            </a:r>
            <a:r>
              <a:rPr lang="en-US" sz="2000" dirty="0" smtClean="0"/>
              <a:t> {list-style-type: circle;}</a:t>
            </a:r>
            <a:endParaRPr lang="en-US" sz="2000" dirty="0"/>
          </a:p>
          <a:p>
            <a:pPr marL="0" indent="0" fontAlgn="auto">
              <a:spcAft>
                <a:spcPts val="0"/>
              </a:spcAft>
              <a:buFont typeface="Arial" pitchFamily="34" charset="0"/>
              <a:buNone/>
              <a:defRPr/>
            </a:pPr>
            <a:endParaRPr lang="en-US" sz="2000" b="1" dirty="0">
              <a:solidFill>
                <a:schemeClr val="accent2">
                  <a:lumMod val="75000"/>
                </a:schemeClr>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list</a:t>
            </a:r>
            <a:r>
              <a:rPr lang="fr-FR" sz="3200" b="1" dirty="0" smtClean="0">
                <a:solidFill>
                  <a:schemeClr val="accent2">
                    <a:lumMod val="75000"/>
                  </a:schemeClr>
                </a:solidFill>
              </a:rPr>
              <a:t>-style-type'</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1087409166"/>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normAutofit fontScale="85000" lnSpcReduction="20000"/>
          </a:bodyPr>
          <a:lstStyle/>
          <a:p>
            <a:pPr marL="0" indent="0" fontAlgn="auto">
              <a:spcAft>
                <a:spcPts val="0"/>
              </a:spcAft>
              <a:buNone/>
              <a:defRPr/>
            </a:pPr>
            <a:r>
              <a:rPr lang="en-US" sz="2000" dirty="0" smtClean="0">
                <a:solidFill>
                  <a:schemeClr val="tx2"/>
                </a:solidFill>
              </a:rPr>
              <a:t>&lt;</a:t>
            </a:r>
            <a:r>
              <a:rPr lang="en-US" sz="2000" dirty="0">
                <a:solidFill>
                  <a:schemeClr val="tx2"/>
                </a:solidFill>
              </a:rPr>
              <a:t>type </a:t>
            </a:r>
            <a:r>
              <a:rPr lang="en-US" sz="2000" dirty="0" err="1" smtClean="0">
                <a:solidFill>
                  <a:schemeClr val="tx2"/>
                </a:solidFill>
              </a:rPr>
              <a:t>ol</a:t>
            </a:r>
            <a:r>
              <a:rPr lang="en-US" sz="2000" dirty="0">
                <a:solidFill>
                  <a:schemeClr val="tx2"/>
                </a:solidFill>
              </a:rPr>
              <a:t>&gt;</a:t>
            </a:r>
            <a:endParaRPr lang="en-US" sz="2000" dirty="0"/>
          </a:p>
          <a:p>
            <a:pPr marL="0" indent="0" fontAlgn="auto">
              <a:spcAft>
                <a:spcPts val="0"/>
              </a:spcAft>
              <a:buFont typeface="Arial" pitchFamily="34" charset="0"/>
              <a:buNone/>
              <a:defRPr/>
            </a:pPr>
            <a:r>
              <a:rPr lang="en-US" sz="2000" dirty="0" smtClean="0">
                <a:solidFill>
                  <a:schemeClr val="tx2"/>
                </a:solidFill>
              </a:rPr>
              <a:t>decimal </a:t>
            </a:r>
            <a:r>
              <a:rPr lang="en-US" sz="2000" dirty="0" smtClean="0"/>
              <a:t>: </a:t>
            </a:r>
            <a:r>
              <a:rPr lang="en-US" sz="2000" dirty="0" err="1" smtClean="0"/>
              <a:t>Numérotation</a:t>
            </a:r>
            <a:r>
              <a:rPr lang="en-US" sz="2000" dirty="0" smtClean="0"/>
              <a:t> </a:t>
            </a:r>
            <a:r>
              <a:rPr lang="en-US" sz="2000" dirty="0" err="1" smtClean="0"/>
              <a:t>décimale</a:t>
            </a:r>
            <a:r>
              <a:rPr lang="en-US" sz="2000" dirty="0" smtClean="0"/>
              <a:t> </a:t>
            </a:r>
            <a:r>
              <a:rPr lang="en-US" sz="2000" dirty="0" err="1" smtClean="0"/>
              <a:t>commençant</a:t>
            </a:r>
            <a:r>
              <a:rPr lang="en-US" sz="2000" dirty="0" smtClean="0"/>
              <a:t> à 1</a:t>
            </a:r>
            <a:endParaRPr lang="en-US" sz="2000" dirty="0" smtClean="0">
              <a:sym typeface="Wingdings"/>
            </a:endParaRPr>
          </a:p>
          <a:p>
            <a:pPr marL="0" indent="0" fontAlgn="auto">
              <a:spcAft>
                <a:spcPts val="0"/>
              </a:spcAft>
              <a:buNone/>
              <a:defRPr/>
            </a:pPr>
            <a:r>
              <a:rPr lang="en-US" sz="2000" dirty="0" smtClean="0">
                <a:solidFill>
                  <a:schemeClr val="tx2"/>
                </a:solidFill>
              </a:rPr>
              <a:t>decimal-leading-zero </a:t>
            </a:r>
            <a:r>
              <a:rPr lang="en-US" sz="2000" dirty="0"/>
              <a:t>: </a:t>
            </a:r>
            <a:r>
              <a:rPr lang="en-US" sz="2000" dirty="0" err="1"/>
              <a:t>Numérotation</a:t>
            </a:r>
            <a:r>
              <a:rPr lang="en-US" sz="2000" dirty="0"/>
              <a:t> </a:t>
            </a:r>
            <a:r>
              <a:rPr lang="en-US" sz="2000" dirty="0" err="1"/>
              <a:t>décimale</a:t>
            </a:r>
            <a:r>
              <a:rPr lang="en-US" sz="2000" dirty="0"/>
              <a:t> </a:t>
            </a:r>
            <a:r>
              <a:rPr lang="en-US" sz="2000" dirty="0" err="1" smtClean="0"/>
              <a:t>précédée</a:t>
            </a:r>
            <a:r>
              <a:rPr lang="en-US" sz="2000" dirty="0" smtClean="0"/>
              <a:t> de '0' (01,02,03...)</a:t>
            </a:r>
            <a:endParaRPr lang="en-US" sz="2000" dirty="0"/>
          </a:p>
          <a:p>
            <a:pPr marL="0" indent="0" fontAlgn="auto">
              <a:spcAft>
                <a:spcPts val="0"/>
              </a:spcAft>
              <a:buNone/>
              <a:defRPr/>
            </a:pPr>
            <a:r>
              <a:rPr lang="en-US" sz="2000" dirty="0" smtClean="0">
                <a:solidFill>
                  <a:schemeClr val="tx2"/>
                </a:solidFill>
              </a:rPr>
              <a:t>lower-roman </a:t>
            </a:r>
            <a:r>
              <a:rPr lang="en-US" sz="2000" dirty="0"/>
              <a:t>: </a:t>
            </a:r>
            <a:r>
              <a:rPr lang="en-US" sz="2000" dirty="0" err="1" smtClean="0"/>
              <a:t>chiffres</a:t>
            </a:r>
            <a:r>
              <a:rPr lang="en-US" sz="2000" dirty="0" smtClean="0"/>
              <a:t> </a:t>
            </a:r>
            <a:r>
              <a:rPr lang="en-US" sz="2000" dirty="0" err="1" smtClean="0"/>
              <a:t>romains</a:t>
            </a:r>
            <a:r>
              <a:rPr lang="en-US" sz="2000" dirty="0" smtClean="0"/>
              <a:t> en minuscule (</a:t>
            </a:r>
            <a:r>
              <a:rPr lang="en-US" sz="2000" dirty="0" err="1" smtClean="0"/>
              <a:t>i,ii,iii,iv,v</a:t>
            </a:r>
            <a:r>
              <a:rPr lang="en-US" sz="2000" dirty="0" smtClean="0"/>
              <a:t>,...)</a:t>
            </a:r>
          </a:p>
          <a:p>
            <a:pPr marL="0" indent="0" fontAlgn="auto">
              <a:spcAft>
                <a:spcPts val="0"/>
              </a:spcAft>
              <a:buNone/>
              <a:defRPr/>
            </a:pPr>
            <a:r>
              <a:rPr lang="en-US" sz="2000" dirty="0" smtClean="0">
                <a:solidFill>
                  <a:schemeClr val="tx2"/>
                </a:solidFill>
              </a:rPr>
              <a:t>upper-roman </a:t>
            </a:r>
            <a:r>
              <a:rPr lang="en-US" sz="2000" dirty="0"/>
              <a:t>: </a:t>
            </a:r>
            <a:r>
              <a:rPr lang="en-US" sz="2000" dirty="0" err="1"/>
              <a:t>chiffres</a:t>
            </a:r>
            <a:r>
              <a:rPr lang="en-US" sz="2000" dirty="0"/>
              <a:t> </a:t>
            </a:r>
            <a:r>
              <a:rPr lang="en-US" sz="2000" dirty="0" err="1"/>
              <a:t>romains</a:t>
            </a:r>
            <a:r>
              <a:rPr lang="en-US" sz="2000" dirty="0"/>
              <a:t> en </a:t>
            </a:r>
            <a:r>
              <a:rPr lang="en-US" sz="2000" dirty="0" smtClean="0"/>
              <a:t>majuscule (I,II,III,IV,V,...)</a:t>
            </a:r>
          </a:p>
          <a:p>
            <a:pPr marL="0" indent="0" fontAlgn="auto">
              <a:spcAft>
                <a:spcPts val="0"/>
              </a:spcAft>
              <a:buNone/>
              <a:defRPr/>
            </a:pPr>
            <a:r>
              <a:rPr lang="en-US" sz="2000" dirty="0" err="1" smtClean="0">
                <a:solidFill>
                  <a:schemeClr val="tx2"/>
                </a:solidFill>
              </a:rPr>
              <a:t>georgian</a:t>
            </a:r>
            <a:r>
              <a:rPr lang="en-US" sz="2000" dirty="0" smtClean="0">
                <a:solidFill>
                  <a:schemeClr val="tx2"/>
                </a:solidFill>
              </a:rPr>
              <a:t> </a:t>
            </a:r>
            <a:r>
              <a:rPr lang="en-US" sz="2000" dirty="0"/>
              <a:t>: </a:t>
            </a:r>
            <a:r>
              <a:rPr lang="en-US" sz="2000" dirty="0" err="1"/>
              <a:t>Numérotation</a:t>
            </a:r>
            <a:r>
              <a:rPr lang="en-US" sz="2000" dirty="0"/>
              <a:t> </a:t>
            </a:r>
            <a:r>
              <a:rPr lang="en-US" sz="2000" dirty="0" err="1" smtClean="0"/>
              <a:t>géorgienne</a:t>
            </a:r>
            <a:r>
              <a:rPr lang="en-US" sz="2000" dirty="0" smtClean="0"/>
              <a:t> (an, ban, </a:t>
            </a:r>
            <a:r>
              <a:rPr lang="en-US" sz="2000" dirty="0" err="1" smtClean="0"/>
              <a:t>gan</a:t>
            </a:r>
            <a:r>
              <a:rPr lang="en-US" sz="2000" dirty="0" smtClean="0"/>
              <a:t>, ...)</a:t>
            </a:r>
            <a:endParaRPr lang="en-US" sz="2000" dirty="0">
              <a:sym typeface="Wingdings"/>
            </a:endParaRPr>
          </a:p>
          <a:p>
            <a:pPr marL="0" indent="0" fontAlgn="auto">
              <a:spcAft>
                <a:spcPts val="0"/>
              </a:spcAft>
              <a:buNone/>
              <a:defRPr/>
            </a:pPr>
            <a:r>
              <a:rPr lang="en-US" sz="2000" dirty="0" err="1" smtClean="0">
                <a:solidFill>
                  <a:schemeClr val="tx2"/>
                </a:solidFill>
              </a:rPr>
              <a:t>armenian</a:t>
            </a:r>
            <a:r>
              <a:rPr lang="en-US" sz="2000" dirty="0" smtClean="0">
                <a:solidFill>
                  <a:schemeClr val="tx2"/>
                </a:solidFill>
              </a:rPr>
              <a:t> </a:t>
            </a:r>
            <a:r>
              <a:rPr lang="en-US" sz="2000" dirty="0"/>
              <a:t>: </a:t>
            </a:r>
            <a:r>
              <a:rPr lang="en-US" sz="2000" dirty="0" err="1"/>
              <a:t>Numérotation</a:t>
            </a:r>
            <a:r>
              <a:rPr lang="en-US" sz="2000" dirty="0"/>
              <a:t> </a:t>
            </a:r>
            <a:r>
              <a:rPr lang="en-US" sz="2000" dirty="0" err="1" smtClean="0"/>
              <a:t>arménienne</a:t>
            </a:r>
            <a:r>
              <a:rPr lang="en-US" sz="2000" dirty="0" smtClean="0"/>
              <a:t>,</a:t>
            </a:r>
          </a:p>
          <a:p>
            <a:pPr marL="0" indent="0" fontAlgn="auto">
              <a:spcAft>
                <a:spcPts val="0"/>
              </a:spcAft>
              <a:buNone/>
              <a:defRPr/>
            </a:pPr>
            <a:r>
              <a:rPr lang="en-US" sz="2000" dirty="0" err="1" smtClean="0">
                <a:solidFill>
                  <a:schemeClr val="tx2"/>
                </a:solidFill>
              </a:rPr>
              <a:t>cjk</a:t>
            </a:r>
            <a:r>
              <a:rPr lang="en-US" sz="2000" dirty="0" smtClean="0">
                <a:solidFill>
                  <a:schemeClr val="tx2"/>
                </a:solidFill>
              </a:rPr>
              <a:t>-ideographic </a:t>
            </a:r>
            <a:r>
              <a:rPr lang="en-US" sz="2000" dirty="0"/>
              <a:t>: </a:t>
            </a:r>
            <a:r>
              <a:rPr lang="en-US" sz="2000" dirty="0" err="1"/>
              <a:t>Numérotation</a:t>
            </a:r>
            <a:r>
              <a:rPr lang="en-US" sz="2000" dirty="0"/>
              <a:t> </a:t>
            </a:r>
            <a:r>
              <a:rPr lang="en-US" sz="2000" dirty="0" err="1" smtClean="0"/>
              <a:t>idépgraphique</a:t>
            </a:r>
            <a:r>
              <a:rPr lang="en-US" sz="2000" dirty="0" smtClean="0"/>
              <a:t> ,</a:t>
            </a:r>
          </a:p>
          <a:p>
            <a:pPr marL="0" indent="0" fontAlgn="auto">
              <a:spcAft>
                <a:spcPts val="0"/>
              </a:spcAft>
              <a:buNone/>
              <a:defRPr/>
            </a:pPr>
            <a:r>
              <a:rPr lang="en-US" sz="2000" dirty="0" err="1" smtClean="0">
                <a:solidFill>
                  <a:schemeClr val="tx2"/>
                </a:solidFill>
              </a:rPr>
              <a:t>hebrew</a:t>
            </a:r>
            <a:r>
              <a:rPr lang="en-US" sz="2000" dirty="0" smtClean="0">
                <a:solidFill>
                  <a:schemeClr val="tx2"/>
                </a:solidFill>
              </a:rPr>
              <a:t> </a:t>
            </a:r>
            <a:r>
              <a:rPr lang="en-US" sz="2000" dirty="0"/>
              <a:t>: </a:t>
            </a:r>
            <a:r>
              <a:rPr lang="en-US" sz="2000" dirty="0" err="1"/>
              <a:t>Numérotation</a:t>
            </a:r>
            <a:r>
              <a:rPr lang="en-US" sz="2000" dirty="0"/>
              <a:t> </a:t>
            </a:r>
            <a:r>
              <a:rPr lang="en-US" sz="2000" dirty="0" err="1" smtClean="0"/>
              <a:t>hébreu</a:t>
            </a:r>
            <a:r>
              <a:rPr lang="en-US" sz="2000" dirty="0" smtClean="0"/>
              <a:t> </a:t>
            </a:r>
            <a:r>
              <a:rPr lang="en-US" sz="2000" dirty="0" err="1" smtClean="0"/>
              <a:t>traditionnel</a:t>
            </a:r>
            <a:r>
              <a:rPr lang="en-US" sz="2000" dirty="0" smtClean="0"/>
              <a:t> ,</a:t>
            </a:r>
          </a:p>
          <a:p>
            <a:pPr marL="0" indent="0" fontAlgn="auto">
              <a:spcAft>
                <a:spcPts val="0"/>
              </a:spcAft>
              <a:buNone/>
              <a:defRPr/>
            </a:pPr>
            <a:r>
              <a:rPr lang="en-US" sz="2000" dirty="0" smtClean="0">
                <a:solidFill>
                  <a:schemeClr val="tx2"/>
                </a:solidFill>
              </a:rPr>
              <a:t>hiragana </a:t>
            </a:r>
            <a:r>
              <a:rPr lang="en-US" sz="2000" dirty="0"/>
              <a:t>: </a:t>
            </a:r>
            <a:r>
              <a:rPr lang="en-US" sz="2000" dirty="0" err="1"/>
              <a:t>Numérotation</a:t>
            </a:r>
            <a:r>
              <a:rPr lang="en-US" sz="2000" dirty="0"/>
              <a:t> </a:t>
            </a:r>
            <a:r>
              <a:rPr lang="en-US" sz="2000" dirty="0" smtClean="0"/>
              <a:t>Hiragana </a:t>
            </a:r>
            <a:r>
              <a:rPr lang="en-US" sz="2000" dirty="0" err="1" smtClean="0"/>
              <a:t>traditionnel</a:t>
            </a:r>
            <a:r>
              <a:rPr lang="en-US" sz="2000" dirty="0" smtClean="0"/>
              <a:t> (</a:t>
            </a:r>
            <a:r>
              <a:rPr lang="en-US" sz="2000" dirty="0" err="1" smtClean="0"/>
              <a:t>japonais</a:t>
            </a:r>
            <a:r>
              <a:rPr lang="en-US" sz="2000" dirty="0" smtClean="0"/>
              <a:t>),</a:t>
            </a:r>
            <a:endParaRPr lang="en-US" sz="2000" dirty="0"/>
          </a:p>
          <a:p>
            <a:pPr marL="0" indent="0" fontAlgn="auto">
              <a:spcAft>
                <a:spcPts val="0"/>
              </a:spcAft>
              <a:buNone/>
              <a:defRPr/>
            </a:pPr>
            <a:r>
              <a:rPr lang="en-US" sz="2000" dirty="0" smtClean="0">
                <a:solidFill>
                  <a:schemeClr val="tx2"/>
                </a:solidFill>
              </a:rPr>
              <a:t>hiragana-</a:t>
            </a:r>
            <a:r>
              <a:rPr lang="en-US" sz="2000" dirty="0" err="1" smtClean="0">
                <a:solidFill>
                  <a:schemeClr val="tx2"/>
                </a:solidFill>
              </a:rPr>
              <a:t>iiroha</a:t>
            </a:r>
            <a:r>
              <a:rPr lang="en-US" sz="2000" dirty="0" smtClean="0"/>
              <a:t>: </a:t>
            </a:r>
            <a:r>
              <a:rPr lang="en-US" sz="2000" dirty="0" err="1"/>
              <a:t>Numérotation</a:t>
            </a:r>
            <a:r>
              <a:rPr lang="en-US" sz="2000" dirty="0"/>
              <a:t> Hiragana </a:t>
            </a:r>
            <a:r>
              <a:rPr lang="en-US" sz="2000" dirty="0" err="1" smtClean="0"/>
              <a:t>iroha</a:t>
            </a:r>
            <a:r>
              <a:rPr lang="en-US" sz="2000" dirty="0" smtClean="0"/>
              <a:t> </a:t>
            </a:r>
            <a:r>
              <a:rPr lang="en-US" sz="2000" dirty="0" err="1" smtClean="0"/>
              <a:t>traditionnel</a:t>
            </a:r>
            <a:r>
              <a:rPr lang="en-US" sz="2000" dirty="0" smtClean="0"/>
              <a:t> </a:t>
            </a:r>
            <a:r>
              <a:rPr lang="en-US" sz="2000" dirty="0"/>
              <a:t>(</a:t>
            </a:r>
            <a:r>
              <a:rPr lang="en-US" sz="2000" dirty="0" err="1"/>
              <a:t>japonais</a:t>
            </a:r>
            <a:r>
              <a:rPr lang="en-US" sz="2000" dirty="0"/>
              <a:t>),</a:t>
            </a:r>
          </a:p>
          <a:p>
            <a:pPr marL="0" indent="0" fontAlgn="auto">
              <a:spcAft>
                <a:spcPts val="0"/>
              </a:spcAft>
              <a:buNone/>
              <a:defRPr/>
            </a:pPr>
            <a:r>
              <a:rPr lang="en-US" sz="2000" dirty="0" smtClean="0">
                <a:solidFill>
                  <a:schemeClr val="tx2"/>
                </a:solidFill>
              </a:rPr>
              <a:t>katakana </a:t>
            </a:r>
            <a:r>
              <a:rPr lang="en-US" sz="2000" dirty="0"/>
              <a:t>: </a:t>
            </a:r>
            <a:r>
              <a:rPr lang="en-US" sz="2000" dirty="0" err="1"/>
              <a:t>Numérotation</a:t>
            </a:r>
            <a:r>
              <a:rPr lang="en-US" sz="2000" dirty="0"/>
              <a:t> </a:t>
            </a:r>
            <a:r>
              <a:rPr lang="en-US" sz="2000" dirty="0" smtClean="0"/>
              <a:t>katakana </a:t>
            </a:r>
            <a:r>
              <a:rPr lang="en-US" sz="2000" dirty="0" err="1"/>
              <a:t>traditionnel</a:t>
            </a:r>
            <a:r>
              <a:rPr lang="en-US" sz="2000" dirty="0"/>
              <a:t> (</a:t>
            </a:r>
            <a:r>
              <a:rPr lang="en-US" sz="2000" dirty="0" err="1"/>
              <a:t>japonais</a:t>
            </a:r>
            <a:r>
              <a:rPr lang="en-US" sz="2000" dirty="0"/>
              <a:t>),</a:t>
            </a:r>
          </a:p>
          <a:p>
            <a:pPr marL="0" indent="0" fontAlgn="auto">
              <a:spcAft>
                <a:spcPts val="0"/>
              </a:spcAft>
              <a:buNone/>
              <a:defRPr/>
            </a:pPr>
            <a:r>
              <a:rPr lang="en-US" sz="2000" dirty="0" smtClean="0">
                <a:solidFill>
                  <a:schemeClr val="tx2"/>
                </a:solidFill>
              </a:rPr>
              <a:t>katakana-</a:t>
            </a:r>
            <a:r>
              <a:rPr lang="en-US" sz="2000" dirty="0" err="1" smtClean="0">
                <a:solidFill>
                  <a:schemeClr val="tx2"/>
                </a:solidFill>
              </a:rPr>
              <a:t>iiroha</a:t>
            </a:r>
            <a:r>
              <a:rPr lang="en-US" sz="2000" dirty="0"/>
              <a:t>: </a:t>
            </a:r>
            <a:r>
              <a:rPr lang="en-US" sz="2000" dirty="0" err="1"/>
              <a:t>Numérotation</a:t>
            </a:r>
            <a:r>
              <a:rPr lang="en-US" sz="2000" dirty="0"/>
              <a:t> </a:t>
            </a:r>
            <a:r>
              <a:rPr lang="en-US" sz="2000" dirty="0" smtClean="0"/>
              <a:t>katakana </a:t>
            </a:r>
            <a:r>
              <a:rPr lang="en-US" sz="2000" dirty="0" err="1"/>
              <a:t>iroha</a:t>
            </a:r>
            <a:r>
              <a:rPr lang="en-US" sz="2000" dirty="0"/>
              <a:t> </a:t>
            </a:r>
            <a:r>
              <a:rPr lang="en-US" sz="2000" dirty="0" err="1"/>
              <a:t>traditionnel</a:t>
            </a:r>
            <a:r>
              <a:rPr lang="en-US" sz="2000" dirty="0"/>
              <a:t> (</a:t>
            </a:r>
            <a:r>
              <a:rPr lang="en-US" sz="2000" dirty="0" err="1"/>
              <a:t>japonais</a:t>
            </a:r>
            <a:r>
              <a:rPr lang="en-US" sz="2000" dirty="0"/>
              <a:t>),</a:t>
            </a:r>
          </a:p>
          <a:p>
            <a:pPr marL="0" indent="0" fontAlgn="auto">
              <a:spcAft>
                <a:spcPts val="0"/>
              </a:spcAft>
              <a:buNone/>
              <a:defRPr/>
            </a:pPr>
            <a:r>
              <a:rPr lang="en-US" sz="2000" dirty="0" smtClean="0">
                <a:solidFill>
                  <a:schemeClr val="tx2"/>
                </a:solidFill>
              </a:rPr>
              <a:t>lower-</a:t>
            </a:r>
            <a:r>
              <a:rPr lang="en-US" sz="2000" dirty="0" err="1" smtClean="0">
                <a:solidFill>
                  <a:schemeClr val="tx2"/>
                </a:solidFill>
              </a:rPr>
              <a:t>latin</a:t>
            </a:r>
            <a:r>
              <a:rPr lang="en-US" sz="2000" dirty="0" smtClean="0">
                <a:solidFill>
                  <a:schemeClr val="tx2"/>
                </a:solidFill>
              </a:rPr>
              <a:t> </a:t>
            </a:r>
            <a:r>
              <a:rPr lang="en-US" sz="2000" dirty="0" err="1" smtClean="0"/>
              <a:t>ou</a:t>
            </a:r>
            <a:r>
              <a:rPr lang="en-US" sz="2000" dirty="0" smtClean="0">
                <a:solidFill>
                  <a:schemeClr val="tx2"/>
                </a:solidFill>
              </a:rPr>
              <a:t> </a:t>
            </a:r>
            <a:r>
              <a:rPr lang="en-US" sz="2000" dirty="0">
                <a:solidFill>
                  <a:schemeClr val="tx2"/>
                </a:solidFill>
              </a:rPr>
              <a:t>lower-alpha </a:t>
            </a:r>
            <a:r>
              <a:rPr lang="en-US" sz="2000" dirty="0" smtClean="0">
                <a:solidFill>
                  <a:schemeClr val="tx2"/>
                </a:solidFill>
              </a:rPr>
              <a:t>: </a:t>
            </a:r>
            <a:r>
              <a:rPr lang="en-US" sz="2000" dirty="0" err="1" smtClean="0"/>
              <a:t>lettres</a:t>
            </a:r>
            <a:r>
              <a:rPr lang="en-US" sz="2000" dirty="0" smtClean="0"/>
              <a:t> </a:t>
            </a:r>
            <a:r>
              <a:rPr lang="en-US" sz="2000" dirty="0" err="1" smtClean="0"/>
              <a:t>minuscules</a:t>
            </a:r>
            <a:r>
              <a:rPr lang="en-US" sz="2000" dirty="0" smtClean="0"/>
              <a:t> </a:t>
            </a:r>
            <a:r>
              <a:rPr lang="en-US" sz="2000" dirty="0"/>
              <a:t>(a, b, c, ... z</a:t>
            </a:r>
            <a:r>
              <a:rPr lang="en-US" sz="2000" dirty="0" smtClean="0"/>
              <a:t>),</a:t>
            </a:r>
          </a:p>
          <a:p>
            <a:pPr marL="0" indent="0" fontAlgn="auto">
              <a:spcAft>
                <a:spcPts val="0"/>
              </a:spcAft>
              <a:buNone/>
              <a:defRPr/>
            </a:pPr>
            <a:r>
              <a:rPr lang="en-US" sz="2000" dirty="0" smtClean="0">
                <a:solidFill>
                  <a:schemeClr val="tx2"/>
                </a:solidFill>
              </a:rPr>
              <a:t>upper-</a:t>
            </a:r>
            <a:r>
              <a:rPr lang="en-US" sz="2000" dirty="0" err="1" smtClean="0">
                <a:solidFill>
                  <a:schemeClr val="tx2"/>
                </a:solidFill>
              </a:rPr>
              <a:t>latin</a:t>
            </a:r>
            <a:r>
              <a:rPr lang="en-US" sz="2000" dirty="0" smtClean="0">
                <a:solidFill>
                  <a:schemeClr val="tx2"/>
                </a:solidFill>
              </a:rPr>
              <a:t> </a:t>
            </a:r>
            <a:r>
              <a:rPr lang="en-US" sz="2000" dirty="0"/>
              <a:t>or</a:t>
            </a:r>
            <a:r>
              <a:rPr lang="en-US" sz="2000" dirty="0">
                <a:solidFill>
                  <a:schemeClr val="tx2"/>
                </a:solidFill>
              </a:rPr>
              <a:t> </a:t>
            </a:r>
            <a:r>
              <a:rPr lang="en-US" sz="2000" dirty="0" smtClean="0">
                <a:solidFill>
                  <a:schemeClr val="tx2"/>
                </a:solidFill>
              </a:rPr>
              <a:t>upper-alpha :</a:t>
            </a:r>
            <a:r>
              <a:rPr lang="en-US" sz="2000" dirty="0" smtClean="0"/>
              <a:t> </a:t>
            </a:r>
            <a:r>
              <a:rPr lang="en-US" sz="2000" dirty="0" err="1" smtClean="0"/>
              <a:t>lettres</a:t>
            </a:r>
            <a:r>
              <a:rPr lang="en-US" sz="2000" dirty="0" smtClean="0"/>
              <a:t> majuscules </a:t>
            </a:r>
            <a:r>
              <a:rPr lang="en-US" sz="2000" dirty="0"/>
              <a:t>(A, B, C, ... Z</a:t>
            </a:r>
            <a:r>
              <a:rPr lang="en-US" sz="2000" dirty="0" smtClean="0"/>
              <a:t>),</a:t>
            </a:r>
          </a:p>
          <a:p>
            <a:pPr marL="0" indent="0" fontAlgn="auto">
              <a:spcAft>
                <a:spcPts val="0"/>
              </a:spcAft>
              <a:buNone/>
              <a:defRPr/>
            </a:pPr>
            <a:r>
              <a:rPr lang="en-US" sz="2000" dirty="0" smtClean="0">
                <a:solidFill>
                  <a:schemeClr val="tx2"/>
                </a:solidFill>
              </a:rPr>
              <a:t>lower-</a:t>
            </a:r>
            <a:r>
              <a:rPr lang="en-US" sz="2000" dirty="0" err="1" smtClean="0">
                <a:solidFill>
                  <a:schemeClr val="tx2"/>
                </a:solidFill>
              </a:rPr>
              <a:t>greek</a:t>
            </a:r>
            <a:r>
              <a:rPr lang="en-US" sz="2000" dirty="0" smtClean="0">
                <a:solidFill>
                  <a:schemeClr val="tx2"/>
                </a:solidFill>
              </a:rPr>
              <a:t> : </a:t>
            </a:r>
            <a:r>
              <a:rPr lang="en-US" sz="2000" dirty="0" err="1" smtClean="0"/>
              <a:t>lettres</a:t>
            </a:r>
            <a:r>
              <a:rPr lang="en-US" sz="2000" dirty="0" smtClean="0"/>
              <a:t> </a:t>
            </a:r>
            <a:r>
              <a:rPr lang="en-US" sz="2000" dirty="0" err="1" smtClean="0"/>
              <a:t>grecques</a:t>
            </a:r>
            <a:r>
              <a:rPr lang="en-US" sz="2000" dirty="0" smtClean="0"/>
              <a:t> </a:t>
            </a:r>
            <a:r>
              <a:rPr lang="en-US" sz="2000" dirty="0" err="1" smtClean="0"/>
              <a:t>minuscules</a:t>
            </a:r>
            <a:r>
              <a:rPr lang="en-US" sz="2000" dirty="0" smtClean="0"/>
              <a:t> </a:t>
            </a:r>
            <a:r>
              <a:rPr lang="en-US" sz="2000" dirty="0" err="1" smtClean="0"/>
              <a:t>classiques</a:t>
            </a:r>
            <a:r>
              <a:rPr lang="en-US" sz="2000" dirty="0" smtClean="0"/>
              <a:t> </a:t>
            </a:r>
            <a:r>
              <a:rPr lang="el-GR" sz="2000" dirty="0"/>
              <a:t>(α, β, γ, ...) </a:t>
            </a:r>
            <a:endParaRPr lang="en-US" sz="2000" dirty="0">
              <a:sym typeface="Wingdings"/>
            </a:endParaRPr>
          </a:p>
          <a:p>
            <a:pPr marL="0" indent="0" fontAlgn="auto">
              <a:spcAft>
                <a:spcPts val="0"/>
              </a:spcAft>
              <a:buNone/>
              <a:defRPr/>
            </a:pPr>
            <a:r>
              <a:rPr lang="en-US" sz="2000" dirty="0" err="1" smtClean="0"/>
              <a:t>exemple</a:t>
            </a:r>
            <a:r>
              <a:rPr lang="en-US" sz="2000" dirty="0" smtClean="0"/>
              <a:t> :</a:t>
            </a:r>
          </a:p>
          <a:p>
            <a:pPr marL="0" indent="0" fontAlgn="auto">
              <a:spcAft>
                <a:spcPts val="0"/>
              </a:spcAft>
              <a:buNone/>
              <a:defRPr/>
            </a:pPr>
            <a:r>
              <a:rPr lang="en-US" sz="2000" dirty="0" err="1" smtClean="0"/>
              <a:t>ol</a:t>
            </a:r>
            <a:r>
              <a:rPr lang="en-US" sz="2000" dirty="0" smtClean="0"/>
              <a:t> {list-style-type: upper-roman;}</a:t>
            </a:r>
            <a:endParaRPr lang="en-US" sz="2000" dirty="0"/>
          </a:p>
          <a:p>
            <a:pPr marL="0" indent="0" fontAlgn="auto">
              <a:spcAft>
                <a:spcPts val="0"/>
              </a:spcAft>
              <a:buFont typeface="Arial" pitchFamily="34" charset="0"/>
              <a:buNone/>
              <a:defRPr/>
            </a:pPr>
            <a:endParaRPr lang="en-US" sz="2000" b="1" dirty="0">
              <a:solidFill>
                <a:schemeClr val="accent2">
                  <a:lumMod val="75000"/>
                </a:schemeClr>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list</a:t>
            </a:r>
            <a:r>
              <a:rPr lang="fr-FR" sz="3200" b="1" dirty="0" smtClean="0">
                <a:solidFill>
                  <a:schemeClr val="accent2">
                    <a:lumMod val="75000"/>
                  </a:schemeClr>
                </a:solidFill>
              </a:rPr>
              <a:t>-style-type'</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1794067694"/>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None/>
              <a:defRPr/>
            </a:pPr>
            <a:r>
              <a:rPr lang="en-US" sz="2000" dirty="0" err="1"/>
              <a:t>Cette</a:t>
            </a:r>
            <a:r>
              <a:rPr lang="en-US" sz="2000" dirty="0"/>
              <a:t> </a:t>
            </a:r>
            <a:r>
              <a:rPr lang="en-US" sz="2000" dirty="0" err="1"/>
              <a:t>propriété</a:t>
            </a:r>
            <a:r>
              <a:rPr lang="en-US" sz="2000" dirty="0"/>
              <a:t> </a:t>
            </a:r>
            <a:r>
              <a:rPr lang="en-US" sz="2000" dirty="0" err="1" smtClean="0"/>
              <a:t>permet</a:t>
            </a:r>
            <a:r>
              <a:rPr lang="en-US" sz="2000" dirty="0" smtClean="0"/>
              <a:t> de </a:t>
            </a:r>
            <a:r>
              <a:rPr lang="en-US" sz="2000" dirty="0" err="1" smtClean="0"/>
              <a:t>choisir</a:t>
            </a:r>
            <a:r>
              <a:rPr lang="en-US" sz="2000" dirty="0" smtClean="0"/>
              <a:t> </a:t>
            </a:r>
            <a:r>
              <a:rPr lang="en-US" sz="2000" dirty="0" err="1" smtClean="0"/>
              <a:t>une</a:t>
            </a:r>
            <a:r>
              <a:rPr lang="en-US" sz="2000" dirty="0" smtClean="0"/>
              <a:t> image </a:t>
            </a:r>
            <a:r>
              <a:rPr lang="en-US" sz="2000" dirty="0" err="1" smtClean="0"/>
              <a:t>comme</a:t>
            </a:r>
            <a:r>
              <a:rPr lang="en-US" sz="2000" dirty="0" smtClean="0"/>
              <a:t> </a:t>
            </a:r>
            <a:r>
              <a:rPr lang="en-US" sz="2000" dirty="0" err="1" smtClean="0"/>
              <a:t>symbole</a:t>
            </a:r>
            <a:r>
              <a:rPr lang="en-US" sz="2000" dirty="0" smtClean="0"/>
              <a:t> </a:t>
            </a:r>
            <a:r>
              <a:rPr lang="en-US" sz="2000" dirty="0" err="1" smtClean="0"/>
              <a:t>d'une</a:t>
            </a:r>
            <a:r>
              <a:rPr lang="en-US" sz="2000" dirty="0" smtClean="0"/>
              <a:t> </a:t>
            </a:r>
            <a:r>
              <a:rPr lang="en-US" sz="2000" dirty="0" err="1" smtClean="0"/>
              <a:t>liste</a:t>
            </a:r>
            <a:r>
              <a:rPr lang="en-US" sz="2000" dirty="0" smtClean="0"/>
              <a:t> en </a:t>
            </a:r>
            <a:r>
              <a:rPr lang="en-US" sz="2000" dirty="0" err="1" smtClean="0"/>
              <a:t>l'absence</a:t>
            </a:r>
            <a:r>
              <a:rPr lang="en-US" sz="2000" dirty="0" smtClean="0"/>
              <a:t> de la </a:t>
            </a:r>
            <a:r>
              <a:rPr lang="en-US" sz="2000" dirty="0" err="1" smtClean="0"/>
              <a:t>propriété</a:t>
            </a:r>
            <a:r>
              <a:rPr lang="en-US" sz="2000" dirty="0" smtClean="0"/>
              <a:t> list-style-image. </a:t>
            </a:r>
          </a:p>
          <a:p>
            <a:pPr marL="0" indent="0" fontAlgn="auto">
              <a:spcAft>
                <a:spcPts val="0"/>
              </a:spcAft>
              <a:buNone/>
              <a:defRPr/>
            </a:pPr>
            <a:r>
              <a:rPr lang="en-US" sz="2000" dirty="0" smtClean="0"/>
              <a:t>Elle </a:t>
            </a:r>
            <a:r>
              <a:rPr lang="en-US" sz="2000" dirty="0" err="1" smtClean="0"/>
              <a:t>s'applique</a:t>
            </a:r>
            <a:r>
              <a:rPr lang="en-US" sz="2000" dirty="0" smtClean="0"/>
              <a:t> aux </a:t>
            </a:r>
            <a:r>
              <a:rPr lang="en-US" sz="2000" dirty="0" err="1" smtClean="0"/>
              <a:t>balises</a:t>
            </a:r>
            <a:r>
              <a:rPr lang="en-US" sz="2000" dirty="0" smtClean="0"/>
              <a:t> &lt;</a:t>
            </a:r>
            <a:r>
              <a:rPr lang="en-US" sz="2000" dirty="0" err="1" smtClean="0"/>
              <a:t>ul</a:t>
            </a:r>
            <a:r>
              <a:rPr lang="en-US" sz="2000" dirty="0" smtClean="0"/>
              <a:t>&gt;.</a:t>
            </a:r>
          </a:p>
          <a:p>
            <a:pPr marL="0" indent="0" fontAlgn="auto">
              <a:spcAft>
                <a:spcPts val="0"/>
              </a:spcAft>
              <a:buNone/>
              <a:defRPr/>
            </a:pPr>
            <a:r>
              <a:rPr lang="en-US" sz="2000" b="1" dirty="0" smtClean="0">
                <a:solidFill>
                  <a:schemeClr val="accent2">
                    <a:lumMod val="75000"/>
                  </a:schemeClr>
                </a:solidFill>
              </a:rPr>
              <a:t>list-style-type </a:t>
            </a:r>
            <a:r>
              <a:rPr lang="en-US" sz="2000" b="1" dirty="0">
                <a:solidFill>
                  <a:schemeClr val="accent2">
                    <a:lumMod val="75000"/>
                  </a:schemeClr>
                </a:solidFill>
              </a:rPr>
              <a:t>: </a:t>
            </a:r>
            <a:r>
              <a:rPr lang="en-US" sz="2000" dirty="0" smtClean="0">
                <a:solidFill>
                  <a:schemeClr val="tx2"/>
                </a:solidFill>
              </a:rPr>
              <a:t>&lt;</a:t>
            </a:r>
            <a:r>
              <a:rPr lang="en-US" sz="2000" dirty="0" err="1" smtClean="0">
                <a:solidFill>
                  <a:schemeClr val="tx2"/>
                </a:solidFill>
              </a:rPr>
              <a:t>url</a:t>
            </a:r>
            <a:r>
              <a:rPr lang="en-US" sz="2000" dirty="0" smtClean="0">
                <a:solidFill>
                  <a:schemeClr val="tx2"/>
                </a:solidFill>
              </a:rPr>
              <a:t>&gt; | none </a:t>
            </a:r>
            <a:r>
              <a:rPr lang="en-US" sz="2000" dirty="0" smtClean="0"/>
              <a:t>|</a:t>
            </a:r>
            <a:r>
              <a:rPr lang="en-US" sz="2000" dirty="0" smtClean="0">
                <a:solidFill>
                  <a:schemeClr val="tx2"/>
                </a:solidFill>
              </a:rPr>
              <a:t>inherit</a:t>
            </a:r>
            <a:endParaRPr lang="en-US" sz="2000" dirty="0">
              <a:solidFill>
                <a:schemeClr val="tx2"/>
              </a:solidFill>
            </a:endParaRPr>
          </a:p>
          <a:p>
            <a:pPr marL="0" indent="0" fontAlgn="auto">
              <a:spcAft>
                <a:spcPts val="0"/>
              </a:spcAft>
              <a:buNone/>
              <a:defRPr/>
            </a:pPr>
            <a:r>
              <a:rPr lang="en-US" sz="2000" dirty="0" err="1" smtClean="0"/>
              <a:t>exemple</a:t>
            </a:r>
            <a:r>
              <a:rPr lang="en-US" sz="2000" dirty="0" smtClean="0"/>
              <a:t> :</a:t>
            </a:r>
          </a:p>
          <a:p>
            <a:pPr marL="0" indent="0" fontAlgn="auto">
              <a:spcAft>
                <a:spcPts val="0"/>
              </a:spcAft>
              <a:buNone/>
              <a:defRPr/>
            </a:pPr>
            <a:r>
              <a:rPr lang="en-US" sz="2000" dirty="0" err="1" smtClean="0"/>
              <a:t>ul</a:t>
            </a:r>
            <a:r>
              <a:rPr lang="en-US" sz="2000" dirty="0" smtClean="0"/>
              <a:t> {list-style-image: </a:t>
            </a:r>
            <a:r>
              <a:rPr lang="fr-FR" sz="2000" dirty="0"/>
              <a:t>url("http</a:t>
            </a:r>
            <a:r>
              <a:rPr lang="fr-FR" sz="2000" dirty="0" smtClean="0"/>
              <a:t>://www.sas/ballon.png</a:t>
            </a:r>
            <a:r>
              <a:rPr lang="fr-FR" sz="2000" dirty="0"/>
              <a:t>") }</a:t>
            </a:r>
            <a:endParaRPr lang="en-US" sz="2000" b="1" dirty="0">
              <a:solidFill>
                <a:schemeClr val="accent2">
                  <a:lumMod val="75000"/>
                </a:schemeClr>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list</a:t>
            </a:r>
            <a:r>
              <a:rPr lang="fr-FR" sz="3200" b="1" dirty="0" smtClean="0">
                <a:solidFill>
                  <a:schemeClr val="accent2">
                    <a:lumMod val="75000"/>
                  </a:schemeClr>
                </a:solidFill>
              </a:rPr>
              <a:t>-style-image'</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3024572251"/>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None/>
              <a:defRPr/>
            </a:pPr>
            <a:r>
              <a:rPr lang="en-US" sz="2000" dirty="0" err="1"/>
              <a:t>Cette</a:t>
            </a:r>
            <a:r>
              <a:rPr lang="en-US" sz="2000" dirty="0"/>
              <a:t> </a:t>
            </a:r>
            <a:r>
              <a:rPr lang="en-US" sz="2000" dirty="0" err="1"/>
              <a:t>propriété</a:t>
            </a:r>
            <a:r>
              <a:rPr lang="en-US" sz="2000" dirty="0"/>
              <a:t> </a:t>
            </a:r>
            <a:r>
              <a:rPr lang="en-US" sz="2000" dirty="0" err="1" smtClean="0"/>
              <a:t>permet</a:t>
            </a:r>
            <a:r>
              <a:rPr lang="en-US" sz="2000" dirty="0" smtClean="0"/>
              <a:t> de </a:t>
            </a:r>
            <a:r>
              <a:rPr lang="en-US" sz="2000" dirty="0" err="1" smtClean="0"/>
              <a:t>choisir</a:t>
            </a:r>
            <a:r>
              <a:rPr lang="en-US" sz="2000" dirty="0" smtClean="0"/>
              <a:t> </a:t>
            </a:r>
            <a:r>
              <a:rPr lang="en-US" sz="2000" dirty="0" err="1" smtClean="0"/>
              <a:t>une</a:t>
            </a:r>
            <a:r>
              <a:rPr lang="en-US" sz="2000" dirty="0" smtClean="0"/>
              <a:t> image </a:t>
            </a:r>
            <a:r>
              <a:rPr lang="en-US" sz="2000" dirty="0" err="1" smtClean="0"/>
              <a:t>comme</a:t>
            </a:r>
            <a:r>
              <a:rPr lang="en-US" sz="2000" dirty="0" smtClean="0"/>
              <a:t> </a:t>
            </a:r>
            <a:r>
              <a:rPr lang="en-US" sz="2000" dirty="0" err="1" smtClean="0"/>
              <a:t>symbole</a:t>
            </a:r>
            <a:r>
              <a:rPr lang="en-US" sz="2000" dirty="0" smtClean="0"/>
              <a:t> </a:t>
            </a:r>
            <a:r>
              <a:rPr lang="en-US" sz="2000" dirty="0" err="1" smtClean="0"/>
              <a:t>d'une</a:t>
            </a:r>
            <a:r>
              <a:rPr lang="en-US" sz="2000" dirty="0" smtClean="0"/>
              <a:t> </a:t>
            </a:r>
            <a:r>
              <a:rPr lang="en-US" sz="2000" dirty="0" err="1" smtClean="0"/>
              <a:t>liste</a:t>
            </a:r>
            <a:r>
              <a:rPr lang="en-US" sz="2000" dirty="0" smtClean="0"/>
              <a:t> en </a:t>
            </a:r>
            <a:r>
              <a:rPr lang="en-US" sz="2000" dirty="0" err="1" smtClean="0"/>
              <a:t>l'absence</a:t>
            </a:r>
            <a:r>
              <a:rPr lang="en-US" sz="2000" dirty="0" smtClean="0"/>
              <a:t> de la </a:t>
            </a:r>
            <a:r>
              <a:rPr lang="en-US" sz="2000" dirty="0" err="1" smtClean="0"/>
              <a:t>propriété</a:t>
            </a:r>
            <a:r>
              <a:rPr lang="en-US" sz="2000" dirty="0" smtClean="0"/>
              <a:t> list-style-image. </a:t>
            </a:r>
          </a:p>
          <a:p>
            <a:pPr marL="0" indent="0" fontAlgn="auto">
              <a:spcAft>
                <a:spcPts val="0"/>
              </a:spcAft>
              <a:buNone/>
              <a:defRPr/>
            </a:pPr>
            <a:r>
              <a:rPr lang="en-US" sz="2000" dirty="0" smtClean="0"/>
              <a:t>Elle </a:t>
            </a:r>
            <a:r>
              <a:rPr lang="en-US" sz="2000" dirty="0" err="1" smtClean="0"/>
              <a:t>s'applique</a:t>
            </a:r>
            <a:r>
              <a:rPr lang="en-US" sz="2000" dirty="0" smtClean="0"/>
              <a:t> aux </a:t>
            </a:r>
            <a:r>
              <a:rPr lang="en-US" sz="2000" dirty="0" err="1" smtClean="0"/>
              <a:t>balises</a:t>
            </a:r>
            <a:r>
              <a:rPr lang="en-US" sz="2000" dirty="0" smtClean="0"/>
              <a:t> &lt;</a:t>
            </a:r>
            <a:r>
              <a:rPr lang="en-US" sz="2000" dirty="0" err="1" smtClean="0"/>
              <a:t>ul</a:t>
            </a:r>
            <a:r>
              <a:rPr lang="en-US" sz="2000" dirty="0" smtClean="0"/>
              <a:t>&gt;.</a:t>
            </a:r>
          </a:p>
          <a:p>
            <a:pPr marL="0" indent="0" fontAlgn="auto">
              <a:spcAft>
                <a:spcPts val="0"/>
              </a:spcAft>
              <a:buNone/>
              <a:defRPr/>
            </a:pPr>
            <a:r>
              <a:rPr lang="en-US" sz="2000" b="1" dirty="0" smtClean="0">
                <a:solidFill>
                  <a:schemeClr val="accent2">
                    <a:lumMod val="75000"/>
                  </a:schemeClr>
                </a:solidFill>
              </a:rPr>
              <a:t>list-style-type </a:t>
            </a:r>
            <a:r>
              <a:rPr lang="en-US" sz="2000" b="1" dirty="0">
                <a:solidFill>
                  <a:schemeClr val="accent2">
                    <a:lumMod val="75000"/>
                  </a:schemeClr>
                </a:solidFill>
              </a:rPr>
              <a:t>: </a:t>
            </a:r>
            <a:r>
              <a:rPr lang="en-US" sz="2000" dirty="0" smtClean="0">
                <a:solidFill>
                  <a:schemeClr val="tx2"/>
                </a:solidFill>
              </a:rPr>
              <a:t>inside| outside </a:t>
            </a:r>
            <a:r>
              <a:rPr lang="en-US" sz="2000" dirty="0" smtClean="0"/>
              <a:t>|</a:t>
            </a:r>
            <a:r>
              <a:rPr lang="en-US" sz="2000" dirty="0" smtClean="0">
                <a:solidFill>
                  <a:schemeClr val="tx2"/>
                </a:solidFill>
              </a:rPr>
              <a:t>inherit</a:t>
            </a:r>
          </a:p>
          <a:p>
            <a:pPr marL="0" indent="0" fontAlgn="auto">
              <a:spcAft>
                <a:spcPts val="0"/>
              </a:spcAft>
              <a:buNone/>
              <a:defRPr/>
            </a:pPr>
            <a:r>
              <a:rPr lang="en-US" sz="2000" dirty="0" smtClean="0">
                <a:solidFill>
                  <a:schemeClr val="tx2"/>
                </a:solidFill>
              </a:rPr>
              <a:t>inside : </a:t>
            </a:r>
            <a:r>
              <a:rPr lang="en-US" sz="2000" dirty="0" smtClean="0"/>
              <a:t>le </a:t>
            </a:r>
            <a:r>
              <a:rPr lang="en-US" sz="2000" dirty="0" err="1" smtClean="0"/>
              <a:t>symbole</a:t>
            </a:r>
            <a:r>
              <a:rPr lang="en-US" sz="2000" dirty="0" smtClean="0"/>
              <a:t> </a:t>
            </a:r>
            <a:r>
              <a:rPr lang="en-US" sz="2000" dirty="0" err="1" smtClean="0"/>
              <a:t>est</a:t>
            </a:r>
            <a:r>
              <a:rPr lang="en-US" sz="2000" dirty="0" smtClean="0"/>
              <a:t> </a:t>
            </a:r>
            <a:r>
              <a:rPr lang="en-US" sz="2000" dirty="0" err="1" smtClean="0"/>
              <a:t>compris</a:t>
            </a:r>
            <a:r>
              <a:rPr lang="en-US" sz="2000" dirty="0" smtClean="0"/>
              <a:t> </a:t>
            </a:r>
            <a:r>
              <a:rPr lang="en-US" sz="2000" dirty="0" err="1" smtClean="0"/>
              <a:t>dans</a:t>
            </a:r>
            <a:r>
              <a:rPr lang="en-US" sz="2000" dirty="0" smtClean="0"/>
              <a:t> la </a:t>
            </a:r>
            <a:r>
              <a:rPr lang="en-US" sz="2000" dirty="0" err="1" smtClean="0"/>
              <a:t>boîte</a:t>
            </a:r>
            <a:r>
              <a:rPr lang="en-US" sz="2000" dirty="0"/>
              <a:t>,</a:t>
            </a:r>
            <a:endParaRPr lang="en-US" sz="2000" dirty="0" smtClean="0"/>
          </a:p>
          <a:p>
            <a:pPr marL="0" indent="0" fontAlgn="auto">
              <a:spcAft>
                <a:spcPts val="0"/>
              </a:spcAft>
              <a:buNone/>
              <a:defRPr/>
            </a:pPr>
            <a:r>
              <a:rPr lang="en-US" sz="2000" dirty="0" smtClean="0">
                <a:solidFill>
                  <a:schemeClr val="tx2"/>
                </a:solidFill>
              </a:rPr>
              <a:t>outside : </a:t>
            </a:r>
            <a:r>
              <a:rPr lang="en-US" sz="2000" dirty="0"/>
              <a:t>le </a:t>
            </a:r>
            <a:r>
              <a:rPr lang="en-US" sz="2000" dirty="0" err="1"/>
              <a:t>symbole</a:t>
            </a:r>
            <a:r>
              <a:rPr lang="en-US" sz="2000" dirty="0"/>
              <a:t> </a:t>
            </a:r>
            <a:r>
              <a:rPr lang="en-US" sz="2000" dirty="0" err="1"/>
              <a:t>est</a:t>
            </a:r>
            <a:r>
              <a:rPr lang="en-US" sz="2000" dirty="0"/>
              <a:t> </a:t>
            </a:r>
            <a:r>
              <a:rPr lang="en-US" sz="2000" dirty="0" err="1" smtClean="0"/>
              <a:t>est</a:t>
            </a:r>
            <a:r>
              <a:rPr lang="en-US" sz="2000" dirty="0" smtClean="0"/>
              <a:t> à </a:t>
            </a:r>
            <a:r>
              <a:rPr lang="en-US" sz="2000" dirty="0" err="1" smtClean="0"/>
              <a:t>l'extérieur</a:t>
            </a:r>
            <a:r>
              <a:rPr lang="en-US" sz="2000" dirty="0" smtClean="0"/>
              <a:t> de la </a:t>
            </a:r>
            <a:r>
              <a:rPr lang="en-US" sz="2000" dirty="0" err="1"/>
              <a:t>boîte</a:t>
            </a:r>
            <a:r>
              <a:rPr lang="en-US" sz="2000" dirty="0"/>
              <a:t> </a:t>
            </a:r>
            <a:r>
              <a:rPr lang="en-US" sz="2000" dirty="0" smtClean="0"/>
              <a:t>(</a:t>
            </a:r>
            <a:r>
              <a:rPr lang="en-US" sz="2000" dirty="0" err="1" smtClean="0"/>
              <a:t>valeur</a:t>
            </a:r>
            <a:r>
              <a:rPr lang="en-US" sz="2000" dirty="0" smtClean="0"/>
              <a:t> par </a:t>
            </a:r>
            <a:r>
              <a:rPr lang="en-US" sz="2000" dirty="0" err="1" smtClean="0"/>
              <a:t>défaut</a:t>
            </a:r>
            <a:r>
              <a:rPr lang="en-US" sz="2000" dirty="0" smtClean="0"/>
              <a:t>).</a:t>
            </a:r>
          </a:p>
          <a:p>
            <a:pPr marL="0" indent="0" fontAlgn="auto">
              <a:spcAft>
                <a:spcPts val="0"/>
              </a:spcAft>
              <a:buNone/>
              <a:defRPr/>
            </a:pPr>
            <a:r>
              <a:rPr lang="en-US" sz="2000" dirty="0" err="1"/>
              <a:t>exemple</a:t>
            </a:r>
            <a:r>
              <a:rPr lang="en-US" sz="2000" dirty="0"/>
              <a:t> :</a:t>
            </a:r>
          </a:p>
          <a:p>
            <a:pPr marL="0" indent="0" fontAlgn="auto">
              <a:spcAft>
                <a:spcPts val="0"/>
              </a:spcAft>
              <a:buNone/>
              <a:defRPr/>
            </a:pPr>
            <a:r>
              <a:rPr lang="en-US" sz="2000" dirty="0" err="1"/>
              <a:t>ul</a:t>
            </a:r>
            <a:r>
              <a:rPr lang="en-US" sz="2000" dirty="0"/>
              <a:t> {list-style-position: inside</a:t>
            </a:r>
            <a:r>
              <a:rPr lang="fr-FR" sz="2000" dirty="0"/>
              <a:t> }</a:t>
            </a:r>
            <a:endParaRPr lang="en-US" sz="2000" b="1" dirty="0">
              <a:solidFill>
                <a:schemeClr val="accent2">
                  <a:lumMod val="75000"/>
                </a:schemeClr>
              </a:solidFill>
            </a:endParaRPr>
          </a:p>
          <a:p>
            <a:pPr marL="0" indent="0" fontAlgn="auto">
              <a:spcAft>
                <a:spcPts val="0"/>
              </a:spcAft>
              <a:buNone/>
              <a:defRPr/>
            </a:pPr>
            <a:endParaRPr lang="en-US" sz="2000" dirty="0"/>
          </a:p>
          <a:p>
            <a:pPr marL="0" indent="0" fontAlgn="auto">
              <a:spcAft>
                <a:spcPts val="0"/>
              </a:spcAft>
              <a:buNone/>
              <a:defRPr/>
            </a:pPr>
            <a:endParaRPr lang="en-US" sz="2000" dirty="0">
              <a:solidFill>
                <a:schemeClr val="tx2"/>
              </a:solidFill>
            </a:endParaRPr>
          </a:p>
          <a:p>
            <a:pPr marL="0" indent="0" fontAlgn="auto">
              <a:spcAft>
                <a:spcPts val="0"/>
              </a:spcAft>
              <a:buNone/>
              <a:defRPr/>
            </a:pPr>
            <a:endParaRPr lang="en-US" sz="2000" dirty="0">
              <a:solidFill>
                <a:schemeClr val="tx2"/>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list</a:t>
            </a:r>
            <a:r>
              <a:rPr lang="fr-FR" sz="3200" b="1" dirty="0" smtClean="0">
                <a:solidFill>
                  <a:schemeClr val="accent2">
                    <a:lumMod val="75000"/>
                  </a:schemeClr>
                </a:solidFill>
              </a:rPr>
              <a:t>-style-position'</a:t>
            </a:r>
            <a:endParaRPr lang="fr-FR" sz="3200" b="1" dirty="0">
              <a:solidFill>
                <a:schemeClr val="accent2">
                  <a:lumMod val="75000"/>
                </a:schemeClr>
              </a:solidFill>
              <a:latin typeface="+mn-lt"/>
              <a:ea typeface="+mn-ea"/>
              <a:cs typeface="+mn-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933056"/>
            <a:ext cx="23431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318981"/>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None/>
              <a:defRPr/>
            </a:pPr>
            <a:r>
              <a:rPr lang="en-US" sz="2000" dirty="0" err="1"/>
              <a:t>Cette</a:t>
            </a:r>
            <a:r>
              <a:rPr lang="en-US" sz="2000" dirty="0"/>
              <a:t> </a:t>
            </a:r>
            <a:r>
              <a:rPr lang="en-US" sz="2000" dirty="0" err="1"/>
              <a:t>propriété</a:t>
            </a:r>
            <a:r>
              <a:rPr lang="en-US" sz="2000" dirty="0"/>
              <a:t> </a:t>
            </a:r>
            <a:r>
              <a:rPr lang="en-US" sz="2000" dirty="0" err="1" smtClean="0"/>
              <a:t>permet</a:t>
            </a:r>
            <a:r>
              <a:rPr lang="en-US" sz="2000" dirty="0" smtClean="0"/>
              <a:t> de specifier </a:t>
            </a:r>
            <a:r>
              <a:rPr lang="en-US" sz="2000" dirty="0" err="1" smtClean="0"/>
              <a:t>toutes</a:t>
            </a:r>
            <a:r>
              <a:rPr lang="en-US" sz="2000" dirty="0" smtClean="0"/>
              <a:t> les </a:t>
            </a:r>
            <a:r>
              <a:rPr lang="en-US" sz="2000" dirty="0" err="1" smtClean="0"/>
              <a:t>propriétés</a:t>
            </a:r>
            <a:r>
              <a:rPr lang="en-US" sz="2000" dirty="0" smtClean="0"/>
              <a:t> list-style-xxx.</a:t>
            </a:r>
          </a:p>
          <a:p>
            <a:pPr marL="0" indent="0" fontAlgn="auto">
              <a:spcAft>
                <a:spcPts val="0"/>
              </a:spcAft>
              <a:buNone/>
              <a:defRPr/>
            </a:pPr>
            <a:r>
              <a:rPr lang="en-US" sz="2000" b="1" dirty="0" smtClean="0">
                <a:solidFill>
                  <a:schemeClr val="accent2">
                    <a:lumMod val="75000"/>
                  </a:schemeClr>
                </a:solidFill>
              </a:rPr>
              <a:t>list-style </a:t>
            </a:r>
            <a:r>
              <a:rPr lang="en-US" sz="2000" b="1" dirty="0">
                <a:solidFill>
                  <a:schemeClr val="accent2">
                    <a:lumMod val="75000"/>
                  </a:schemeClr>
                </a:solidFill>
              </a:rPr>
              <a:t>: </a:t>
            </a:r>
            <a:r>
              <a:rPr lang="en-US" sz="2000" dirty="0" err="1" smtClean="0">
                <a:solidFill>
                  <a:schemeClr val="tx2"/>
                </a:solidFill>
              </a:rPr>
              <a:t>iliste</a:t>
            </a:r>
            <a:r>
              <a:rPr lang="en-US" sz="2000" dirty="0" smtClean="0">
                <a:solidFill>
                  <a:schemeClr val="tx2"/>
                </a:solidFill>
              </a:rPr>
              <a:t>-style-type </a:t>
            </a:r>
            <a:r>
              <a:rPr lang="en-US" sz="2000" dirty="0" err="1" smtClean="0">
                <a:solidFill>
                  <a:schemeClr val="tx2"/>
                </a:solidFill>
              </a:rPr>
              <a:t>liste</a:t>
            </a:r>
            <a:r>
              <a:rPr lang="en-US" sz="2000" dirty="0" smtClean="0">
                <a:solidFill>
                  <a:schemeClr val="tx2"/>
                </a:solidFill>
              </a:rPr>
              <a:t>-style-position list-style-image</a:t>
            </a:r>
          </a:p>
          <a:p>
            <a:pPr marL="0" indent="0" fontAlgn="auto">
              <a:spcAft>
                <a:spcPts val="0"/>
              </a:spcAft>
              <a:buNone/>
              <a:defRPr/>
            </a:pPr>
            <a:endParaRPr lang="en-US" sz="2000" dirty="0" smtClean="0">
              <a:solidFill>
                <a:schemeClr val="tx2"/>
              </a:solidFill>
            </a:endParaRPr>
          </a:p>
          <a:p>
            <a:pPr marL="0" indent="0" fontAlgn="auto">
              <a:spcAft>
                <a:spcPts val="0"/>
              </a:spcAft>
              <a:buNone/>
              <a:defRPr/>
            </a:pPr>
            <a:r>
              <a:rPr lang="en-US" sz="2000" dirty="0" err="1" smtClean="0"/>
              <a:t>exemple</a:t>
            </a:r>
            <a:r>
              <a:rPr lang="en-US" sz="2000" dirty="0" smtClean="0"/>
              <a:t> </a:t>
            </a:r>
            <a:r>
              <a:rPr lang="en-US" sz="2000" dirty="0"/>
              <a:t>:</a:t>
            </a:r>
          </a:p>
          <a:p>
            <a:pPr marL="0" indent="0" fontAlgn="auto">
              <a:spcAft>
                <a:spcPts val="0"/>
              </a:spcAft>
              <a:buNone/>
              <a:defRPr/>
            </a:pPr>
            <a:r>
              <a:rPr lang="en-US" sz="2000" dirty="0" err="1"/>
              <a:t>ul</a:t>
            </a:r>
            <a:r>
              <a:rPr lang="en-US" sz="2000" dirty="0"/>
              <a:t> {</a:t>
            </a:r>
            <a:r>
              <a:rPr lang="en-US" sz="2000" dirty="0" smtClean="0"/>
              <a:t>list-style: disc inside</a:t>
            </a:r>
            <a:r>
              <a:rPr lang="fr-FR" sz="2000" dirty="0" smtClean="0"/>
              <a:t> </a:t>
            </a:r>
            <a:r>
              <a:rPr lang="fr-FR" sz="2000" dirty="0"/>
              <a:t>}</a:t>
            </a:r>
            <a:endParaRPr lang="en-US" sz="2000" b="1" dirty="0">
              <a:solidFill>
                <a:schemeClr val="accent2">
                  <a:lumMod val="75000"/>
                </a:schemeClr>
              </a:solidFill>
            </a:endParaRPr>
          </a:p>
          <a:p>
            <a:pPr marL="0" indent="0" fontAlgn="auto">
              <a:spcAft>
                <a:spcPts val="0"/>
              </a:spcAft>
              <a:buNone/>
              <a:defRPr/>
            </a:pPr>
            <a:endParaRPr lang="en-US" sz="2000" dirty="0"/>
          </a:p>
          <a:p>
            <a:pPr marL="0" indent="0" fontAlgn="auto">
              <a:spcAft>
                <a:spcPts val="0"/>
              </a:spcAft>
              <a:buNone/>
              <a:defRPr/>
            </a:pPr>
            <a:endParaRPr lang="en-US" sz="2000" dirty="0">
              <a:solidFill>
                <a:schemeClr val="tx2"/>
              </a:solidFill>
            </a:endParaRPr>
          </a:p>
          <a:p>
            <a:pPr marL="0" indent="0" fontAlgn="auto">
              <a:spcAft>
                <a:spcPts val="0"/>
              </a:spcAft>
              <a:buNone/>
              <a:defRPr/>
            </a:pPr>
            <a:endParaRPr lang="en-US" sz="2000" dirty="0">
              <a:solidFill>
                <a:schemeClr val="tx2"/>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list</a:t>
            </a:r>
            <a:r>
              <a:rPr lang="fr-FR" sz="3200" b="1" dirty="0" smtClean="0">
                <a:solidFill>
                  <a:schemeClr val="accent2">
                    <a:lumMod val="75000"/>
                  </a:schemeClr>
                </a:solidFill>
              </a:rPr>
              <a:t>-style'</a:t>
            </a:r>
            <a:endParaRPr lang="fr-FR" sz="3200" b="1" dirty="0">
              <a:solidFill>
                <a:schemeClr val="accent2">
                  <a:lumMod val="75000"/>
                </a:schemeClr>
              </a:solidFill>
              <a:latin typeface="+mn-lt"/>
              <a:ea typeface="+mn-ea"/>
              <a:cs typeface="+mn-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933056"/>
            <a:ext cx="23431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187674"/>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b="1" dirty="0" smtClean="0">
                <a:solidFill>
                  <a:schemeClr val="accent2">
                    <a:lumMod val="75000"/>
                  </a:schemeClr>
                </a:solidFill>
              </a:rPr>
              <a:t>opacity </a:t>
            </a:r>
            <a:r>
              <a:rPr lang="en-US" sz="2000" b="1" dirty="0">
                <a:solidFill>
                  <a:schemeClr val="accent2">
                    <a:lumMod val="75000"/>
                  </a:schemeClr>
                </a:solidFill>
              </a:rPr>
              <a:t>: </a:t>
            </a:r>
            <a:r>
              <a:rPr lang="en-US" sz="2000" dirty="0" err="1">
                <a:solidFill>
                  <a:schemeClr val="tx2"/>
                </a:solidFill>
              </a:rPr>
              <a:t>n</a:t>
            </a:r>
            <a:r>
              <a:rPr lang="en-US" sz="2000" dirty="0" err="1" smtClean="0">
                <a:solidFill>
                  <a:schemeClr val="tx2"/>
                </a:solidFill>
              </a:rPr>
              <a:t>ombre</a:t>
            </a:r>
            <a:r>
              <a:rPr lang="en-US" sz="2000" dirty="0" smtClean="0">
                <a:solidFill>
                  <a:schemeClr val="tx2"/>
                </a:solidFill>
              </a:rPr>
              <a:t> | </a:t>
            </a:r>
            <a:r>
              <a:rPr lang="en-US" sz="2000" dirty="0" err="1" smtClean="0">
                <a:solidFill>
                  <a:schemeClr val="tx2"/>
                </a:solidFill>
              </a:rPr>
              <a:t>initial</a:t>
            </a:r>
            <a:r>
              <a:rPr lang="en-US" sz="2000" dirty="0" err="1" smtClean="0"/>
              <a:t>|</a:t>
            </a:r>
            <a:r>
              <a:rPr lang="en-US" sz="2000" dirty="0" err="1" smtClean="0">
                <a:solidFill>
                  <a:schemeClr val="tx2"/>
                </a:solidFill>
              </a:rPr>
              <a:t>inherit</a:t>
            </a:r>
            <a:endParaRPr lang="en-US" sz="2000" dirty="0" smtClean="0">
              <a:solidFill>
                <a:schemeClr val="tx2"/>
              </a:solidFill>
            </a:endParaRP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propriété</a:t>
            </a:r>
            <a:r>
              <a:rPr lang="en-US" sz="2000" dirty="0" smtClean="0"/>
              <a:t> </a:t>
            </a:r>
            <a:r>
              <a:rPr lang="en-US" sz="2000" dirty="0" err="1" smtClean="0"/>
              <a:t>définit</a:t>
            </a:r>
            <a:r>
              <a:rPr lang="en-US" sz="2000" dirty="0" smtClean="0"/>
              <a:t> </a:t>
            </a:r>
            <a:r>
              <a:rPr lang="en-US" sz="2000" dirty="0" err="1" smtClean="0"/>
              <a:t>l'opacité</a:t>
            </a:r>
            <a:r>
              <a:rPr lang="en-US" sz="2000" dirty="0" smtClean="0"/>
              <a:t> de </a:t>
            </a:r>
            <a:r>
              <a:rPr lang="en-US" sz="2000" dirty="0" err="1" smtClean="0"/>
              <a:t>l'élément</a:t>
            </a:r>
            <a:r>
              <a:rPr lang="en-US" sz="2000" dirty="0" smtClean="0"/>
              <a:t> </a:t>
            </a:r>
            <a:r>
              <a:rPr lang="en-US" sz="2000" dirty="0" err="1" smtClean="0"/>
              <a:t>auquel</a:t>
            </a:r>
            <a:r>
              <a:rPr lang="en-US" sz="2000" dirty="0" smtClean="0"/>
              <a:t> </a:t>
            </a:r>
            <a:r>
              <a:rPr lang="en-US" sz="2000" dirty="0" err="1" smtClean="0"/>
              <a:t>elle</a:t>
            </a:r>
            <a:r>
              <a:rPr lang="en-US" sz="2000" dirty="0" smtClean="0"/>
              <a:t> </a:t>
            </a:r>
            <a:r>
              <a:rPr lang="en-US" sz="2000" dirty="0" err="1" smtClean="0"/>
              <a:t>s'applique</a:t>
            </a:r>
            <a:r>
              <a:rPr lang="en-US" sz="2000" dirty="0" smtClean="0"/>
              <a:t>.  </a:t>
            </a:r>
          </a:p>
          <a:p>
            <a:pPr marL="0" indent="0" fontAlgn="auto">
              <a:spcAft>
                <a:spcPts val="0"/>
              </a:spcAft>
              <a:buFont typeface="Arial" pitchFamily="34" charset="0"/>
              <a:buNone/>
              <a:defRPr/>
            </a:pPr>
            <a:r>
              <a:rPr lang="en-US" sz="2000" b="1" dirty="0" err="1" smtClean="0">
                <a:solidFill>
                  <a:schemeClr val="tx2"/>
                </a:solidFill>
              </a:rPr>
              <a:t>nombre</a:t>
            </a:r>
            <a:r>
              <a:rPr lang="en-US" sz="2000" b="1" dirty="0" smtClean="0">
                <a:solidFill>
                  <a:schemeClr val="tx2"/>
                </a:solidFill>
              </a:rPr>
              <a:t>:</a:t>
            </a:r>
          </a:p>
          <a:p>
            <a:pPr marL="0" indent="0" fontAlgn="auto">
              <a:spcAft>
                <a:spcPts val="0"/>
              </a:spcAft>
              <a:buFont typeface="Arial" pitchFamily="34" charset="0"/>
              <a:buNone/>
              <a:defRPr/>
            </a:pPr>
            <a:r>
              <a:rPr lang="en-US" sz="2000" dirty="0" smtClean="0"/>
              <a:t>      </a:t>
            </a:r>
            <a:r>
              <a:rPr lang="en-US" sz="2000" dirty="0" err="1" smtClean="0"/>
              <a:t>valeur</a:t>
            </a:r>
            <a:r>
              <a:rPr lang="en-US" sz="2000" dirty="0" smtClean="0"/>
              <a:t> comprise entre 0 et 1 (</a:t>
            </a:r>
            <a:r>
              <a:rPr lang="en-US" sz="2000" dirty="0" err="1" smtClean="0"/>
              <a:t>bornes</a:t>
            </a:r>
            <a:r>
              <a:rPr lang="en-US" sz="2000" dirty="0" smtClean="0"/>
              <a:t> </a:t>
            </a:r>
            <a:r>
              <a:rPr lang="en-US" sz="2000" dirty="0" err="1" smtClean="0"/>
              <a:t>incluses</a:t>
            </a:r>
            <a:r>
              <a:rPr lang="en-US" sz="2000" dirty="0" smtClean="0"/>
              <a:t>),</a:t>
            </a:r>
          </a:p>
          <a:p>
            <a:pPr marL="0" indent="0" fontAlgn="auto">
              <a:spcAft>
                <a:spcPts val="0"/>
              </a:spcAft>
              <a:buFont typeface="Arial" pitchFamily="34" charset="0"/>
              <a:buNone/>
              <a:defRPr/>
            </a:pPr>
            <a:r>
              <a:rPr lang="en-US" sz="2000" dirty="0" smtClean="0"/>
              <a:t>      0 : </a:t>
            </a:r>
            <a:r>
              <a:rPr lang="en-US" sz="2000" dirty="0" err="1" smtClean="0"/>
              <a:t>totalement</a:t>
            </a:r>
            <a:r>
              <a:rPr lang="en-US" sz="2000" dirty="0" smtClean="0"/>
              <a:t> </a:t>
            </a:r>
            <a:r>
              <a:rPr lang="en-US" sz="2000" dirty="0" err="1" smtClean="0"/>
              <a:t>transparente</a:t>
            </a:r>
            <a:r>
              <a:rPr lang="en-US" sz="2000" dirty="0" smtClean="0"/>
              <a:t>,</a:t>
            </a:r>
          </a:p>
          <a:p>
            <a:pPr marL="0" indent="0" fontAlgn="auto">
              <a:spcAft>
                <a:spcPts val="0"/>
              </a:spcAft>
              <a:buFont typeface="Arial" pitchFamily="34" charset="0"/>
              <a:buNone/>
              <a:defRPr/>
            </a:pPr>
            <a:r>
              <a:rPr lang="en-US" sz="2000" dirty="0"/>
              <a:t> </a:t>
            </a:r>
            <a:r>
              <a:rPr lang="en-US" sz="2000" dirty="0" smtClean="0"/>
              <a:t>     1 : </a:t>
            </a:r>
            <a:r>
              <a:rPr lang="en-US" sz="2000" dirty="0" err="1" smtClean="0"/>
              <a:t>totalement</a:t>
            </a:r>
            <a:r>
              <a:rPr lang="en-US" sz="2000" dirty="0" smtClean="0"/>
              <a:t> opaque.</a:t>
            </a:r>
          </a:p>
          <a:p>
            <a:pPr marL="0" indent="0" fontAlgn="auto">
              <a:spcAft>
                <a:spcPts val="0"/>
              </a:spcAft>
              <a:buFont typeface="Arial" pitchFamily="34" charset="0"/>
              <a:buNone/>
              <a:defRPr/>
            </a:pPr>
            <a:endParaRPr lang="en-US" sz="2000" dirty="0"/>
          </a:p>
        </p:txBody>
      </p:sp>
      <p:sp>
        <p:nvSpPr>
          <p:cNvPr id="5" name="Titre 1"/>
          <p:cNvSpPr txBox="1">
            <a:spLocks/>
          </p:cNvSpPr>
          <p:nvPr/>
        </p:nvSpPr>
        <p:spPr bwMode="auto">
          <a:xfrm>
            <a:off x="755576" y="260648"/>
            <a:ext cx="80772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opacity</a:t>
            </a:r>
            <a:r>
              <a:rPr lang="fr-FR" sz="3200" b="1" dirty="0" smtClean="0">
                <a:solidFill>
                  <a:schemeClr val="accent2">
                    <a:lumMod val="75000"/>
                  </a:schemeClr>
                </a:solidFill>
              </a:rPr>
              <a:t>'</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1123274504"/>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endParaRPr lang="en-US" sz="2000" dirty="0"/>
          </a:p>
        </p:txBody>
      </p:sp>
      <p:sp>
        <p:nvSpPr>
          <p:cNvPr id="5" name="Titre 1"/>
          <p:cNvSpPr txBox="1">
            <a:spLocks/>
          </p:cNvSpPr>
          <p:nvPr/>
        </p:nvSpPr>
        <p:spPr bwMode="auto">
          <a:xfrm>
            <a:off x="755576" y="260648"/>
            <a:ext cx="252028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lnSpcReduction="200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CSS </a:t>
            </a:r>
            <a:r>
              <a:rPr lang="fr-FR" sz="3200" b="1" dirty="0" smtClean="0">
                <a:solidFill>
                  <a:schemeClr val="accent2">
                    <a:lumMod val="75000"/>
                  </a:schemeClr>
                </a:solidFill>
              </a:rPr>
              <a:t>'</a:t>
            </a:r>
            <a:r>
              <a:rPr lang="fr-FR" sz="3200" b="1" dirty="0" err="1" smtClean="0">
                <a:solidFill>
                  <a:schemeClr val="accent2">
                    <a:lumMod val="75000"/>
                  </a:schemeClr>
                </a:solidFill>
              </a:rPr>
              <a:t>opacity</a:t>
            </a:r>
            <a:r>
              <a:rPr lang="fr-FR" sz="3200" b="1" dirty="0" smtClean="0">
                <a:solidFill>
                  <a:schemeClr val="accent2">
                    <a:lumMod val="75000"/>
                  </a:schemeClr>
                </a:solidFill>
              </a:rPr>
              <a:t>'</a:t>
            </a:r>
            <a:endParaRPr lang="fr-FR" sz="3200" b="1" dirty="0">
              <a:solidFill>
                <a:schemeClr val="accent2">
                  <a:lumMod val="75000"/>
                </a:schemeClr>
              </a:solidFill>
              <a:latin typeface="+mn-lt"/>
              <a:ea typeface="+mn-ea"/>
              <a:cs typeface="+mn-cs"/>
            </a:endParaRPr>
          </a:p>
        </p:txBody>
      </p:sp>
      <p:pic>
        <p:nvPicPr>
          <p:cNvPr id="2" name="Image 1"/>
          <p:cNvPicPr>
            <a:picLocks noChangeAspect="1"/>
          </p:cNvPicPr>
          <p:nvPr/>
        </p:nvPicPr>
        <p:blipFill>
          <a:blip r:embed="rId2"/>
          <a:stretch>
            <a:fillRect/>
          </a:stretch>
        </p:blipFill>
        <p:spPr>
          <a:xfrm>
            <a:off x="3707904" y="-99392"/>
            <a:ext cx="5436096" cy="4215748"/>
          </a:xfrm>
          <a:prstGeom prst="rect">
            <a:avLst/>
          </a:prstGeom>
        </p:spPr>
      </p:pic>
      <p:sp>
        <p:nvSpPr>
          <p:cNvPr id="3" name="Rectangle 2"/>
          <p:cNvSpPr/>
          <p:nvPr/>
        </p:nvSpPr>
        <p:spPr>
          <a:xfrm>
            <a:off x="635584" y="2627784"/>
            <a:ext cx="8203616" cy="3970318"/>
          </a:xfrm>
          <a:prstGeom prst="rect">
            <a:avLst/>
          </a:prstGeom>
        </p:spPr>
        <p:txBody>
          <a:bodyPr wrap="square">
            <a:spAutoFit/>
          </a:bodyPr>
          <a:lstStyle/>
          <a:p>
            <a:r>
              <a:rPr lang="fr-FR" dirty="0" smtClean="0"/>
              <a:t>&lt;</a:t>
            </a:r>
            <a:r>
              <a:rPr lang="fr-FR" dirty="0"/>
              <a:t>body&gt;</a:t>
            </a:r>
          </a:p>
          <a:p>
            <a:r>
              <a:rPr lang="fr-FR" dirty="0"/>
              <a:t>&lt;header&gt;</a:t>
            </a:r>
          </a:p>
          <a:p>
            <a:r>
              <a:rPr lang="fr-FR" dirty="0"/>
              <a:t>&lt;h1&gt;Opacités&lt;/h1&gt;</a:t>
            </a:r>
          </a:p>
          <a:p>
            <a:r>
              <a:rPr lang="fr-FR" dirty="0"/>
              <a:t>&lt;/header&gt;</a:t>
            </a:r>
          </a:p>
          <a:p>
            <a:r>
              <a:rPr lang="fr-FR" dirty="0"/>
              <a:t>&lt;section&gt;</a:t>
            </a:r>
          </a:p>
          <a:p>
            <a:r>
              <a:rPr lang="fr-FR" dirty="0"/>
              <a:t>&lt;h3&gt;&lt;----- Début du conteneur----&gt;&lt;/h3&gt;</a:t>
            </a:r>
          </a:p>
          <a:p>
            <a:r>
              <a:rPr lang="fr-FR" dirty="0"/>
              <a:t>&lt;div id="c1"&gt;&lt;p class="texte"&gt;Texte de C1&lt;/p&gt;&lt;/div&gt;</a:t>
            </a:r>
          </a:p>
          <a:p>
            <a:r>
              <a:rPr lang="fr-FR" dirty="0"/>
              <a:t>&lt;div id="c2"&gt;&lt;p class="texte"&gt;Texte de C2&lt;/p&gt;&lt;/div&gt;</a:t>
            </a:r>
          </a:p>
          <a:p>
            <a:r>
              <a:rPr lang="fr-FR" dirty="0"/>
              <a:t>&lt;div id="c3"&gt;&lt;p class="texte"&gt;Texte de C3&lt;/p&gt;&lt;/div&gt;</a:t>
            </a:r>
          </a:p>
          <a:p>
            <a:r>
              <a:rPr lang="fr-FR" dirty="0"/>
              <a:t>&lt;div id="c4"&gt;&lt;p class="texte"&gt;Texte de C4&lt;/p&gt;&lt;/div&gt;</a:t>
            </a:r>
          </a:p>
          <a:p>
            <a:r>
              <a:rPr lang="fr-FR" dirty="0"/>
              <a:t>&lt;/section&gt;</a:t>
            </a:r>
          </a:p>
          <a:p>
            <a:r>
              <a:rPr lang="fr-FR" dirty="0"/>
              <a:t>&lt;</a:t>
            </a:r>
            <a:r>
              <a:rPr lang="fr-FR" dirty="0" err="1"/>
              <a:t>footer</a:t>
            </a:r>
            <a:r>
              <a:rPr lang="fr-FR" dirty="0"/>
              <a:t>&gt;</a:t>
            </a:r>
          </a:p>
          <a:p>
            <a:r>
              <a:rPr lang="fr-FR" dirty="0"/>
              <a:t>&lt;h2&gt;Fin de l'exemple&lt;/h2&gt;</a:t>
            </a:r>
          </a:p>
          <a:p>
            <a:r>
              <a:rPr lang="fr-FR" dirty="0"/>
              <a:t>&lt;/</a:t>
            </a:r>
            <a:r>
              <a:rPr lang="fr-FR" dirty="0" err="1"/>
              <a:t>footer</a:t>
            </a:r>
            <a:r>
              <a:rPr lang="fr-FR" dirty="0"/>
              <a:t>&gt;</a:t>
            </a:r>
          </a:p>
        </p:txBody>
      </p:sp>
    </p:spTree>
    <p:extLst>
      <p:ext uri="{BB962C8B-B14F-4D97-AF65-F5344CB8AC3E}">
        <p14:creationId xmlns:p14="http://schemas.microsoft.com/office/powerpoint/2010/main" val="3053461802"/>
      </p:ext>
    </p:extLst>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dirty="0" err="1" smtClean="0"/>
              <a:t>Exemple</a:t>
            </a:r>
            <a:r>
              <a:rPr lang="en-US" sz="2000" dirty="0" smtClean="0"/>
              <a:t> :</a:t>
            </a:r>
          </a:p>
          <a:p>
            <a:pPr marL="0" indent="0" fontAlgn="auto">
              <a:spcAft>
                <a:spcPts val="0"/>
              </a:spcAft>
              <a:buFont typeface="Arial" pitchFamily="34" charset="0"/>
              <a:buNone/>
              <a:defRPr/>
            </a:pPr>
            <a:endParaRPr lang="en-US" sz="2000" dirty="0"/>
          </a:p>
        </p:txBody>
      </p:sp>
      <p:sp>
        <p:nvSpPr>
          <p:cNvPr id="5" name="Titre 1"/>
          <p:cNvSpPr txBox="1">
            <a:spLocks/>
          </p:cNvSpPr>
          <p:nvPr/>
        </p:nvSpPr>
        <p:spPr bwMode="auto">
          <a:xfrm>
            <a:off x="755576" y="260648"/>
            <a:ext cx="80772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lnSpcReduction="200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La propriété </a:t>
            </a:r>
          </a:p>
          <a:p>
            <a:pPr fontAlgn="auto">
              <a:spcAft>
                <a:spcPts val="0"/>
              </a:spcAft>
              <a:defRPr/>
            </a:pPr>
            <a:r>
              <a:rPr lang="fr-FR" sz="3200" dirty="0" smtClean="0"/>
              <a:t>CSS </a:t>
            </a:r>
            <a:r>
              <a:rPr lang="fr-FR" sz="3200" b="1" dirty="0" smtClean="0">
                <a:solidFill>
                  <a:schemeClr val="accent2">
                    <a:lumMod val="75000"/>
                  </a:schemeClr>
                </a:solidFill>
              </a:rPr>
              <a:t>'</a:t>
            </a:r>
            <a:r>
              <a:rPr lang="fr-FR" sz="3200" b="1" dirty="0" err="1" smtClean="0">
                <a:solidFill>
                  <a:schemeClr val="accent2">
                    <a:lumMod val="75000"/>
                  </a:schemeClr>
                </a:solidFill>
              </a:rPr>
              <a:t>opacity</a:t>
            </a:r>
            <a:r>
              <a:rPr lang="fr-FR" sz="3200" b="1" dirty="0" smtClean="0">
                <a:solidFill>
                  <a:schemeClr val="accent2">
                    <a:lumMod val="75000"/>
                  </a:schemeClr>
                </a:solidFill>
              </a:rPr>
              <a:t>'</a:t>
            </a:r>
            <a:endParaRPr lang="fr-FR" sz="3200" b="1" dirty="0">
              <a:solidFill>
                <a:schemeClr val="accent2">
                  <a:lumMod val="75000"/>
                </a:schemeClr>
              </a:solidFill>
              <a:latin typeface="+mn-lt"/>
              <a:ea typeface="+mn-ea"/>
              <a:cs typeface="+mn-cs"/>
            </a:endParaRPr>
          </a:p>
        </p:txBody>
      </p:sp>
      <p:pic>
        <p:nvPicPr>
          <p:cNvPr id="2" name="Image 1"/>
          <p:cNvPicPr>
            <a:picLocks noChangeAspect="1"/>
          </p:cNvPicPr>
          <p:nvPr/>
        </p:nvPicPr>
        <p:blipFill>
          <a:blip r:embed="rId2"/>
          <a:stretch>
            <a:fillRect/>
          </a:stretch>
        </p:blipFill>
        <p:spPr>
          <a:xfrm>
            <a:off x="4427984" y="12576"/>
            <a:ext cx="4628368" cy="3589347"/>
          </a:xfrm>
          <a:prstGeom prst="rect">
            <a:avLst/>
          </a:prstGeom>
        </p:spPr>
      </p:pic>
      <p:sp>
        <p:nvSpPr>
          <p:cNvPr id="3" name="Rectangle 2"/>
          <p:cNvSpPr/>
          <p:nvPr/>
        </p:nvSpPr>
        <p:spPr>
          <a:xfrm>
            <a:off x="692368" y="2279933"/>
            <a:ext cx="8203616" cy="4524315"/>
          </a:xfrm>
          <a:prstGeom prst="rect">
            <a:avLst/>
          </a:prstGeom>
        </p:spPr>
        <p:txBody>
          <a:bodyPr wrap="square">
            <a:spAutoFit/>
          </a:bodyPr>
          <a:lstStyle/>
          <a:p>
            <a:r>
              <a:rPr lang="fr-FR" dirty="0"/>
              <a:t>&lt;style type="</a:t>
            </a:r>
            <a:r>
              <a:rPr lang="fr-FR" dirty="0" err="1"/>
              <a:t>text</a:t>
            </a:r>
            <a:r>
              <a:rPr lang="fr-FR" dirty="0"/>
              <a:t>/</a:t>
            </a:r>
            <a:r>
              <a:rPr lang="fr-FR" dirty="0" err="1"/>
              <a:t>css</a:t>
            </a:r>
            <a:r>
              <a:rPr lang="fr-FR" dirty="0"/>
              <a:t>"&gt;</a:t>
            </a:r>
          </a:p>
          <a:p>
            <a:r>
              <a:rPr lang="fr-FR" dirty="0"/>
              <a:t>h1, h2 {background-</a:t>
            </a:r>
            <a:r>
              <a:rPr lang="fr-FR" dirty="0" err="1"/>
              <a:t>color</a:t>
            </a:r>
            <a:r>
              <a:rPr lang="fr-FR" dirty="0"/>
              <a:t>: </a:t>
            </a:r>
            <a:r>
              <a:rPr lang="fr-FR" dirty="0" err="1"/>
              <a:t>maroon</a:t>
            </a:r>
            <a:r>
              <a:rPr lang="fr-FR" dirty="0" smtClean="0"/>
              <a:t>;</a:t>
            </a:r>
          </a:p>
          <a:p>
            <a:r>
              <a:rPr lang="fr-FR" dirty="0" smtClean="0"/>
              <a:t>color:yellow;font:150</a:t>
            </a:r>
            <a:r>
              <a:rPr lang="fr-FR" dirty="0"/>
              <a:t>%/200% </a:t>
            </a:r>
            <a:endParaRPr lang="fr-FR" dirty="0" smtClean="0"/>
          </a:p>
          <a:p>
            <a:r>
              <a:rPr lang="fr-FR" dirty="0" smtClean="0"/>
              <a:t>"</a:t>
            </a:r>
            <a:r>
              <a:rPr lang="fr-FR" dirty="0"/>
              <a:t>Times New Roman";</a:t>
            </a:r>
            <a:r>
              <a:rPr lang="fr-FR" dirty="0" err="1"/>
              <a:t>text-align:center</a:t>
            </a:r>
            <a:r>
              <a:rPr lang="fr-FR" dirty="0"/>
              <a:t>;}</a:t>
            </a:r>
          </a:p>
          <a:p>
            <a:r>
              <a:rPr lang="fr-FR" dirty="0"/>
              <a:t>h2 {font:130%/150%}</a:t>
            </a:r>
          </a:p>
          <a:p>
            <a:r>
              <a:rPr lang="fr-FR" dirty="0"/>
              <a:t>h3 {font:800}</a:t>
            </a:r>
          </a:p>
          <a:p>
            <a:r>
              <a:rPr lang="fr-FR" dirty="0"/>
              <a:t>section {width:50%;height:250px;background-color: #EEEEEE;position:relative;top:10px;border:2px </a:t>
            </a:r>
            <a:r>
              <a:rPr lang="fr-FR" dirty="0" err="1"/>
              <a:t>solid</a:t>
            </a:r>
            <a:r>
              <a:rPr lang="fr-FR" dirty="0"/>
              <a:t> black}</a:t>
            </a:r>
          </a:p>
          <a:p>
            <a:r>
              <a:rPr lang="fr-FR" dirty="0"/>
              <a:t>#c1, #c2,#c3,#c4 {width:150px;height:150px;position:absolute;}</a:t>
            </a:r>
          </a:p>
          <a:p>
            <a:r>
              <a:rPr lang="fr-FR" dirty="0"/>
              <a:t>#c1 { top:0;left:0;background-color:blue;opacity:0.7}</a:t>
            </a:r>
          </a:p>
          <a:p>
            <a:r>
              <a:rPr lang="fr-FR" dirty="0"/>
              <a:t>#c2 { top:30px;left:30px;background-color:lime;opacity:0.5}</a:t>
            </a:r>
          </a:p>
          <a:p>
            <a:r>
              <a:rPr lang="fr-FR" dirty="0"/>
              <a:t>#c3 { top:60px;left:60px;background-color:red;opacity:0.4}</a:t>
            </a:r>
          </a:p>
          <a:p>
            <a:r>
              <a:rPr lang="fr-FR" dirty="0"/>
              <a:t>#c4 { top:90px;left:90px;background-color:violet;opacity:0.3}</a:t>
            </a:r>
          </a:p>
          <a:p>
            <a:r>
              <a:rPr lang="fr-FR" dirty="0"/>
              <a:t>.texte {color:white;font:150% 900;text-align:center;padding-top:30%;}</a:t>
            </a:r>
          </a:p>
          <a:p>
            <a:r>
              <a:rPr lang="fr-FR" dirty="0"/>
              <a:t>&lt;/style&gt;</a:t>
            </a:r>
          </a:p>
          <a:p>
            <a:r>
              <a:rPr lang="fr-FR" dirty="0"/>
              <a:t>&lt;/</a:t>
            </a:r>
            <a:r>
              <a:rPr lang="fr-FR" dirty="0" err="1"/>
              <a:t>head</a:t>
            </a:r>
            <a:r>
              <a:rPr lang="fr-FR" dirty="0" smtClean="0"/>
              <a:t>&gt;</a:t>
            </a:r>
            <a:endParaRPr lang="fr-FR" dirty="0"/>
          </a:p>
        </p:txBody>
      </p:sp>
    </p:spTree>
    <p:extLst>
      <p:ext uri="{BB962C8B-B14F-4D97-AF65-F5344CB8AC3E}">
        <p14:creationId xmlns:p14="http://schemas.microsoft.com/office/powerpoint/2010/main" val="1728180875"/>
      </p:ext>
    </p:extLst>
  </p:cSld>
  <p:clrMapOvr>
    <a:masterClrMapping/>
  </p:clrMapOvr>
  <p:transition spd="slow">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idx="1"/>
          </p:nvPr>
        </p:nvSpPr>
        <p:spPr>
          <a:xfrm>
            <a:off x="762000" y="1403648"/>
            <a:ext cx="8077200" cy="5121696"/>
          </a:xfrm>
        </p:spPr>
        <p:txBody>
          <a:bodyPr/>
          <a:lstStyle/>
          <a:p>
            <a:pPr marL="0" indent="0" fontAlgn="auto">
              <a:spcAft>
                <a:spcPts val="0"/>
              </a:spcAft>
              <a:buFont typeface="Arial" pitchFamily="34" charset="0"/>
              <a:buNone/>
              <a:defRPr/>
            </a:pPr>
            <a:r>
              <a:rPr lang="en-US" sz="2000" b="1" dirty="0" smtClean="0">
                <a:solidFill>
                  <a:schemeClr val="accent2">
                    <a:lumMod val="75000"/>
                  </a:schemeClr>
                </a:solidFill>
              </a:rPr>
              <a:t>position </a:t>
            </a:r>
            <a:r>
              <a:rPr lang="en-US" sz="2000" b="1" dirty="0">
                <a:solidFill>
                  <a:schemeClr val="accent2">
                    <a:lumMod val="75000"/>
                  </a:schemeClr>
                </a:solidFill>
              </a:rPr>
              <a:t>: </a:t>
            </a:r>
            <a:r>
              <a:rPr lang="en-US" sz="2000" dirty="0" smtClean="0">
                <a:solidFill>
                  <a:schemeClr val="tx2"/>
                </a:solidFill>
              </a:rPr>
              <a:t>static |relative | absolute | fixed </a:t>
            </a:r>
            <a:r>
              <a:rPr lang="en-US" sz="2000" dirty="0" smtClean="0"/>
              <a:t>|</a:t>
            </a:r>
            <a:r>
              <a:rPr lang="en-US" sz="2000" dirty="0" smtClean="0">
                <a:solidFill>
                  <a:schemeClr val="tx2"/>
                </a:solidFill>
              </a:rPr>
              <a:t>inherit</a:t>
            </a:r>
          </a:p>
          <a:p>
            <a:pPr marL="0" indent="0" fontAlgn="auto">
              <a:spcAft>
                <a:spcPts val="0"/>
              </a:spcAft>
              <a:buFont typeface="Arial" pitchFamily="34" charset="0"/>
              <a:buNone/>
              <a:defRPr/>
            </a:pPr>
            <a:r>
              <a:rPr lang="en-US" sz="2000" dirty="0" err="1" smtClean="0"/>
              <a:t>Cette</a:t>
            </a:r>
            <a:r>
              <a:rPr lang="en-US" sz="2000" dirty="0" smtClean="0"/>
              <a:t> </a:t>
            </a:r>
            <a:r>
              <a:rPr lang="en-US" sz="2000" dirty="0" err="1" smtClean="0"/>
              <a:t>propriété</a:t>
            </a:r>
            <a:r>
              <a:rPr lang="en-US" sz="2000" dirty="0" smtClean="0"/>
              <a:t> </a:t>
            </a:r>
            <a:r>
              <a:rPr lang="en-US" sz="2000" dirty="0" err="1" smtClean="0"/>
              <a:t>permet</a:t>
            </a:r>
            <a:r>
              <a:rPr lang="en-US" sz="2000" dirty="0" smtClean="0"/>
              <a:t> au </a:t>
            </a:r>
            <a:r>
              <a:rPr lang="en-US" sz="2000" dirty="0" err="1" smtClean="0"/>
              <a:t>navigateur</a:t>
            </a:r>
            <a:r>
              <a:rPr lang="en-US" sz="2000" dirty="0" smtClean="0"/>
              <a:t> de </a:t>
            </a:r>
            <a:r>
              <a:rPr lang="en-US" sz="2000" dirty="0" err="1" smtClean="0"/>
              <a:t>calculer</a:t>
            </a:r>
            <a:r>
              <a:rPr lang="en-US" sz="2000" dirty="0" smtClean="0"/>
              <a:t> la position </a:t>
            </a:r>
            <a:r>
              <a:rPr lang="en-US" sz="2000" dirty="0" err="1" smtClean="0"/>
              <a:t>d'une</a:t>
            </a:r>
            <a:r>
              <a:rPr lang="en-US" sz="2000" dirty="0" smtClean="0"/>
              <a:t> </a:t>
            </a:r>
            <a:r>
              <a:rPr lang="en-US" sz="2000" dirty="0" err="1" smtClean="0"/>
              <a:t>boîte</a:t>
            </a:r>
            <a:r>
              <a:rPr lang="en-US" sz="2000" dirty="0" smtClean="0"/>
              <a:t> </a:t>
            </a:r>
            <a:r>
              <a:rPr lang="en-US" sz="2000" dirty="0" err="1" smtClean="0"/>
              <a:t>dans</a:t>
            </a:r>
            <a:r>
              <a:rPr lang="en-US" sz="2000" dirty="0" smtClean="0"/>
              <a:t> la page HTML.</a:t>
            </a:r>
          </a:p>
          <a:p>
            <a:pPr marL="0" indent="0" fontAlgn="auto">
              <a:spcAft>
                <a:spcPts val="0"/>
              </a:spcAft>
              <a:buFont typeface="Arial" pitchFamily="34" charset="0"/>
              <a:buNone/>
              <a:defRPr/>
            </a:pPr>
            <a:endParaRPr lang="en-US" sz="2000" dirty="0" smtClean="0"/>
          </a:p>
          <a:p>
            <a:pPr marL="0" indent="0" fontAlgn="auto">
              <a:spcAft>
                <a:spcPts val="0"/>
              </a:spcAft>
              <a:buFont typeface="Arial" pitchFamily="34" charset="0"/>
              <a:buNone/>
              <a:defRPr/>
            </a:pPr>
            <a:r>
              <a:rPr lang="en-US" sz="2000" dirty="0" smtClean="0"/>
              <a:t>Les </a:t>
            </a:r>
            <a:r>
              <a:rPr lang="en-US" sz="2000" dirty="0" err="1"/>
              <a:t>propriétés</a:t>
            </a:r>
            <a:r>
              <a:rPr lang="en-US" sz="2000" dirty="0"/>
              <a:t> </a:t>
            </a:r>
            <a:r>
              <a:rPr lang="en-US" sz="2000" b="1" dirty="0">
                <a:solidFill>
                  <a:schemeClr val="accent2">
                    <a:lumMod val="75000"/>
                  </a:schemeClr>
                </a:solidFill>
              </a:rPr>
              <a:t>top, left, bottom et right </a:t>
            </a:r>
            <a:r>
              <a:rPr lang="en-US" sz="2000" dirty="0" err="1" smtClean="0"/>
              <a:t>détermineront</a:t>
            </a:r>
            <a:r>
              <a:rPr lang="en-US" sz="2000" dirty="0" smtClean="0"/>
              <a:t> le </a:t>
            </a:r>
            <a:r>
              <a:rPr lang="en-US" sz="2000" dirty="0" err="1" smtClean="0"/>
              <a:t>décalage</a:t>
            </a:r>
            <a:r>
              <a:rPr lang="en-US" sz="2000" dirty="0" smtClean="0"/>
              <a:t> à </a:t>
            </a:r>
            <a:r>
              <a:rPr lang="en-US" sz="2000" dirty="0" err="1" smtClean="0"/>
              <a:t>appliquer</a:t>
            </a:r>
            <a:r>
              <a:rPr lang="en-US" sz="2000" dirty="0" smtClean="0"/>
              <a:t> à la </a:t>
            </a:r>
            <a:r>
              <a:rPr lang="en-US" sz="2000" dirty="0" err="1" smtClean="0"/>
              <a:t>boîte</a:t>
            </a:r>
            <a:r>
              <a:rPr lang="en-US" sz="2000" dirty="0" smtClean="0"/>
              <a:t> en </a:t>
            </a:r>
            <a:r>
              <a:rPr lang="en-US" sz="2000" dirty="0" err="1" smtClean="0"/>
              <a:t>fonction</a:t>
            </a:r>
            <a:r>
              <a:rPr lang="en-US" sz="2000" dirty="0" smtClean="0"/>
              <a:t> de la </a:t>
            </a:r>
            <a:r>
              <a:rPr lang="en-US" sz="2000" dirty="0" err="1" smtClean="0"/>
              <a:t>valeur</a:t>
            </a:r>
            <a:r>
              <a:rPr lang="en-US" sz="2000" dirty="0" smtClean="0"/>
              <a:t> de la </a:t>
            </a:r>
            <a:r>
              <a:rPr lang="en-US" sz="2000" dirty="0" err="1" smtClean="0"/>
              <a:t>propriété</a:t>
            </a:r>
            <a:r>
              <a:rPr lang="en-US" sz="2000" dirty="0" smtClean="0"/>
              <a:t> position.</a:t>
            </a:r>
          </a:p>
          <a:p>
            <a:pPr marL="0" indent="0" fontAlgn="auto">
              <a:spcAft>
                <a:spcPts val="0"/>
              </a:spcAft>
              <a:buFont typeface="Arial" pitchFamily="34" charset="0"/>
              <a:buNone/>
              <a:defRPr/>
            </a:pPr>
            <a:r>
              <a:rPr lang="en-US" sz="2000" b="1" dirty="0" smtClean="0">
                <a:solidFill>
                  <a:schemeClr val="accent2">
                    <a:lumMod val="75000"/>
                  </a:schemeClr>
                </a:solidFill>
              </a:rPr>
              <a:t>top</a:t>
            </a:r>
            <a:r>
              <a:rPr lang="en-US" sz="2000" dirty="0" smtClean="0"/>
              <a:t> : </a:t>
            </a:r>
            <a:r>
              <a:rPr lang="en-US" sz="2000" b="1" dirty="0">
                <a:solidFill>
                  <a:schemeClr val="tx2"/>
                </a:solidFill>
              </a:rPr>
              <a:t>&lt;</a:t>
            </a:r>
            <a:r>
              <a:rPr lang="en-US" sz="2000" b="1" dirty="0" err="1">
                <a:solidFill>
                  <a:schemeClr val="tx2"/>
                </a:solidFill>
              </a:rPr>
              <a:t>largeur</a:t>
            </a:r>
            <a:r>
              <a:rPr lang="en-US" sz="2000" b="1" dirty="0">
                <a:solidFill>
                  <a:schemeClr val="tx2"/>
                </a:solidFill>
              </a:rPr>
              <a:t>&gt; | &lt;</a:t>
            </a:r>
            <a:r>
              <a:rPr lang="en-US" sz="2000" b="1" dirty="0" err="1">
                <a:solidFill>
                  <a:schemeClr val="tx2"/>
                </a:solidFill>
              </a:rPr>
              <a:t>pourcentage</a:t>
            </a:r>
            <a:r>
              <a:rPr lang="en-US" sz="2000" b="1" dirty="0">
                <a:solidFill>
                  <a:schemeClr val="tx2"/>
                </a:solidFill>
              </a:rPr>
              <a:t>&gt; | inherit</a:t>
            </a:r>
          </a:p>
          <a:p>
            <a:pPr marL="0" indent="0" fontAlgn="auto">
              <a:spcAft>
                <a:spcPts val="0"/>
              </a:spcAft>
              <a:buNone/>
              <a:defRPr/>
            </a:pPr>
            <a:r>
              <a:rPr lang="en-US" sz="2000" dirty="0" smtClean="0"/>
              <a:t>      </a:t>
            </a:r>
            <a:r>
              <a:rPr lang="en-US" sz="2000" dirty="0" err="1" smtClean="0"/>
              <a:t>décalage</a:t>
            </a:r>
            <a:r>
              <a:rPr lang="en-US" sz="2000" dirty="0" smtClean="0"/>
              <a:t> du haut de la </a:t>
            </a:r>
            <a:r>
              <a:rPr lang="en-US" sz="2000" dirty="0" err="1" smtClean="0"/>
              <a:t>boîte</a:t>
            </a:r>
            <a:r>
              <a:rPr lang="en-US" sz="2000" dirty="0" smtClean="0"/>
              <a:t> - </a:t>
            </a:r>
            <a:r>
              <a:rPr lang="en-US" sz="2000" dirty="0" err="1" smtClean="0"/>
              <a:t>exemple</a:t>
            </a:r>
            <a:r>
              <a:rPr lang="en-US" sz="2000" dirty="0" smtClean="0"/>
              <a:t> : </a:t>
            </a:r>
            <a:r>
              <a:rPr lang="en-US" sz="2000" b="1" dirty="0" smtClean="0">
                <a:solidFill>
                  <a:schemeClr val="accent2">
                    <a:lumMod val="75000"/>
                  </a:schemeClr>
                </a:solidFill>
              </a:rPr>
              <a:t>top</a:t>
            </a:r>
            <a:r>
              <a:rPr lang="en-US" sz="2000" dirty="0" smtClean="0"/>
              <a:t>:</a:t>
            </a:r>
            <a:r>
              <a:rPr lang="en-US" sz="2000" b="1" dirty="0" smtClean="0">
                <a:solidFill>
                  <a:schemeClr val="tx2"/>
                </a:solidFill>
              </a:rPr>
              <a:t>5%</a:t>
            </a:r>
            <a:r>
              <a:rPr lang="en-US" sz="2000" dirty="0" smtClean="0"/>
              <a:t>;</a:t>
            </a:r>
          </a:p>
          <a:p>
            <a:pPr marL="0" indent="0" fontAlgn="auto">
              <a:spcAft>
                <a:spcPts val="0"/>
              </a:spcAft>
              <a:buNone/>
              <a:defRPr/>
            </a:pPr>
            <a:r>
              <a:rPr lang="en-US" sz="2000" b="1" dirty="0">
                <a:solidFill>
                  <a:schemeClr val="accent2">
                    <a:lumMod val="75000"/>
                  </a:schemeClr>
                </a:solidFill>
              </a:rPr>
              <a:t>bottom</a:t>
            </a:r>
            <a:r>
              <a:rPr lang="en-US" sz="2000" dirty="0" smtClean="0"/>
              <a:t> </a:t>
            </a:r>
            <a:r>
              <a:rPr lang="en-US" sz="2000" dirty="0"/>
              <a:t>: </a:t>
            </a:r>
            <a:r>
              <a:rPr lang="en-US" sz="2000" b="1" dirty="0">
                <a:solidFill>
                  <a:schemeClr val="tx2"/>
                </a:solidFill>
              </a:rPr>
              <a:t>&lt;</a:t>
            </a:r>
            <a:r>
              <a:rPr lang="en-US" sz="2000" b="1" dirty="0" err="1">
                <a:solidFill>
                  <a:schemeClr val="tx2"/>
                </a:solidFill>
              </a:rPr>
              <a:t>largeur</a:t>
            </a:r>
            <a:r>
              <a:rPr lang="en-US" sz="2000" b="1" dirty="0">
                <a:solidFill>
                  <a:schemeClr val="tx2"/>
                </a:solidFill>
              </a:rPr>
              <a:t>&gt; | &lt;</a:t>
            </a:r>
            <a:r>
              <a:rPr lang="en-US" sz="2000" b="1" dirty="0" err="1">
                <a:solidFill>
                  <a:schemeClr val="tx2"/>
                </a:solidFill>
              </a:rPr>
              <a:t>pourcentage</a:t>
            </a:r>
            <a:r>
              <a:rPr lang="en-US" sz="2000" b="1" dirty="0">
                <a:solidFill>
                  <a:schemeClr val="tx2"/>
                </a:solidFill>
              </a:rPr>
              <a:t>&gt; | inherit</a:t>
            </a:r>
          </a:p>
          <a:p>
            <a:pPr marL="0" indent="0" fontAlgn="auto">
              <a:spcAft>
                <a:spcPts val="0"/>
              </a:spcAft>
              <a:buNone/>
              <a:defRPr/>
            </a:pPr>
            <a:r>
              <a:rPr lang="en-US" sz="2000" dirty="0" smtClean="0"/>
              <a:t>      </a:t>
            </a:r>
            <a:r>
              <a:rPr lang="en-US" sz="2000" dirty="0" err="1" smtClean="0"/>
              <a:t>décalage</a:t>
            </a:r>
            <a:r>
              <a:rPr lang="en-US" sz="2000" dirty="0" smtClean="0"/>
              <a:t> </a:t>
            </a:r>
            <a:r>
              <a:rPr lang="en-US" sz="2000" dirty="0"/>
              <a:t>du </a:t>
            </a:r>
            <a:r>
              <a:rPr lang="en-US" sz="2000" dirty="0" smtClean="0"/>
              <a:t>bas </a:t>
            </a:r>
            <a:r>
              <a:rPr lang="en-US" sz="2000" dirty="0"/>
              <a:t>de la </a:t>
            </a:r>
            <a:r>
              <a:rPr lang="en-US" sz="2000" dirty="0" err="1"/>
              <a:t>boîte</a:t>
            </a:r>
            <a:r>
              <a:rPr lang="en-US" sz="2000" dirty="0"/>
              <a:t> - </a:t>
            </a:r>
            <a:r>
              <a:rPr lang="en-US" sz="2000" dirty="0" err="1"/>
              <a:t>exemple</a:t>
            </a:r>
            <a:r>
              <a:rPr lang="en-US" sz="2000" dirty="0"/>
              <a:t> : </a:t>
            </a:r>
            <a:r>
              <a:rPr lang="en-US" sz="2000" b="1" dirty="0" smtClean="0">
                <a:solidFill>
                  <a:schemeClr val="accent2">
                    <a:lumMod val="75000"/>
                  </a:schemeClr>
                </a:solidFill>
              </a:rPr>
              <a:t>bottom</a:t>
            </a:r>
            <a:r>
              <a:rPr lang="en-US" sz="2000" dirty="0" smtClean="0"/>
              <a:t>:</a:t>
            </a:r>
            <a:r>
              <a:rPr lang="en-US" sz="2000" b="1" dirty="0" smtClean="0">
                <a:solidFill>
                  <a:schemeClr val="tx2"/>
                </a:solidFill>
              </a:rPr>
              <a:t>15px</a:t>
            </a:r>
            <a:r>
              <a:rPr lang="en-US" sz="2000" dirty="0"/>
              <a:t>;</a:t>
            </a:r>
            <a:endParaRPr lang="en-US" sz="2000" b="1" dirty="0">
              <a:solidFill>
                <a:schemeClr val="tx2"/>
              </a:solidFill>
            </a:endParaRPr>
          </a:p>
          <a:p>
            <a:pPr marL="0" indent="0" fontAlgn="auto">
              <a:spcAft>
                <a:spcPts val="0"/>
              </a:spcAft>
              <a:buNone/>
              <a:defRPr/>
            </a:pPr>
            <a:r>
              <a:rPr lang="en-US" sz="2000" b="1" dirty="0">
                <a:solidFill>
                  <a:schemeClr val="accent2">
                    <a:lumMod val="75000"/>
                  </a:schemeClr>
                </a:solidFill>
              </a:rPr>
              <a:t>left </a:t>
            </a:r>
            <a:r>
              <a:rPr lang="en-US" sz="2000" dirty="0"/>
              <a:t>: </a:t>
            </a:r>
            <a:r>
              <a:rPr lang="en-US" sz="2000" b="1" dirty="0">
                <a:solidFill>
                  <a:schemeClr val="tx2"/>
                </a:solidFill>
              </a:rPr>
              <a:t>&lt;</a:t>
            </a:r>
            <a:r>
              <a:rPr lang="en-US" sz="2000" b="1" dirty="0" err="1">
                <a:solidFill>
                  <a:schemeClr val="tx2"/>
                </a:solidFill>
              </a:rPr>
              <a:t>largeur</a:t>
            </a:r>
            <a:r>
              <a:rPr lang="en-US" sz="2000" b="1" dirty="0">
                <a:solidFill>
                  <a:schemeClr val="tx2"/>
                </a:solidFill>
              </a:rPr>
              <a:t>&gt; | &lt;</a:t>
            </a:r>
            <a:r>
              <a:rPr lang="en-US" sz="2000" b="1" dirty="0" err="1">
                <a:solidFill>
                  <a:schemeClr val="tx2"/>
                </a:solidFill>
              </a:rPr>
              <a:t>pourcentage</a:t>
            </a:r>
            <a:r>
              <a:rPr lang="en-US" sz="2000" b="1" dirty="0">
                <a:solidFill>
                  <a:schemeClr val="tx2"/>
                </a:solidFill>
              </a:rPr>
              <a:t>&gt; | inherit</a:t>
            </a:r>
          </a:p>
          <a:p>
            <a:pPr marL="0" indent="0" fontAlgn="auto">
              <a:spcAft>
                <a:spcPts val="0"/>
              </a:spcAft>
              <a:buNone/>
              <a:defRPr/>
            </a:pPr>
            <a:r>
              <a:rPr lang="en-US" sz="2000" dirty="0" smtClean="0"/>
              <a:t>      </a:t>
            </a:r>
            <a:r>
              <a:rPr lang="en-US" sz="2000" dirty="0" err="1" smtClean="0"/>
              <a:t>décalage</a:t>
            </a:r>
            <a:r>
              <a:rPr lang="en-US" sz="2000" dirty="0" smtClean="0"/>
              <a:t> de la gauche de </a:t>
            </a:r>
            <a:r>
              <a:rPr lang="en-US" sz="2000" dirty="0"/>
              <a:t>la </a:t>
            </a:r>
            <a:r>
              <a:rPr lang="en-US" sz="2000" dirty="0" err="1"/>
              <a:t>boîte</a:t>
            </a:r>
            <a:r>
              <a:rPr lang="en-US" sz="2000" dirty="0"/>
              <a:t> - </a:t>
            </a:r>
            <a:r>
              <a:rPr lang="en-US" sz="2000" dirty="0" err="1"/>
              <a:t>exemple</a:t>
            </a:r>
            <a:r>
              <a:rPr lang="en-US" sz="2000" dirty="0"/>
              <a:t> : </a:t>
            </a:r>
            <a:r>
              <a:rPr lang="en-US" sz="2000" b="1" dirty="0" smtClean="0">
                <a:solidFill>
                  <a:schemeClr val="accent2">
                    <a:lumMod val="75000"/>
                  </a:schemeClr>
                </a:solidFill>
              </a:rPr>
              <a:t>left</a:t>
            </a:r>
            <a:r>
              <a:rPr lang="en-US" sz="2000" dirty="0" smtClean="0"/>
              <a:t>:</a:t>
            </a:r>
            <a:r>
              <a:rPr lang="en-US" sz="2000" b="1" dirty="0" smtClean="0">
                <a:solidFill>
                  <a:schemeClr val="tx2"/>
                </a:solidFill>
              </a:rPr>
              <a:t>5cm</a:t>
            </a:r>
            <a:r>
              <a:rPr lang="en-US" sz="2000" dirty="0" smtClean="0"/>
              <a:t>;</a:t>
            </a:r>
          </a:p>
          <a:p>
            <a:pPr marL="0" indent="0" fontAlgn="auto">
              <a:spcAft>
                <a:spcPts val="0"/>
              </a:spcAft>
              <a:buNone/>
              <a:defRPr/>
            </a:pPr>
            <a:r>
              <a:rPr lang="en-US" sz="2000" b="1" dirty="0" smtClean="0">
                <a:solidFill>
                  <a:schemeClr val="accent2">
                    <a:lumMod val="75000"/>
                  </a:schemeClr>
                </a:solidFill>
              </a:rPr>
              <a:t>right</a:t>
            </a:r>
            <a:r>
              <a:rPr lang="en-US" sz="2000" dirty="0" smtClean="0"/>
              <a:t> </a:t>
            </a:r>
            <a:r>
              <a:rPr lang="en-US" sz="2000" dirty="0"/>
              <a:t>: </a:t>
            </a:r>
            <a:r>
              <a:rPr lang="en-US" sz="2000" b="1" dirty="0" smtClean="0">
                <a:solidFill>
                  <a:schemeClr val="tx2"/>
                </a:solidFill>
              </a:rPr>
              <a:t>&lt;</a:t>
            </a:r>
            <a:r>
              <a:rPr lang="en-US" sz="2000" b="1" dirty="0" err="1">
                <a:solidFill>
                  <a:schemeClr val="tx2"/>
                </a:solidFill>
              </a:rPr>
              <a:t>largeur</a:t>
            </a:r>
            <a:r>
              <a:rPr lang="en-US" sz="2000" b="1" dirty="0">
                <a:solidFill>
                  <a:schemeClr val="tx2"/>
                </a:solidFill>
              </a:rPr>
              <a:t>&gt; | &lt;</a:t>
            </a:r>
            <a:r>
              <a:rPr lang="en-US" sz="2000" b="1" dirty="0" err="1">
                <a:solidFill>
                  <a:schemeClr val="tx2"/>
                </a:solidFill>
              </a:rPr>
              <a:t>pourcentage</a:t>
            </a:r>
            <a:r>
              <a:rPr lang="en-US" sz="2000" b="1" dirty="0">
                <a:solidFill>
                  <a:schemeClr val="tx2"/>
                </a:solidFill>
              </a:rPr>
              <a:t>&gt; | </a:t>
            </a:r>
            <a:r>
              <a:rPr lang="en-US" sz="2000" b="1" dirty="0" smtClean="0">
                <a:solidFill>
                  <a:schemeClr val="tx2"/>
                </a:solidFill>
              </a:rPr>
              <a:t>inherit</a:t>
            </a:r>
          </a:p>
          <a:p>
            <a:pPr marL="0" indent="0" fontAlgn="auto">
              <a:spcAft>
                <a:spcPts val="0"/>
              </a:spcAft>
              <a:buNone/>
              <a:defRPr/>
            </a:pPr>
            <a:r>
              <a:rPr lang="en-US" sz="2000" dirty="0" smtClean="0"/>
              <a:t>      </a:t>
            </a:r>
            <a:r>
              <a:rPr lang="en-US" sz="2000" dirty="0" err="1" smtClean="0"/>
              <a:t>décalage</a:t>
            </a:r>
            <a:r>
              <a:rPr lang="en-US" sz="2000" dirty="0" smtClean="0"/>
              <a:t> de la </a:t>
            </a:r>
            <a:r>
              <a:rPr lang="en-US" sz="2000" dirty="0" err="1" smtClean="0"/>
              <a:t>droite</a:t>
            </a:r>
            <a:r>
              <a:rPr lang="en-US" sz="2000" dirty="0" smtClean="0"/>
              <a:t> </a:t>
            </a:r>
            <a:r>
              <a:rPr lang="en-US" sz="2000" dirty="0"/>
              <a:t>de la </a:t>
            </a:r>
            <a:r>
              <a:rPr lang="en-US" sz="2000" dirty="0" err="1"/>
              <a:t>boîte</a:t>
            </a:r>
            <a:r>
              <a:rPr lang="en-US" sz="2000" dirty="0"/>
              <a:t> - </a:t>
            </a:r>
            <a:r>
              <a:rPr lang="en-US" sz="2000" dirty="0" err="1"/>
              <a:t>exemple</a:t>
            </a:r>
            <a:r>
              <a:rPr lang="en-US" sz="2000" dirty="0"/>
              <a:t> : </a:t>
            </a:r>
            <a:r>
              <a:rPr lang="en-US" sz="2000" b="1" dirty="0" smtClean="0">
                <a:solidFill>
                  <a:schemeClr val="accent2">
                    <a:lumMod val="75000"/>
                  </a:schemeClr>
                </a:solidFill>
              </a:rPr>
              <a:t>right</a:t>
            </a:r>
            <a:r>
              <a:rPr lang="en-US" sz="2000" dirty="0" smtClean="0"/>
              <a:t>:</a:t>
            </a:r>
            <a:r>
              <a:rPr lang="en-US" sz="2000" b="1" dirty="0" smtClean="0">
                <a:solidFill>
                  <a:schemeClr val="tx2"/>
                </a:solidFill>
              </a:rPr>
              <a:t>2em</a:t>
            </a:r>
            <a:r>
              <a:rPr lang="en-US" sz="2000" dirty="0" smtClean="0"/>
              <a:t>;</a:t>
            </a:r>
            <a:endParaRPr lang="en-US" sz="2000" b="1" dirty="0">
              <a:solidFill>
                <a:schemeClr val="tx2"/>
              </a:solidFill>
            </a:endParaRPr>
          </a:p>
        </p:txBody>
      </p:sp>
      <p:sp>
        <p:nvSpPr>
          <p:cNvPr id="5" name="Titre 1"/>
          <p:cNvSpPr txBox="1">
            <a:spLocks/>
          </p:cNvSpPr>
          <p:nvPr/>
        </p:nvSpPr>
        <p:spPr bwMode="auto">
          <a:xfrm>
            <a:off x="755576" y="26064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7500"/>
          </a:bodyPr>
          <a:lstStyle>
            <a:lvl1pPr algn="l" rtl="0" eaLnBrk="1" fontAlgn="base" latinLnBrk="0" hangingPunct="1">
              <a:spcBef>
                <a:spcPct val="0"/>
              </a:spcBef>
              <a:spcAft>
                <a:spcPct val="0"/>
              </a:spcAft>
              <a:defRPr kumimoji="0" lang="fr-F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Calibri" pitchFamily="34" charset="0"/>
              </a:defRPr>
            </a:lvl2pPr>
            <a:lvl3pPr algn="l" rtl="0" fontAlgn="base">
              <a:spcBef>
                <a:spcPct val="0"/>
              </a:spcBef>
              <a:spcAft>
                <a:spcPct val="0"/>
              </a:spcAft>
              <a:defRPr sz="4400">
                <a:solidFill>
                  <a:schemeClr val="tx1"/>
                </a:solidFill>
                <a:latin typeface="Calibri" pitchFamily="34" charset="0"/>
              </a:defRPr>
            </a:lvl3pPr>
            <a:lvl4pPr algn="l" rtl="0" fontAlgn="base">
              <a:spcBef>
                <a:spcPct val="0"/>
              </a:spcBef>
              <a:spcAft>
                <a:spcPct val="0"/>
              </a:spcAft>
              <a:defRPr sz="4400">
                <a:solidFill>
                  <a:schemeClr val="tx1"/>
                </a:solidFill>
                <a:latin typeface="Calibri" pitchFamily="34" charset="0"/>
              </a:defRPr>
            </a:lvl4pPr>
            <a:lvl5pPr algn="l" rtl="0" fontAlgn="base">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fr-FR" sz="3200" dirty="0" smtClean="0"/>
              <a:t>Les propriété CSS </a:t>
            </a:r>
            <a:r>
              <a:rPr lang="fr-FR" sz="3200" b="1" dirty="0" smtClean="0">
                <a:solidFill>
                  <a:schemeClr val="accent2">
                    <a:lumMod val="75000"/>
                  </a:schemeClr>
                </a:solidFill>
              </a:rPr>
              <a:t>'position', 'top', '</a:t>
            </a:r>
            <a:r>
              <a:rPr lang="fr-FR" sz="3200" b="1" dirty="0" err="1" smtClean="0">
                <a:solidFill>
                  <a:schemeClr val="accent2">
                    <a:lumMod val="75000"/>
                  </a:schemeClr>
                </a:solidFill>
              </a:rPr>
              <a:t>bottom</a:t>
            </a:r>
            <a:r>
              <a:rPr lang="fr-FR" sz="3200" b="1" dirty="0" smtClean="0">
                <a:solidFill>
                  <a:schemeClr val="accent2">
                    <a:lumMod val="75000"/>
                  </a:schemeClr>
                </a:solidFill>
              </a:rPr>
              <a:t>', '</a:t>
            </a:r>
            <a:r>
              <a:rPr lang="fr-FR" sz="3200" b="1" dirty="0" err="1" smtClean="0">
                <a:solidFill>
                  <a:schemeClr val="accent2">
                    <a:lumMod val="75000"/>
                  </a:schemeClr>
                </a:solidFill>
              </a:rPr>
              <a:t>left</a:t>
            </a:r>
            <a:r>
              <a:rPr lang="fr-FR" sz="3200" b="1" dirty="0" smtClean="0">
                <a:solidFill>
                  <a:schemeClr val="accent2">
                    <a:lumMod val="75000"/>
                  </a:schemeClr>
                </a:solidFill>
              </a:rPr>
              <a:t>' et 'right'</a:t>
            </a:r>
            <a:endParaRPr lang="fr-FR" sz="3200" b="1" dirty="0">
              <a:solidFill>
                <a:schemeClr val="accent2">
                  <a:lumMod val="75000"/>
                </a:schemeClr>
              </a:solidFill>
              <a:latin typeface="+mn-lt"/>
              <a:ea typeface="+mn-ea"/>
              <a:cs typeface="+mn-cs"/>
            </a:endParaRPr>
          </a:p>
        </p:txBody>
      </p:sp>
    </p:spTree>
    <p:extLst>
      <p:ext uri="{BB962C8B-B14F-4D97-AF65-F5344CB8AC3E}">
        <p14:creationId xmlns:p14="http://schemas.microsoft.com/office/powerpoint/2010/main" val="239524563"/>
      </p:ext>
    </p:extLst>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AE7D94-4B35-4504-8B3F-953B20D97E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Template>
  <TotalTime>0</TotalTime>
  <Words>23719</Words>
  <Application>Microsoft Office PowerPoint</Application>
  <PresentationFormat>Affichage à l'écran (4:3)</PresentationFormat>
  <Paragraphs>4160</Paragraphs>
  <Slides>304</Slides>
  <Notes>14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304</vt:i4>
      </vt:variant>
    </vt:vector>
  </HeadingPairs>
  <TitlesOfParts>
    <vt:vector size="312" baseType="lpstr">
      <vt:lpstr>Arial Unicode MS</vt:lpstr>
      <vt:lpstr>Arial</vt:lpstr>
      <vt:lpstr>Calibri</vt:lpstr>
      <vt:lpstr>Consolas</vt:lpstr>
      <vt:lpstr>Courier New</vt:lpstr>
      <vt:lpstr>Georgia</vt:lpstr>
      <vt:lpstr>Wingdings</vt:lpstr>
      <vt:lpstr>Training</vt:lpstr>
      <vt:lpstr>WEB / CSS</vt:lpstr>
      <vt:lpstr>Introduction au CSS3</vt:lpstr>
      <vt:lpstr>Introduction au CSS3</vt:lpstr>
      <vt:lpstr>Introduction au CSS3</vt:lpstr>
      <vt:lpstr>Introduction au CSS3</vt:lpstr>
      <vt:lpstr>Introduction au CSS3</vt:lpstr>
      <vt:lpstr>Syntaxe des CSS3</vt:lpstr>
      <vt:lpstr>Introduction au CSS3</vt:lpstr>
      <vt:lpstr>Introduction au CSS3</vt:lpstr>
      <vt:lpstr>Introduction au CSS3</vt:lpstr>
      <vt:lpstr>Introduction au CSS3</vt:lpstr>
      <vt:lpstr>Exercice 1a</vt:lpstr>
      <vt:lpstr>Exercice 1a - corrigé</vt:lpstr>
      <vt:lpstr>Exercice 1a - corrigé</vt:lpstr>
      <vt:lpstr>Introduction au CSS3</vt:lpstr>
      <vt:lpstr>Introduction au CSS3</vt:lpstr>
      <vt:lpstr>Introduction au CSS3</vt:lpstr>
      <vt:lpstr>Propriété 'text-align'</vt:lpstr>
      <vt:lpstr>Propriété 'font-family'</vt:lpstr>
      <vt:lpstr>Propriété 'font-style'</vt:lpstr>
      <vt:lpstr>Propriété 'font-weight'</vt:lpstr>
      <vt:lpstr>Propriété 'font-size'</vt:lpstr>
      <vt:lpstr>Propriété 'font-size'</vt:lpstr>
      <vt:lpstr>Propriété 'font-size' </vt:lpstr>
      <vt:lpstr>Propriété 'line-height'</vt:lpstr>
      <vt:lpstr>Propriété 'line-height'</vt:lpstr>
      <vt:lpstr>Propriété 'line-height' </vt:lpstr>
      <vt:lpstr>Propriété 'font-variant' </vt:lpstr>
      <vt:lpstr>Propriété 'font-stretch'  (CSS3)</vt:lpstr>
      <vt:lpstr>Propriété 'font'</vt:lpstr>
      <vt:lpstr>Propriété 'color'</vt:lpstr>
      <vt:lpstr>Propriété 'color'</vt:lpstr>
      <vt:lpstr>Propriété 'color' : couleurs de base</vt:lpstr>
      <vt:lpstr>Propriété 'color' : couleurs étendues</vt:lpstr>
      <vt:lpstr>Propriété 'background-color'</vt:lpstr>
      <vt:lpstr>Exercice 2</vt:lpstr>
      <vt:lpstr>Corrigé exercice 2</vt:lpstr>
      <vt:lpstr>Les pseudo-classes liées à &lt;a&gt;</vt:lpstr>
      <vt:lpstr>Les pseudo-classes liées à &lt;a&gt;</vt:lpstr>
      <vt:lpstr>Les pseudo-classes liées à &lt;a&gt;</vt:lpstr>
      <vt:lpstr>Les pseudo-classes liées à &lt;a&gt;</vt:lpstr>
      <vt:lpstr>Les pseudo-classes liées à &lt;a&gt;</vt:lpstr>
      <vt:lpstr>Les pseudo-classes liées à &lt;a&gt;</vt:lpstr>
      <vt:lpstr>Les pseudo-classes liées à &lt;a&gt;</vt:lpstr>
      <vt:lpstr>Les pseudo-classes liées à &lt;a&gt;</vt:lpstr>
      <vt:lpstr>Les pseudo-classes liées à &lt;a&gt;</vt:lpstr>
      <vt:lpstr>Les pseudo-classes liées à &lt;a&gt;</vt:lpstr>
      <vt:lpstr>Propriété 'text-decoration'</vt:lpstr>
      <vt:lpstr>Exercice 3</vt:lpstr>
      <vt:lpstr>Corrigé exercice 3</vt:lpstr>
      <vt:lpstr>Propriété CSS 'background-image'</vt:lpstr>
      <vt:lpstr>Propriété CSS 'background-repeat'</vt:lpstr>
      <vt:lpstr>Propriété CSS 'background-position'</vt:lpstr>
      <vt:lpstr>Propriété CSS 'background-position'</vt:lpstr>
      <vt:lpstr>Propriété CSS 'background-attachment'</vt:lpstr>
      <vt:lpstr>Propriété CSS 'background'</vt:lpstr>
      <vt:lpstr>Propriété CSS 'background-image' multiple</vt:lpstr>
      <vt:lpstr>Propriété CSS 'width' </vt:lpstr>
      <vt:lpstr>Propriété CSS 'width' </vt:lpstr>
      <vt:lpstr>Propriétés CSS 'min-width'     et 'max-width' </vt:lpstr>
      <vt:lpstr>Propriété CSS 'height' </vt:lpstr>
      <vt:lpstr>Propriété CSS 'height' </vt:lpstr>
      <vt:lpstr>Propriétés CSS 'min-height'     et 'max-height' </vt:lpstr>
      <vt:lpstr>Propriétés CSS 'float' et 'clear' </vt:lpstr>
      <vt:lpstr>Propriétés CSS 'float' et 'clear' </vt:lpstr>
      <vt:lpstr>Exercice n°3</vt:lpstr>
      <vt:lpstr>Corrigé exercice n°3</vt:lpstr>
      <vt:lpstr>Propriétés CSS viewport (fonction de la largeur de l'écran) : 'vw' 'vh' 'vmin' et 'vmax' </vt:lpstr>
      <vt:lpstr>Les propriétés CSS  border, padding et margin.</vt:lpstr>
      <vt:lpstr>Les propriétés CSS  border, padding et margin.</vt:lpstr>
      <vt:lpstr>Les propriétés CSS 'margin-top', 'margin-right', 'margin-bottom', 'margin-left' et 'margin'</vt:lpstr>
      <vt:lpstr>Les propriétés CSS 'padding-top', 'padding-right', 'padding-bottom', 'padding-left' et 'padding'</vt:lpstr>
      <vt:lpstr>Les propriétés CSS border</vt:lpstr>
      <vt:lpstr>Les propriétés CSS 'border-top-width', 'border-right-width', 'border-bottom-width', 'border-left-width' et 'border-width'</vt:lpstr>
      <vt:lpstr>Les propriétés CSS 'border-top-width', 'border-right-width', 'border-bottom-width', 'border-left-width' et 'border-width'</vt:lpstr>
      <vt:lpstr>Les propriétés CSS 'border-top-color', 'border-right-color', 'border-bottom-color', 'border-left-color' et 'border-color'</vt:lpstr>
      <vt:lpstr>Les propriétés CSS 'border-top-color', 'border-right-color', 'border-bottom-color', 'border-left-color' et 'border-color'</vt:lpstr>
      <vt:lpstr>Les propriétés CSS 'border-top-style', 'border-right-style', 'border-bottom-style', 'border-left-style' et 'border-style'</vt:lpstr>
      <vt:lpstr>Les propriétés CSS 'border-top-color', 'border-right-color', 'border-bottom-color', 'border-left-color' et 'border-color'</vt:lpstr>
      <vt:lpstr>Présentation PowerPoint</vt:lpstr>
      <vt:lpstr>Présentation PowerPoint</vt:lpstr>
      <vt:lpstr>Présentation PowerPoint</vt:lpstr>
      <vt:lpstr>Présentation PowerPoint</vt:lpstr>
      <vt:lpstr>CSS 'caption-side'</vt:lpstr>
      <vt:lpstr>CSS 'table-layout'</vt:lpstr>
      <vt:lpstr>CSS syntaxe des sélecteurs</vt:lpstr>
      <vt:lpstr>CSS syntaxe des sélecteurs</vt:lpstr>
      <vt:lpstr>CSS syntaxe des sélecteurs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Introduction </vt:lpstr>
      <vt:lpstr>Introduction </vt:lpstr>
      <vt:lpstr>Premiers pas</vt:lpstr>
      <vt:lpstr>Premiers pas</vt:lpstr>
      <vt:lpstr>Premiers pas</vt:lpstr>
      <vt:lpstr>Premiers pas</vt:lpstr>
      <vt:lpstr>FlexBox – Conteneur parent display : flex | inline-flex; </vt:lpstr>
      <vt:lpstr>FlexBox – Orientation des enfants flex-direction : row | column; </vt:lpstr>
      <vt:lpstr>FlexBox – Orientation des enfants flex-direction : row | column; </vt:lpstr>
      <vt:lpstr>FlexBox – Orientation des enfants flex-direction : row-reverse | column-reverse; </vt:lpstr>
      <vt:lpstr>FlexBox – Orientation des enfants flex-direction : row-reverse | column-reverse; </vt:lpstr>
      <vt:lpstr>FlexBox – Passage à la ligne flex-wrap : nowrap | wrap | wrap-reverse; </vt:lpstr>
      <vt:lpstr>FlexBox – Passage à la ligne flex-wrap : nowrap | wrap | wrap-reverse; </vt:lpstr>
      <vt:lpstr>FlexBox – Passage à la ligne flex-wrap : nowrap | wrap | wrap-reverse; </vt:lpstr>
      <vt:lpstr>FlexBox – Passage à la ligne flex-wrap : nowrap | wrap | wrap-reverse; </vt:lpstr>
      <vt:lpstr>FlexBox – combinaison des 2 propriétés flex-flow : flex-direction + flex-wrap; </vt:lpstr>
      <vt:lpstr>Exercice 1  exflex01 </vt:lpstr>
      <vt:lpstr>Exercice 1  exflex01  corrigé </vt:lpstr>
      <vt:lpstr>FlexBox – Alignements justify-content : alignement sur l'axe principal align-items : alignement sur l'axe secondaire </vt:lpstr>
      <vt:lpstr>FlexBox – Alignements justify-content : alignement sur l'axe principal</vt:lpstr>
      <vt:lpstr>FlexBox – Alignements justify-content : alignement sur l'axe principal </vt:lpstr>
      <vt:lpstr>FlexBox – Alignements align-items : alignement sur l'axe secondaire</vt:lpstr>
      <vt:lpstr>FlexBox – Alignements align-items : alignement sur l'axe secondaire </vt:lpstr>
      <vt:lpstr>FlexBox – Alignements align-self : alignement sur l'axe secondaire</vt:lpstr>
      <vt:lpstr>FlexBox – Alignements align-self : alignement sur l'axe secondaire</vt:lpstr>
      <vt:lpstr>FlexBox – Alignements align-content : alignement sur l'axe principal  et sur l'axe secondaire</vt:lpstr>
      <vt:lpstr>FlexBox – Alignements align-content : alignement sur l'axe principal  et sur l'axe secondaire</vt:lpstr>
      <vt:lpstr>FlexBox – Améliorer la présentation</vt:lpstr>
      <vt:lpstr>FlexBox – Améliorer la présentation</vt:lpstr>
      <vt:lpstr>FlexBox  Flex-grow : nombre</vt:lpstr>
      <vt:lpstr>FlexBox  Flex-grow : nombre</vt:lpstr>
      <vt:lpstr>FlexBox  Flex-shrink : nombre</vt:lpstr>
      <vt:lpstr>FlexBox  Flex-basis : main-size|taille</vt:lpstr>
      <vt:lpstr>FlexBox  Flex-basis : main-size|taille</vt:lpstr>
      <vt:lpstr>Exercice 2  exflex02 </vt:lpstr>
      <vt:lpstr>Exercice 2  exflex02  corrigé </vt:lpstr>
      <vt:lpstr>FlexBox  order : nombre</vt:lpstr>
      <vt:lpstr>FlexBox  order : nombre</vt:lpstr>
      <vt:lpstr>FlexBox  flex : valeurs courantes</vt:lpstr>
      <vt:lpstr>FlexBox  flex : valeurs courantes</vt:lpstr>
      <vt:lpstr>FlexBox  flex : none</vt:lpstr>
      <vt:lpstr>FlexBox  margin : auto</vt:lpstr>
      <vt:lpstr>Exercice 3  exflex03 </vt:lpstr>
      <vt:lpstr>FlexBox  Les préfixes pour les navigateurs</vt:lpstr>
      <vt:lpstr>border-radius taille|% [/taille|%]</vt:lpstr>
      <vt:lpstr>border-radius taille|% [/taille|%]</vt:lpstr>
      <vt:lpstr>border-radius taille|% [/taille|%]</vt:lpstr>
      <vt:lpstr>border-radius taille|% [/taille|%]</vt:lpstr>
      <vt:lpstr>border-radius taille|% [/taille|%]</vt:lpstr>
      <vt:lpstr>border-radius taille|% [/taille|%]</vt:lpstr>
      <vt:lpstr>border-radius taille|% [/taille|%]</vt:lpstr>
      <vt:lpstr>exercice n°90</vt:lpstr>
      <vt:lpstr>box-shadow hor ver [,blur [,ext]] [couleur] [inset] [, hor ver [,blur [,ext]] [couleur] [inset]]</vt:lpstr>
      <vt:lpstr>box-shadow hor ver [,blur [,ext]] [couleur] [inset] [, hor ver [,blur [,ext]] [couleur] [inset]]</vt:lpstr>
      <vt:lpstr>Comment écrire le code d'une couleur</vt:lpstr>
      <vt:lpstr>Comment écrire le code d'une couleur</vt:lpstr>
      <vt:lpstr>Comment écrire le code d'une couleur</vt:lpstr>
      <vt:lpstr>Comment écrire le code d'une couleur</vt:lpstr>
      <vt:lpstr>Comment écrire le code d'une couleur</vt:lpstr>
      <vt:lpstr>Comment écrire le code d'une couleur</vt:lpstr>
      <vt:lpstr>Comment écrire le code d'une couleur</vt:lpstr>
      <vt:lpstr>Comment écrire le code d'une couleur</vt:lpstr>
      <vt:lpstr>Comment écrire le code d'une couleur</vt:lpstr>
      <vt:lpstr>Comment écrire le code d'une couleur</vt:lpstr>
      <vt:lpstr>exercice 91</vt:lpstr>
      <vt:lpstr>exercice 91 corrigé</vt:lpstr>
      <vt:lpstr>Les dégradés en CSS</vt:lpstr>
      <vt:lpstr>background: linear-gradient (direction, couleur1[ arrêt1], couleur2 [ arrêt2],[, ... couleurN [ arrêtN],] )</vt:lpstr>
      <vt:lpstr>background: linear-gradient (direction, couleur1[ arrêt1], couleur2 [ arrêt2],[, ... couleurN [ arrêtN],] )</vt:lpstr>
      <vt:lpstr>background: linear-gradient (direction, couleur1, couleur2[, ... couleurN])</vt:lpstr>
      <vt:lpstr>background: linear-gradient (direction, couleur1, couleur2[, ... couleurN])</vt:lpstr>
      <vt:lpstr>background: linear-gradient (direction, couleur1, couleur2[, ... couleurN])</vt:lpstr>
      <vt:lpstr>background: repeating-linear-gradient (direction, couleur1[ arrêt1], couleur2 [ arrêt2],[, ... couleurN [ arrêtN],] )</vt:lpstr>
      <vt:lpstr>background: radial-gradient ([forme ou taille] at position, couleur1[ arrêt1], couleur2 [ arrêt2],[, ... couleurN [ arrêtN],] )</vt:lpstr>
      <vt:lpstr>background: radial-gradient</vt:lpstr>
      <vt:lpstr>background: radial-gradient</vt:lpstr>
      <vt:lpstr>exercice 92</vt:lpstr>
      <vt:lpstr>Les transitions en CSS</vt:lpstr>
      <vt:lpstr>Les transitions en CSS</vt:lpstr>
      <vt:lpstr>transition-property : [propriété1 [,propriété2 [,propriétéN]]]</vt:lpstr>
      <vt:lpstr>transition-duration : [durée1 [,durée2 [,duréeN]]]</vt:lpstr>
      <vt:lpstr>transition-timing-function : animation</vt:lpstr>
      <vt:lpstr>transition-timing-function : animation</vt:lpstr>
      <vt:lpstr>transition-timing-function : animation</vt:lpstr>
      <vt:lpstr>transition-delay : délai</vt:lpstr>
      <vt:lpstr>CSS transform : pour modifier l'affichage d'un objet</vt:lpstr>
      <vt:lpstr>CSS transform : pour modifier l'affichage d'un objet</vt:lpstr>
      <vt:lpstr>CSS transform : pour modifier l'affichage d'un objet</vt:lpstr>
      <vt:lpstr>transform-origin: valeur1 [,valeur2]</vt:lpstr>
      <vt:lpstr>transform-origin: valeur1 [,valeur2]</vt:lpstr>
      <vt:lpstr>transform-style: flat ou preserve-3d</vt:lpstr>
      <vt:lpstr>perspective: taille</vt:lpstr>
      <vt:lpstr>perspective-origin: valeur1 [,valeur2]</vt:lpstr>
      <vt:lpstr>perspective-origin: valeur1 [,valeur2]</vt:lpstr>
      <vt:lpstr>backface-visibility : visible ou hidden</vt:lpstr>
      <vt:lpstr>transform : translate(x,y)</vt:lpstr>
      <vt:lpstr>transform : translateX(valeur)</vt:lpstr>
      <vt:lpstr>transform : translateY(valeur)</vt:lpstr>
      <vt:lpstr>transform : translateZ(valeur)</vt:lpstr>
      <vt:lpstr>transform : translate3d(x,y,z)</vt:lpstr>
      <vt:lpstr>transform : scale(x,y)</vt:lpstr>
      <vt:lpstr>transform : scaleX(valeur)</vt:lpstr>
      <vt:lpstr>transform : scaleY(valeur)</vt:lpstr>
      <vt:lpstr>transform : scaleZ(valeur)</vt:lpstr>
      <vt:lpstr>transform : rotate(valeur)</vt:lpstr>
      <vt:lpstr>transform : rotateX(valeur)</vt:lpstr>
      <vt:lpstr>transform : rotateY(valeur)</vt:lpstr>
      <vt:lpstr>transform : rotateZ(valeur)</vt:lpstr>
      <vt:lpstr>transform : rotate(x,y,z)</vt:lpstr>
      <vt:lpstr>transform : skew(angle_x, angle_y)</vt:lpstr>
      <vt:lpstr>transform : skewX(angle)</vt:lpstr>
      <vt:lpstr>transform : skewY(angle)</vt:lpstr>
      <vt:lpstr>Les CSS particulières aux navigateurs</vt:lpstr>
      <vt:lpstr>Les CSS particulières aux navigateurs</vt:lpstr>
      <vt:lpstr>Les CSS particulières aux navigateurs</vt:lpstr>
      <vt:lpstr>Exercice : ex93 - transition et transform</vt:lpstr>
      <vt:lpstr>Introduction aux media queries</vt:lpstr>
      <vt:lpstr>Introduction aux media queries</vt:lpstr>
      <vt:lpstr>Introduction aux media queries</vt:lpstr>
      <vt:lpstr>Introduction aux media queries</vt:lpstr>
      <vt:lpstr>Introduction aux media queries</vt:lpstr>
      <vt:lpstr>Introduction aux media queries</vt:lpstr>
      <vt:lpstr>Introduction aux media queries</vt:lpstr>
      <vt:lpstr>Introduction aux media queries</vt:lpstr>
      <vt:lpstr>Introduction aux media queries</vt:lpstr>
      <vt:lpstr>Exercice 94 - media query</vt:lpstr>
      <vt:lpstr>Liste des définitions des propriétés</vt:lpstr>
      <vt:lpstr>Liste des définitions des propriétés</vt:lpstr>
      <vt:lpstr>Liste des définitions des propriétés</vt:lpstr>
      <vt:lpstr>Liste des définitions des propriétés</vt:lpstr>
      <vt:lpstr>Liste des définitions des propriétés</vt:lpstr>
      <vt:lpstr>Liste des définitions des propriétés</vt:lpstr>
      <vt:lpstr>Liste des définitions des propriétés</vt:lpstr>
      <vt:lpstr>Liste des définitions des propriétés Webkit</vt:lpstr>
      <vt:lpstr>Liste des définitions des propriétés Opera</vt:lpstr>
      <vt:lpstr>Liste des définitions des propriétés Opera</vt:lpstr>
      <vt:lpstr>Liste des définitions des propriétés Firefox</vt:lpstr>
      <vt:lpstr>Quoi de neuf avec le CSS4 ?</vt:lpstr>
      <vt:lpstr>La pseudo-classe :has(s1,s2)</vt:lpstr>
      <vt:lpstr>La pseudo-classe :has(s1,s2)</vt:lpstr>
      <vt:lpstr>La pseudo-classe :not(s1,s2)</vt:lpstr>
      <vt:lpstr>La pseudo-classe :not(s1,s2)</vt:lpstr>
      <vt:lpstr>La pseudo-classe :matches()</vt:lpstr>
      <vt:lpstr>La pseudo-classe :matches()</vt:lpstr>
      <vt:lpstr>La pseudo-classe :any-link</vt:lpstr>
      <vt:lpstr>La pseudo-classe :any-link</vt:lpstr>
      <vt:lpstr>La pseudo-classe :local-link(niveau)</vt:lpstr>
      <vt:lpstr>La pseudo-classe :any(s1,s2)</vt:lpstr>
      <vt:lpstr>La pseudo-classe :any</vt:lpstr>
      <vt:lpstr>La propriété :background-blend-mode: saturation-luminosité;</vt:lpstr>
      <vt:lpstr>La propriété :background-blend-mode: saturation-luminosité;</vt:lpstr>
      <vt:lpstr>La propriété :background-blend-mode: saturation-luminosité;</vt:lpstr>
      <vt:lpstr>Les variables :--[nom de la variable]</vt:lpstr>
      <vt:lpstr>Les variables :--[nom de la variable]</vt:lpstr>
      <vt:lpstr>Les variables :--[nom de la variable]</vt:lpstr>
      <vt:lpstr>La fonction :calc([expression])</vt:lpstr>
      <vt:lpstr>La fonction :calc([expression])</vt:lpstr>
      <vt:lpstr>La sélection du parent :  [sélecteur] ! [sélecteur enfant]</vt:lpstr>
      <vt:lpstr>La pseudo-class :nth-match(numero of liste de sélecteurs)</vt:lpstr>
      <vt:lpstr>La pseudo-class :nth-match(numero of liste de sélecteurs)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2013-02-19T06:38:23Z</dcterms:created>
  <dcterms:modified xsi:type="dcterms:W3CDTF">2017-10-27T05:07:58Z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